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0.xml" ContentType="application/vnd.openxmlformats-officedocument.presentationml.tags+xml"/>
  <Override PartName="/ppt/notesSlides/notesSlide21.xml" ContentType="application/vnd.openxmlformats-officedocument.presentationml.notesSlide+xml"/>
  <Override PartName="/ppt/tags/tag11.xml" ContentType="application/vnd.openxmlformats-officedocument.presentationml.tags+xml"/>
  <Override PartName="/ppt/notesSlides/notesSlide22.xml" ContentType="application/vnd.openxmlformats-officedocument.presentationml.notesSlide+xml"/>
  <Override PartName="/ppt/tags/tag12.xml" ContentType="application/vnd.openxmlformats-officedocument.presentationml.tags+xml"/>
  <Override PartName="/ppt/notesSlides/notesSlide23.xml" ContentType="application/vnd.openxmlformats-officedocument.presentationml.notesSlide+xml"/>
  <Override PartName="/ppt/tags/tag1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31.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32.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49.xml" ContentType="application/vnd.openxmlformats-officedocument.presentationml.tags+xml"/>
  <Override PartName="/ppt/notesSlides/notesSlide38.xml" ContentType="application/vnd.openxmlformats-officedocument.presentationml.notesSlide+xml"/>
  <Override PartName="/ppt/tags/tag50.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51.xml" ContentType="application/vnd.openxmlformats-officedocument.presentationml.tags+xml"/>
  <Override PartName="/ppt/notesSlides/notesSlide42.xml" ContentType="application/vnd.openxmlformats-officedocument.presentationml.notesSlide+xml"/>
  <Override PartName="/ppt/tags/tag52.xml" ContentType="application/vnd.openxmlformats-officedocument.presentationml.tags+xml"/>
  <Override PartName="/ppt/notesSlides/notesSlide43.xml" ContentType="application/vnd.openxmlformats-officedocument.presentationml.notesSlide+xml"/>
  <Override PartName="/ppt/tags/tag53.xml" ContentType="application/vnd.openxmlformats-officedocument.presentationml.tags+xml"/>
  <Override PartName="/ppt/notesSlides/notesSlide44.xml" ContentType="application/vnd.openxmlformats-officedocument.presentationml.notesSlide+xml"/>
  <Override PartName="/ppt/tags/tag54.xml" ContentType="application/vnd.openxmlformats-officedocument.presentationml.tags+xml"/>
  <Override PartName="/ppt/notesSlides/notesSlide45.xml" ContentType="application/vnd.openxmlformats-officedocument.presentationml.notesSlide+xml"/>
  <Override PartName="/ppt/tags/tag55.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65"/>
  </p:notesMasterIdLst>
  <p:handoutMasterIdLst>
    <p:handoutMasterId r:id="rId66"/>
  </p:handoutMasterIdLst>
  <p:sldIdLst>
    <p:sldId id="465" r:id="rId2"/>
    <p:sldId id="466" r:id="rId3"/>
    <p:sldId id="479" r:id="rId4"/>
    <p:sldId id="469" r:id="rId5"/>
    <p:sldId id="491" r:id="rId6"/>
    <p:sldId id="470" r:id="rId7"/>
    <p:sldId id="471" r:id="rId8"/>
    <p:sldId id="472" r:id="rId9"/>
    <p:sldId id="457" r:id="rId10"/>
    <p:sldId id="490" r:id="rId11"/>
    <p:sldId id="464" r:id="rId12"/>
    <p:sldId id="482" r:id="rId13"/>
    <p:sldId id="492" r:id="rId14"/>
    <p:sldId id="480" r:id="rId15"/>
    <p:sldId id="484" r:id="rId16"/>
    <p:sldId id="485" r:id="rId17"/>
    <p:sldId id="494" r:id="rId18"/>
    <p:sldId id="495" r:id="rId19"/>
    <p:sldId id="486" r:id="rId20"/>
    <p:sldId id="493" r:id="rId21"/>
    <p:sldId id="500" r:id="rId22"/>
    <p:sldId id="496" r:id="rId23"/>
    <p:sldId id="430" r:id="rId24"/>
    <p:sldId id="497" r:id="rId25"/>
    <p:sldId id="523" r:id="rId26"/>
    <p:sldId id="498" r:id="rId27"/>
    <p:sldId id="445" r:id="rId28"/>
    <p:sldId id="446" r:id="rId29"/>
    <p:sldId id="447" r:id="rId30"/>
    <p:sldId id="448" r:id="rId31"/>
    <p:sldId id="453" r:id="rId32"/>
    <p:sldId id="390" r:id="rId33"/>
    <p:sldId id="459" r:id="rId34"/>
    <p:sldId id="393" r:id="rId35"/>
    <p:sldId id="394" r:id="rId36"/>
    <p:sldId id="473" r:id="rId37"/>
    <p:sldId id="399" r:id="rId38"/>
    <p:sldId id="501" r:id="rId39"/>
    <p:sldId id="400" r:id="rId40"/>
    <p:sldId id="401" r:id="rId41"/>
    <p:sldId id="463" r:id="rId42"/>
    <p:sldId id="503" r:id="rId43"/>
    <p:sldId id="504" r:id="rId44"/>
    <p:sldId id="505" r:id="rId45"/>
    <p:sldId id="462" r:id="rId46"/>
    <p:sldId id="506" r:id="rId47"/>
    <p:sldId id="507" r:id="rId48"/>
    <p:sldId id="508" r:id="rId49"/>
    <p:sldId id="509" r:id="rId50"/>
    <p:sldId id="526" r:id="rId51"/>
    <p:sldId id="510" r:id="rId52"/>
    <p:sldId id="511" r:id="rId53"/>
    <p:sldId id="512" r:id="rId54"/>
    <p:sldId id="513" r:id="rId55"/>
    <p:sldId id="514" r:id="rId56"/>
    <p:sldId id="515" r:id="rId57"/>
    <p:sldId id="516" r:id="rId58"/>
    <p:sldId id="517" r:id="rId59"/>
    <p:sldId id="474" r:id="rId60"/>
    <p:sldId id="522" r:id="rId61"/>
    <p:sldId id="518" r:id="rId62"/>
    <p:sldId id="438" r:id="rId63"/>
    <p:sldId id="519" r:id="rId64"/>
  </p:sldIdLst>
  <p:sldSz cx="9144000" cy="6858000" type="screen4x3"/>
  <p:notesSz cx="6865938" cy="9998075"/>
  <p:defaultTextStyle>
    <a:defPPr>
      <a:defRPr lang="de-DE"/>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886">
          <p15:clr>
            <a:srgbClr val="A4A3A4"/>
          </p15:clr>
        </p15:guide>
        <p15:guide id="2" pos="113">
          <p15:clr>
            <a:srgbClr val="A4A3A4"/>
          </p15:clr>
        </p15:guide>
        <p15:guide id="3" pos="5602">
          <p15:clr>
            <a:srgbClr val="A4A3A4"/>
          </p15:clr>
        </p15:guide>
        <p15:guide id="4"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F2F4"/>
    <a:srgbClr val="2965AA"/>
    <a:srgbClr val="BBE0E3"/>
    <a:srgbClr val="80BEC9"/>
    <a:srgbClr val="99A49C"/>
    <a:srgbClr val="9E2F39"/>
    <a:srgbClr val="D69600"/>
    <a:srgbClr val="A287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16DA210-FB5B-4158-B5E0-FEB733F419BA}" styleName="Helle Formatvorlag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41" autoAdjust="0"/>
    <p:restoredTop sz="73535" autoAdjust="0"/>
  </p:normalViewPr>
  <p:slideViewPr>
    <p:cSldViewPr showGuides="1">
      <p:cViewPr varScale="1">
        <p:scale>
          <a:sx n="92" d="100"/>
          <a:sy n="92" d="100"/>
        </p:scale>
        <p:origin x="998" y="82"/>
      </p:cViewPr>
      <p:guideLst>
        <p:guide orient="horz" pos="2886"/>
        <p:guide pos="113"/>
        <p:guide pos="5602"/>
        <p:guide pos="2880"/>
      </p:guideLst>
    </p:cSldViewPr>
  </p:slideViewPr>
  <p:outlineViewPr>
    <p:cViewPr>
      <p:scale>
        <a:sx n="33" d="100"/>
        <a:sy n="33" d="100"/>
      </p:scale>
      <p:origin x="48" y="4716"/>
    </p:cViewPr>
  </p:outlineViewPr>
  <p:notesTextViewPr>
    <p:cViewPr>
      <p:scale>
        <a:sx n="75" d="100"/>
        <a:sy n="7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3" Type="http://schemas.openxmlformats.org/officeDocument/2006/relationships/oleObject" Target="file:///C:\Users\HPR\Documents\Crone\Werner,%20Crone_Modernes%20Sanierungsmanagement%202014\6.%20Auflage\Kapitel%204\Kapitel%204_Liquidit&#228;t.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Tabelle1!$A$3</c:f>
              <c:strCache>
                <c:ptCount val="1"/>
                <c:pt idx="0">
                  <c:v>Veränderung liquide Mittel</c:v>
                </c:pt>
              </c:strCache>
            </c:strRef>
          </c:tx>
          <c:spPr>
            <a:solidFill>
              <a:schemeClr val="accent1"/>
            </a:solidFill>
            <a:ln>
              <a:noFill/>
            </a:ln>
            <a:effectLst/>
          </c:spPr>
          <c:invertIfNegative val="0"/>
          <c:cat>
            <c:numRef>
              <c:f>Tabelle1!$B$2:$AW$2</c:f>
              <c:numCache>
                <c:formatCode>mmm\-yy</c:formatCode>
                <c:ptCount val="48"/>
                <c:pt idx="0">
                  <c:v>36892</c:v>
                </c:pt>
                <c:pt idx="1">
                  <c:v>36923</c:v>
                </c:pt>
                <c:pt idx="2">
                  <c:v>36951</c:v>
                </c:pt>
                <c:pt idx="3">
                  <c:v>36982</c:v>
                </c:pt>
                <c:pt idx="4">
                  <c:v>37012</c:v>
                </c:pt>
                <c:pt idx="5">
                  <c:v>37043</c:v>
                </c:pt>
                <c:pt idx="6">
                  <c:v>37073</c:v>
                </c:pt>
                <c:pt idx="7">
                  <c:v>37104</c:v>
                </c:pt>
                <c:pt idx="8">
                  <c:v>37135</c:v>
                </c:pt>
                <c:pt idx="9">
                  <c:v>37165</c:v>
                </c:pt>
                <c:pt idx="10">
                  <c:v>37196</c:v>
                </c:pt>
                <c:pt idx="11">
                  <c:v>37226</c:v>
                </c:pt>
                <c:pt idx="12">
                  <c:v>37257</c:v>
                </c:pt>
                <c:pt idx="13">
                  <c:v>37288</c:v>
                </c:pt>
                <c:pt idx="14">
                  <c:v>37316</c:v>
                </c:pt>
                <c:pt idx="15">
                  <c:v>37347</c:v>
                </c:pt>
                <c:pt idx="16">
                  <c:v>37377</c:v>
                </c:pt>
                <c:pt idx="17">
                  <c:v>37408</c:v>
                </c:pt>
                <c:pt idx="18">
                  <c:v>37438</c:v>
                </c:pt>
                <c:pt idx="19">
                  <c:v>37469</c:v>
                </c:pt>
                <c:pt idx="20">
                  <c:v>37500</c:v>
                </c:pt>
                <c:pt idx="21">
                  <c:v>37530</c:v>
                </c:pt>
                <c:pt idx="22">
                  <c:v>37561</c:v>
                </c:pt>
                <c:pt idx="23">
                  <c:v>37591</c:v>
                </c:pt>
                <c:pt idx="24">
                  <c:v>37622</c:v>
                </c:pt>
                <c:pt idx="25">
                  <c:v>37653</c:v>
                </c:pt>
                <c:pt idx="26">
                  <c:v>37681</c:v>
                </c:pt>
                <c:pt idx="27">
                  <c:v>37712</c:v>
                </c:pt>
                <c:pt idx="28">
                  <c:v>37742</c:v>
                </c:pt>
                <c:pt idx="29">
                  <c:v>37773</c:v>
                </c:pt>
                <c:pt idx="30">
                  <c:v>37803</c:v>
                </c:pt>
                <c:pt idx="31">
                  <c:v>37834</c:v>
                </c:pt>
                <c:pt idx="32">
                  <c:v>37865</c:v>
                </c:pt>
                <c:pt idx="33">
                  <c:v>37895</c:v>
                </c:pt>
                <c:pt idx="34">
                  <c:v>37926</c:v>
                </c:pt>
                <c:pt idx="35">
                  <c:v>37956</c:v>
                </c:pt>
                <c:pt idx="36">
                  <c:v>37987</c:v>
                </c:pt>
                <c:pt idx="37">
                  <c:v>38018</c:v>
                </c:pt>
                <c:pt idx="38">
                  <c:v>38047</c:v>
                </c:pt>
                <c:pt idx="39">
                  <c:v>38078</c:v>
                </c:pt>
                <c:pt idx="40">
                  <c:v>38108</c:v>
                </c:pt>
                <c:pt idx="41">
                  <c:v>38139</c:v>
                </c:pt>
                <c:pt idx="42">
                  <c:v>38169</c:v>
                </c:pt>
                <c:pt idx="43">
                  <c:v>38200</c:v>
                </c:pt>
                <c:pt idx="44">
                  <c:v>38231</c:v>
                </c:pt>
                <c:pt idx="45">
                  <c:v>38261</c:v>
                </c:pt>
                <c:pt idx="46">
                  <c:v>38292</c:v>
                </c:pt>
                <c:pt idx="47">
                  <c:v>38322</c:v>
                </c:pt>
              </c:numCache>
            </c:numRef>
          </c:cat>
          <c:val>
            <c:numRef>
              <c:f>Tabelle1!$B$3:$AW$3</c:f>
              <c:numCache>
                <c:formatCode>#,##0_ ;\-#,##0\ </c:formatCode>
                <c:ptCount val="48"/>
                <c:pt idx="0">
                  <c:v>-1000</c:v>
                </c:pt>
                <c:pt idx="1">
                  <c:v>-500</c:v>
                </c:pt>
                <c:pt idx="2">
                  <c:v>-1170</c:v>
                </c:pt>
                <c:pt idx="3">
                  <c:v>670</c:v>
                </c:pt>
                <c:pt idx="4">
                  <c:v>-880</c:v>
                </c:pt>
                <c:pt idx="5">
                  <c:v>1430</c:v>
                </c:pt>
                <c:pt idx="6">
                  <c:v>-1450</c:v>
                </c:pt>
                <c:pt idx="7">
                  <c:v>-2100</c:v>
                </c:pt>
                <c:pt idx="8">
                  <c:v>770</c:v>
                </c:pt>
                <c:pt idx="9">
                  <c:v>2450</c:v>
                </c:pt>
                <c:pt idx="10">
                  <c:v>780</c:v>
                </c:pt>
                <c:pt idx="11">
                  <c:v>300</c:v>
                </c:pt>
                <c:pt idx="12">
                  <c:v>200</c:v>
                </c:pt>
                <c:pt idx="13">
                  <c:v>950</c:v>
                </c:pt>
                <c:pt idx="14">
                  <c:v>931.00000000000364</c:v>
                </c:pt>
                <c:pt idx="15">
                  <c:v>912.38000000000284</c:v>
                </c:pt>
                <c:pt idx="16">
                  <c:v>894.1323999999986</c:v>
                </c:pt>
                <c:pt idx="17">
                  <c:v>876.24975200000335</c:v>
                </c:pt>
                <c:pt idx="18">
                  <c:v>858.72475696000038</c:v>
                </c:pt>
                <c:pt idx="19">
                  <c:v>-841.55026182080292</c:v>
                </c:pt>
                <c:pt idx="20">
                  <c:v>-858.38126705722061</c:v>
                </c:pt>
                <c:pt idx="21">
                  <c:v>-875.54889239836484</c:v>
                </c:pt>
                <c:pt idx="22">
                  <c:v>-893.05987024632486</c:v>
                </c:pt>
                <c:pt idx="23">
                  <c:v>-910.92106765125209</c:v>
                </c:pt>
                <c:pt idx="24">
                  <c:v>464.56974450214148</c:v>
                </c:pt>
                <c:pt idx="25">
                  <c:v>459.92404705712033</c:v>
                </c:pt>
                <c:pt idx="26">
                  <c:v>455.32480658655004</c:v>
                </c:pt>
                <c:pt idx="27">
                  <c:v>450.77155852068245</c:v>
                </c:pt>
                <c:pt idx="28">
                  <c:v>446.26384293547744</c:v>
                </c:pt>
                <c:pt idx="29">
                  <c:v>-883.60240901223733</c:v>
                </c:pt>
                <c:pt idx="30">
                  <c:v>-901.27445719248499</c:v>
                </c:pt>
                <c:pt idx="31">
                  <c:v>919.29994633633214</c:v>
                </c:pt>
                <c:pt idx="32">
                  <c:v>900.91394740960823</c:v>
                </c:pt>
                <c:pt idx="33">
                  <c:v>882.89566846141497</c:v>
                </c:pt>
                <c:pt idx="34">
                  <c:v>865.23775509218467</c:v>
                </c:pt>
                <c:pt idx="35">
                  <c:v>847.93299999034389</c:v>
                </c:pt>
                <c:pt idx="36">
                  <c:v>830.97433999053919</c:v>
                </c:pt>
                <c:pt idx="37">
                  <c:v>814.35485319072541</c:v>
                </c:pt>
                <c:pt idx="38">
                  <c:v>598.55081709518345</c:v>
                </c:pt>
                <c:pt idx="39">
                  <c:v>393.04836989250362</c:v>
                </c:pt>
                <c:pt idx="40">
                  <c:v>0</c:v>
                </c:pt>
                <c:pt idx="41">
                  <c:v>0</c:v>
                </c:pt>
                <c:pt idx="42">
                  <c:v>194.55894309679024</c:v>
                </c:pt>
                <c:pt idx="43">
                  <c:v>193.58614838130507</c:v>
                </c:pt>
                <c:pt idx="44">
                  <c:v>770.47287055759625</c:v>
                </c:pt>
                <c:pt idx="45">
                  <c:v>755.06341314644487</c:v>
                </c:pt>
                <c:pt idx="46">
                  <c:v>739.96214488351598</c:v>
                </c:pt>
                <c:pt idx="47">
                  <c:v>725.16290198584556</c:v>
                </c:pt>
              </c:numCache>
            </c:numRef>
          </c:val>
          <c:extLst>
            <c:ext xmlns:c16="http://schemas.microsoft.com/office/drawing/2014/chart" uri="{C3380CC4-5D6E-409C-BE32-E72D297353CC}">
              <c16:uniqueId val="{00000000-1243-481B-8AFB-CA23BF7049A4}"/>
            </c:ext>
          </c:extLst>
        </c:ser>
        <c:dLbls>
          <c:showLegendKey val="0"/>
          <c:showVal val="0"/>
          <c:showCatName val="0"/>
          <c:showSerName val="0"/>
          <c:showPercent val="0"/>
          <c:showBubbleSize val="0"/>
        </c:dLbls>
        <c:gapWidth val="150"/>
        <c:axId val="1133662336"/>
        <c:axId val="1133664832"/>
      </c:barChart>
      <c:lineChart>
        <c:grouping val="standard"/>
        <c:varyColors val="0"/>
        <c:ser>
          <c:idx val="1"/>
          <c:order val="1"/>
          <c:tx>
            <c:strRef>
              <c:f>Tabelle1!$A$4</c:f>
              <c:strCache>
                <c:ptCount val="1"/>
                <c:pt idx="0">
                  <c:v>Liquidität am Ende der Periode</c:v>
                </c:pt>
              </c:strCache>
            </c:strRef>
          </c:tx>
          <c:spPr>
            <a:ln w="28575" cap="rnd">
              <a:solidFill>
                <a:schemeClr val="accent2"/>
              </a:solidFill>
              <a:round/>
            </a:ln>
            <a:effectLst/>
          </c:spPr>
          <c:marker>
            <c:symbol val="none"/>
          </c:marker>
          <c:cat>
            <c:numRef>
              <c:f>Tabelle1!$B$2:$AW$2</c:f>
              <c:numCache>
                <c:formatCode>mmm\-yy</c:formatCode>
                <c:ptCount val="48"/>
                <c:pt idx="0">
                  <c:v>36892</c:v>
                </c:pt>
                <c:pt idx="1">
                  <c:v>36923</c:v>
                </c:pt>
                <c:pt idx="2">
                  <c:v>36951</c:v>
                </c:pt>
                <c:pt idx="3">
                  <c:v>36982</c:v>
                </c:pt>
                <c:pt idx="4">
                  <c:v>37012</c:v>
                </c:pt>
                <c:pt idx="5">
                  <c:v>37043</c:v>
                </c:pt>
                <c:pt idx="6">
                  <c:v>37073</c:v>
                </c:pt>
                <c:pt idx="7">
                  <c:v>37104</c:v>
                </c:pt>
                <c:pt idx="8">
                  <c:v>37135</c:v>
                </c:pt>
                <c:pt idx="9">
                  <c:v>37165</c:v>
                </c:pt>
                <c:pt idx="10">
                  <c:v>37196</c:v>
                </c:pt>
                <c:pt idx="11">
                  <c:v>37226</c:v>
                </c:pt>
                <c:pt idx="12">
                  <c:v>37257</c:v>
                </c:pt>
                <c:pt idx="13">
                  <c:v>37288</c:v>
                </c:pt>
                <c:pt idx="14">
                  <c:v>37316</c:v>
                </c:pt>
                <c:pt idx="15">
                  <c:v>37347</c:v>
                </c:pt>
                <c:pt idx="16">
                  <c:v>37377</c:v>
                </c:pt>
                <c:pt idx="17">
                  <c:v>37408</c:v>
                </c:pt>
                <c:pt idx="18">
                  <c:v>37438</c:v>
                </c:pt>
                <c:pt idx="19">
                  <c:v>37469</c:v>
                </c:pt>
                <c:pt idx="20">
                  <c:v>37500</c:v>
                </c:pt>
                <c:pt idx="21">
                  <c:v>37530</c:v>
                </c:pt>
                <c:pt idx="22">
                  <c:v>37561</c:v>
                </c:pt>
                <c:pt idx="23">
                  <c:v>37591</c:v>
                </c:pt>
                <c:pt idx="24">
                  <c:v>37622</c:v>
                </c:pt>
                <c:pt idx="25">
                  <c:v>37653</c:v>
                </c:pt>
                <c:pt idx="26">
                  <c:v>37681</c:v>
                </c:pt>
                <c:pt idx="27">
                  <c:v>37712</c:v>
                </c:pt>
                <c:pt idx="28">
                  <c:v>37742</c:v>
                </c:pt>
                <c:pt idx="29">
                  <c:v>37773</c:v>
                </c:pt>
                <c:pt idx="30">
                  <c:v>37803</c:v>
                </c:pt>
                <c:pt idx="31">
                  <c:v>37834</c:v>
                </c:pt>
                <c:pt idx="32">
                  <c:v>37865</c:v>
                </c:pt>
                <c:pt idx="33">
                  <c:v>37895</c:v>
                </c:pt>
                <c:pt idx="34">
                  <c:v>37926</c:v>
                </c:pt>
                <c:pt idx="35">
                  <c:v>37956</c:v>
                </c:pt>
                <c:pt idx="36">
                  <c:v>37987</c:v>
                </c:pt>
                <c:pt idx="37">
                  <c:v>38018</c:v>
                </c:pt>
                <c:pt idx="38">
                  <c:v>38047</c:v>
                </c:pt>
                <c:pt idx="39">
                  <c:v>38078</c:v>
                </c:pt>
                <c:pt idx="40">
                  <c:v>38108</c:v>
                </c:pt>
                <c:pt idx="41">
                  <c:v>38139</c:v>
                </c:pt>
                <c:pt idx="42">
                  <c:v>38169</c:v>
                </c:pt>
                <c:pt idx="43">
                  <c:v>38200</c:v>
                </c:pt>
                <c:pt idx="44">
                  <c:v>38231</c:v>
                </c:pt>
                <c:pt idx="45">
                  <c:v>38261</c:v>
                </c:pt>
                <c:pt idx="46">
                  <c:v>38292</c:v>
                </c:pt>
                <c:pt idx="47">
                  <c:v>38322</c:v>
                </c:pt>
              </c:numCache>
            </c:numRef>
          </c:cat>
          <c:val>
            <c:numRef>
              <c:f>Tabelle1!$B$4:$AW$4</c:f>
              <c:numCache>
                <c:formatCode>#,##0_ ;\-#,##0\ </c:formatCode>
                <c:ptCount val="48"/>
                <c:pt idx="0">
                  <c:v>-4800</c:v>
                </c:pt>
                <c:pt idx="1">
                  <c:v>-4850</c:v>
                </c:pt>
                <c:pt idx="2">
                  <c:v>-4967</c:v>
                </c:pt>
                <c:pt idx="3">
                  <c:v>-4900</c:v>
                </c:pt>
                <c:pt idx="4">
                  <c:v>-4988</c:v>
                </c:pt>
                <c:pt idx="5">
                  <c:v>-4845</c:v>
                </c:pt>
                <c:pt idx="6">
                  <c:v>-4990</c:v>
                </c:pt>
                <c:pt idx="7">
                  <c:v>-5200</c:v>
                </c:pt>
                <c:pt idx="8">
                  <c:v>-5123</c:v>
                </c:pt>
                <c:pt idx="9">
                  <c:v>-4878</c:v>
                </c:pt>
                <c:pt idx="10">
                  <c:v>-4800</c:v>
                </c:pt>
                <c:pt idx="11">
                  <c:v>-4770</c:v>
                </c:pt>
                <c:pt idx="12">
                  <c:v>-4750</c:v>
                </c:pt>
                <c:pt idx="13">
                  <c:v>-4655</c:v>
                </c:pt>
                <c:pt idx="14">
                  <c:v>-4561.8999999999996</c:v>
                </c:pt>
                <c:pt idx="15">
                  <c:v>-4470.6619999999994</c:v>
                </c:pt>
                <c:pt idx="16">
                  <c:v>-4381.2487599999995</c:v>
                </c:pt>
                <c:pt idx="17">
                  <c:v>-4293.6237847999992</c:v>
                </c:pt>
                <c:pt idx="18">
                  <c:v>-4207.7513091039991</c:v>
                </c:pt>
                <c:pt idx="19">
                  <c:v>-4291.9063352860794</c:v>
                </c:pt>
                <c:pt idx="20">
                  <c:v>-4377.7444619918015</c:v>
                </c:pt>
                <c:pt idx="21">
                  <c:v>-4465.299351231638</c:v>
                </c:pt>
                <c:pt idx="22">
                  <c:v>-4554.6053382562704</c:v>
                </c:pt>
                <c:pt idx="23">
                  <c:v>-4645.6974450213957</c:v>
                </c:pt>
                <c:pt idx="24">
                  <c:v>-4599.2404705711815</c:v>
                </c:pt>
                <c:pt idx="25">
                  <c:v>-4553.2480658654695</c:v>
                </c:pt>
                <c:pt idx="26">
                  <c:v>-4507.7155852068145</c:v>
                </c:pt>
                <c:pt idx="27">
                  <c:v>-4462.6384293547462</c:v>
                </c:pt>
                <c:pt idx="28">
                  <c:v>-4418.0120450611985</c:v>
                </c:pt>
                <c:pt idx="29">
                  <c:v>-4506.3722859624222</c:v>
                </c:pt>
                <c:pt idx="30">
                  <c:v>-4596.4997316816707</c:v>
                </c:pt>
                <c:pt idx="31">
                  <c:v>-4504.5697370480375</c:v>
                </c:pt>
                <c:pt idx="32">
                  <c:v>-4414.4783423070767</c:v>
                </c:pt>
                <c:pt idx="33">
                  <c:v>-4326.1887754609352</c:v>
                </c:pt>
                <c:pt idx="34">
                  <c:v>-4239.6649999517167</c:v>
                </c:pt>
                <c:pt idx="35">
                  <c:v>-4154.8716999526823</c:v>
                </c:pt>
                <c:pt idx="36">
                  <c:v>-4071.7742659536284</c:v>
                </c:pt>
                <c:pt idx="37">
                  <c:v>-3990.3387806345559</c:v>
                </c:pt>
                <c:pt idx="38">
                  <c:v>-3930.4836989250375</c:v>
                </c:pt>
                <c:pt idx="39">
                  <c:v>-3891.1788619357872</c:v>
                </c:pt>
                <c:pt idx="40">
                  <c:v>-3891.1788619357872</c:v>
                </c:pt>
                <c:pt idx="41">
                  <c:v>-3891.1788619357872</c:v>
                </c:pt>
                <c:pt idx="42">
                  <c:v>-3871.7229676261081</c:v>
                </c:pt>
                <c:pt idx="43">
                  <c:v>-3852.3643527879776</c:v>
                </c:pt>
                <c:pt idx="44">
                  <c:v>-3775.317065732218</c:v>
                </c:pt>
                <c:pt idx="45">
                  <c:v>-3699.8107244175735</c:v>
                </c:pt>
                <c:pt idx="46">
                  <c:v>-3625.8145099292219</c:v>
                </c:pt>
                <c:pt idx="47">
                  <c:v>-3553.2982197306374</c:v>
                </c:pt>
              </c:numCache>
            </c:numRef>
          </c:val>
          <c:smooth val="0"/>
          <c:extLst>
            <c:ext xmlns:c16="http://schemas.microsoft.com/office/drawing/2014/chart" uri="{C3380CC4-5D6E-409C-BE32-E72D297353CC}">
              <c16:uniqueId val="{00000001-1243-481B-8AFB-CA23BF7049A4}"/>
            </c:ext>
          </c:extLst>
        </c:ser>
        <c:ser>
          <c:idx val="2"/>
          <c:order val="2"/>
          <c:tx>
            <c:strRef>
              <c:f>Tabelle1!$A$5</c:f>
              <c:strCache>
                <c:ptCount val="1"/>
                <c:pt idx="0">
                  <c:v>Kreditlinie</c:v>
                </c:pt>
              </c:strCache>
            </c:strRef>
          </c:tx>
          <c:spPr>
            <a:ln w="28575" cap="rnd">
              <a:solidFill>
                <a:schemeClr val="tx1">
                  <a:lumMod val="65000"/>
                  <a:lumOff val="35000"/>
                </a:schemeClr>
              </a:solidFill>
              <a:round/>
            </a:ln>
            <a:effectLst/>
          </c:spPr>
          <c:marker>
            <c:symbol val="none"/>
          </c:marker>
          <c:cat>
            <c:numRef>
              <c:f>Tabelle1!$B$2:$AW$2</c:f>
              <c:numCache>
                <c:formatCode>mmm\-yy</c:formatCode>
                <c:ptCount val="48"/>
                <c:pt idx="0">
                  <c:v>36892</c:v>
                </c:pt>
                <c:pt idx="1">
                  <c:v>36923</c:v>
                </c:pt>
                <c:pt idx="2">
                  <c:v>36951</c:v>
                </c:pt>
                <c:pt idx="3">
                  <c:v>36982</c:v>
                </c:pt>
                <c:pt idx="4">
                  <c:v>37012</c:v>
                </c:pt>
                <c:pt idx="5">
                  <c:v>37043</c:v>
                </c:pt>
                <c:pt idx="6">
                  <c:v>37073</c:v>
                </c:pt>
                <c:pt idx="7">
                  <c:v>37104</c:v>
                </c:pt>
                <c:pt idx="8">
                  <c:v>37135</c:v>
                </c:pt>
                <c:pt idx="9">
                  <c:v>37165</c:v>
                </c:pt>
                <c:pt idx="10">
                  <c:v>37196</c:v>
                </c:pt>
                <c:pt idx="11">
                  <c:v>37226</c:v>
                </c:pt>
                <c:pt idx="12">
                  <c:v>37257</c:v>
                </c:pt>
                <c:pt idx="13">
                  <c:v>37288</c:v>
                </c:pt>
                <c:pt idx="14">
                  <c:v>37316</c:v>
                </c:pt>
                <c:pt idx="15">
                  <c:v>37347</c:v>
                </c:pt>
                <c:pt idx="16">
                  <c:v>37377</c:v>
                </c:pt>
                <c:pt idx="17">
                  <c:v>37408</c:v>
                </c:pt>
                <c:pt idx="18">
                  <c:v>37438</c:v>
                </c:pt>
                <c:pt idx="19">
                  <c:v>37469</c:v>
                </c:pt>
                <c:pt idx="20">
                  <c:v>37500</c:v>
                </c:pt>
                <c:pt idx="21">
                  <c:v>37530</c:v>
                </c:pt>
                <c:pt idx="22">
                  <c:v>37561</c:v>
                </c:pt>
                <c:pt idx="23">
                  <c:v>37591</c:v>
                </c:pt>
                <c:pt idx="24">
                  <c:v>37622</c:v>
                </c:pt>
                <c:pt idx="25">
                  <c:v>37653</c:v>
                </c:pt>
                <c:pt idx="26">
                  <c:v>37681</c:v>
                </c:pt>
                <c:pt idx="27">
                  <c:v>37712</c:v>
                </c:pt>
                <c:pt idx="28">
                  <c:v>37742</c:v>
                </c:pt>
                <c:pt idx="29">
                  <c:v>37773</c:v>
                </c:pt>
                <c:pt idx="30">
                  <c:v>37803</c:v>
                </c:pt>
                <c:pt idx="31">
                  <c:v>37834</c:v>
                </c:pt>
                <c:pt idx="32">
                  <c:v>37865</c:v>
                </c:pt>
                <c:pt idx="33">
                  <c:v>37895</c:v>
                </c:pt>
                <c:pt idx="34">
                  <c:v>37926</c:v>
                </c:pt>
                <c:pt idx="35">
                  <c:v>37956</c:v>
                </c:pt>
                <c:pt idx="36">
                  <c:v>37987</c:v>
                </c:pt>
                <c:pt idx="37">
                  <c:v>38018</c:v>
                </c:pt>
                <c:pt idx="38">
                  <c:v>38047</c:v>
                </c:pt>
                <c:pt idx="39">
                  <c:v>38078</c:v>
                </c:pt>
                <c:pt idx="40">
                  <c:v>38108</c:v>
                </c:pt>
                <c:pt idx="41">
                  <c:v>38139</c:v>
                </c:pt>
                <c:pt idx="42">
                  <c:v>38169</c:v>
                </c:pt>
                <c:pt idx="43">
                  <c:v>38200</c:v>
                </c:pt>
                <c:pt idx="44">
                  <c:v>38231</c:v>
                </c:pt>
                <c:pt idx="45">
                  <c:v>38261</c:v>
                </c:pt>
                <c:pt idx="46">
                  <c:v>38292</c:v>
                </c:pt>
                <c:pt idx="47">
                  <c:v>38322</c:v>
                </c:pt>
              </c:numCache>
            </c:numRef>
          </c:cat>
          <c:val>
            <c:numRef>
              <c:f>Tabelle1!$B$5:$AW$5</c:f>
              <c:numCache>
                <c:formatCode>#,##0_ ;\-#,##0\ </c:formatCode>
                <c:ptCount val="48"/>
                <c:pt idx="0">
                  <c:v>-5000</c:v>
                </c:pt>
                <c:pt idx="1">
                  <c:v>-5000</c:v>
                </c:pt>
                <c:pt idx="2">
                  <c:v>-5000</c:v>
                </c:pt>
                <c:pt idx="3">
                  <c:v>-5000</c:v>
                </c:pt>
                <c:pt idx="4">
                  <c:v>-5000</c:v>
                </c:pt>
                <c:pt idx="5">
                  <c:v>-5000</c:v>
                </c:pt>
                <c:pt idx="6">
                  <c:v>-5000</c:v>
                </c:pt>
                <c:pt idx="7">
                  <c:v>-5000</c:v>
                </c:pt>
                <c:pt idx="8">
                  <c:v>-5000</c:v>
                </c:pt>
                <c:pt idx="9">
                  <c:v>-5000</c:v>
                </c:pt>
                <c:pt idx="10">
                  <c:v>-5000</c:v>
                </c:pt>
                <c:pt idx="11">
                  <c:v>-5000</c:v>
                </c:pt>
                <c:pt idx="12">
                  <c:v>-5000</c:v>
                </c:pt>
                <c:pt idx="13">
                  <c:v>-5000</c:v>
                </c:pt>
                <c:pt idx="14">
                  <c:v>-5000</c:v>
                </c:pt>
                <c:pt idx="15">
                  <c:v>-5000</c:v>
                </c:pt>
                <c:pt idx="16">
                  <c:v>-5000</c:v>
                </c:pt>
                <c:pt idx="17">
                  <c:v>-5000</c:v>
                </c:pt>
                <c:pt idx="18">
                  <c:v>-5000</c:v>
                </c:pt>
                <c:pt idx="19">
                  <c:v>-5000</c:v>
                </c:pt>
                <c:pt idx="20">
                  <c:v>-5000</c:v>
                </c:pt>
                <c:pt idx="21">
                  <c:v>-5000</c:v>
                </c:pt>
                <c:pt idx="22">
                  <c:v>-5000</c:v>
                </c:pt>
                <c:pt idx="23">
                  <c:v>-5000</c:v>
                </c:pt>
                <c:pt idx="24">
                  <c:v>-5000</c:v>
                </c:pt>
                <c:pt idx="25">
                  <c:v>-5000</c:v>
                </c:pt>
                <c:pt idx="26">
                  <c:v>-5000</c:v>
                </c:pt>
                <c:pt idx="27">
                  <c:v>-5000</c:v>
                </c:pt>
                <c:pt idx="28">
                  <c:v>-5000</c:v>
                </c:pt>
                <c:pt idx="29">
                  <c:v>-5000</c:v>
                </c:pt>
                <c:pt idx="30">
                  <c:v>-5000</c:v>
                </c:pt>
                <c:pt idx="31">
                  <c:v>-5000</c:v>
                </c:pt>
                <c:pt idx="32">
                  <c:v>-5000</c:v>
                </c:pt>
                <c:pt idx="33">
                  <c:v>-5000</c:v>
                </c:pt>
                <c:pt idx="34">
                  <c:v>-5000</c:v>
                </c:pt>
                <c:pt idx="35">
                  <c:v>-5000</c:v>
                </c:pt>
                <c:pt idx="36">
                  <c:v>-5000</c:v>
                </c:pt>
                <c:pt idx="37">
                  <c:v>-5000</c:v>
                </c:pt>
                <c:pt idx="38">
                  <c:v>-5000</c:v>
                </c:pt>
                <c:pt idx="39">
                  <c:v>-5000</c:v>
                </c:pt>
                <c:pt idx="40">
                  <c:v>-5000</c:v>
                </c:pt>
                <c:pt idx="41">
                  <c:v>-5000</c:v>
                </c:pt>
                <c:pt idx="42">
                  <c:v>-5000</c:v>
                </c:pt>
                <c:pt idx="43">
                  <c:v>-5000</c:v>
                </c:pt>
                <c:pt idx="44">
                  <c:v>-5000</c:v>
                </c:pt>
                <c:pt idx="45">
                  <c:v>-5000</c:v>
                </c:pt>
                <c:pt idx="46">
                  <c:v>-5000</c:v>
                </c:pt>
                <c:pt idx="47">
                  <c:v>-5000</c:v>
                </c:pt>
              </c:numCache>
            </c:numRef>
          </c:val>
          <c:smooth val="0"/>
          <c:extLst>
            <c:ext xmlns:c16="http://schemas.microsoft.com/office/drawing/2014/chart" uri="{C3380CC4-5D6E-409C-BE32-E72D297353CC}">
              <c16:uniqueId val="{00000002-1243-481B-8AFB-CA23BF7049A4}"/>
            </c:ext>
          </c:extLst>
        </c:ser>
        <c:dLbls>
          <c:showLegendKey val="0"/>
          <c:showVal val="0"/>
          <c:showCatName val="0"/>
          <c:showSerName val="0"/>
          <c:showPercent val="0"/>
          <c:showBubbleSize val="0"/>
        </c:dLbls>
        <c:marker val="1"/>
        <c:smooth val="0"/>
        <c:axId val="1133662336"/>
        <c:axId val="1133664832"/>
      </c:lineChart>
      <c:dateAx>
        <c:axId val="1133662336"/>
        <c:scaling>
          <c:orientation val="minMax"/>
        </c:scaling>
        <c:delete val="0"/>
        <c:axPos val="b"/>
        <c:numFmt formatCode="mmm\-yy" sourceLinked="1"/>
        <c:majorTickMark val="out"/>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de-DE"/>
          </a:p>
        </c:txPr>
        <c:crossAx val="1133664832"/>
        <c:crosses val="autoZero"/>
        <c:auto val="1"/>
        <c:lblOffset val="100"/>
        <c:baseTimeUnit val="months"/>
      </c:dateAx>
      <c:valAx>
        <c:axId val="1133664832"/>
        <c:scaling>
          <c:orientation val="minMax"/>
        </c:scaling>
        <c:delete val="0"/>
        <c:axPos val="l"/>
        <c:majorGridlines>
          <c:spPr>
            <a:ln w="9525" cap="flat" cmpd="sng" algn="ctr">
              <a:solidFill>
                <a:schemeClr val="tx1">
                  <a:lumMod val="15000"/>
                  <a:lumOff val="85000"/>
                </a:schemeClr>
              </a:solidFill>
              <a:round/>
            </a:ln>
            <a:effectLst/>
          </c:spPr>
        </c:majorGridlines>
        <c:numFmt formatCode="#,##0_ ;\-#,##0\ " sourceLinked="1"/>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de-DE"/>
          </a:p>
        </c:txPr>
        <c:crossAx val="11336623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600">
          <a:latin typeface="Arial" panose="020B0604020202020204" pitchFamily="34" charset="0"/>
          <a:cs typeface="Arial" panose="020B0604020202020204" pitchFamily="34" charset="0"/>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851FE9-15B2-455D-B3BF-8D9F80179C40}"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de-DE"/>
        </a:p>
      </dgm:t>
    </dgm:pt>
    <dgm:pt modelId="{FABA07B9-AC10-4FF7-A879-D4CD6F4EF2E1}">
      <dgm:prSet phldrT="[Text]" custT="1"/>
      <dgm:spPr>
        <a:solidFill>
          <a:schemeClr val="accent6"/>
        </a:solidFill>
      </dgm:spPr>
      <dgm:t>
        <a:bodyPr/>
        <a:lstStyle/>
        <a:p>
          <a:r>
            <a:rPr lang="de-DE" sz="700" dirty="0"/>
            <a:t>Geschäftsleitung (GL)</a:t>
          </a:r>
        </a:p>
      </dgm:t>
    </dgm:pt>
    <dgm:pt modelId="{65C5BF03-8987-4BFB-9298-B679897B9179}" type="parTrans" cxnId="{C220BB96-1930-4867-AD47-8CEE6F4EF955}">
      <dgm:prSet/>
      <dgm:spPr/>
      <dgm:t>
        <a:bodyPr/>
        <a:lstStyle/>
        <a:p>
          <a:endParaRPr lang="de-DE"/>
        </a:p>
      </dgm:t>
    </dgm:pt>
    <dgm:pt modelId="{B1484B8B-FDCF-466C-9926-EC8BFD207AD4}" type="sibTrans" cxnId="{C220BB96-1930-4867-AD47-8CEE6F4EF955}">
      <dgm:prSet/>
      <dgm:spPr/>
      <dgm:t>
        <a:bodyPr/>
        <a:lstStyle/>
        <a:p>
          <a:endParaRPr lang="de-DE"/>
        </a:p>
      </dgm:t>
    </dgm:pt>
    <dgm:pt modelId="{5D2EA0F7-951F-44C1-A390-AAC13C12B82C}" type="asst">
      <dgm:prSet phldrT="[Text]" custT="1"/>
      <dgm:spPr/>
      <dgm:t>
        <a:bodyPr/>
        <a:lstStyle/>
        <a:p>
          <a:r>
            <a:rPr lang="de-DE" sz="500" dirty="0">
              <a:solidFill>
                <a:schemeClr val="tx2">
                  <a:lumMod val="85000"/>
                  <a:lumOff val="15000"/>
                </a:schemeClr>
              </a:solidFill>
            </a:rPr>
            <a:t>Qualitätsmanagement (QM)</a:t>
          </a:r>
        </a:p>
        <a:p>
          <a:r>
            <a:rPr lang="de-DE" sz="400" i="1" dirty="0">
              <a:solidFill>
                <a:schemeClr val="tx2">
                  <a:lumMod val="85000"/>
                  <a:lumOff val="15000"/>
                </a:schemeClr>
              </a:solidFill>
            </a:rPr>
            <a:t>Verantwortlicher</a:t>
          </a:r>
        </a:p>
      </dgm:t>
    </dgm:pt>
    <dgm:pt modelId="{2C501ACA-6624-499D-B000-80D9E88D9D87}" type="parTrans" cxnId="{8481EB02-9EA1-499B-A4F6-667B7B683853}">
      <dgm:prSet/>
      <dgm:spPr/>
      <dgm:t>
        <a:bodyPr/>
        <a:lstStyle/>
        <a:p>
          <a:endParaRPr lang="de-DE"/>
        </a:p>
      </dgm:t>
    </dgm:pt>
    <dgm:pt modelId="{A8B7EC65-42BB-425F-93C9-F42F9B0A0692}" type="sibTrans" cxnId="{8481EB02-9EA1-499B-A4F6-667B7B683853}">
      <dgm:prSet/>
      <dgm:spPr/>
      <dgm:t>
        <a:bodyPr/>
        <a:lstStyle/>
        <a:p>
          <a:endParaRPr lang="de-DE"/>
        </a:p>
      </dgm:t>
    </dgm:pt>
    <dgm:pt modelId="{C6B5EAFF-BA7B-4FC1-8424-A124BEADDE60}">
      <dgm:prSet phldrT="[Text]" custT="1"/>
      <dgm:spPr>
        <a:solidFill>
          <a:srgbClr val="80BEC9"/>
        </a:solidFill>
      </dgm:spPr>
      <dgm:t>
        <a:bodyPr/>
        <a:lstStyle/>
        <a:p>
          <a:r>
            <a:rPr lang="de-DE" sz="600" dirty="0"/>
            <a:t>Finanzbuchhaltung</a:t>
          </a:r>
        </a:p>
        <a:p>
          <a:r>
            <a:rPr lang="de-DE" sz="400" i="1" dirty="0">
              <a:solidFill>
                <a:schemeClr val="tx2">
                  <a:lumMod val="85000"/>
                  <a:lumOff val="15000"/>
                </a:schemeClr>
              </a:solidFill>
            </a:rPr>
            <a:t>Verantwortlicher</a:t>
          </a:r>
          <a:endParaRPr lang="de-DE" sz="400" dirty="0"/>
        </a:p>
      </dgm:t>
    </dgm:pt>
    <dgm:pt modelId="{87B4964C-BA19-4214-8CBA-F8BC722BFDB6}" type="parTrans" cxnId="{E5213DC7-1ACC-4AB4-B05C-279B9E0763CC}">
      <dgm:prSet/>
      <dgm:spPr/>
      <dgm:t>
        <a:bodyPr/>
        <a:lstStyle/>
        <a:p>
          <a:endParaRPr lang="de-DE"/>
        </a:p>
      </dgm:t>
    </dgm:pt>
    <dgm:pt modelId="{68D6A875-F7DF-407A-8952-DB3F74267006}" type="sibTrans" cxnId="{E5213DC7-1ACC-4AB4-B05C-279B9E0763CC}">
      <dgm:prSet/>
      <dgm:spPr/>
      <dgm:t>
        <a:bodyPr/>
        <a:lstStyle/>
        <a:p>
          <a:endParaRPr lang="de-DE"/>
        </a:p>
      </dgm:t>
    </dgm:pt>
    <dgm:pt modelId="{6ECF2030-43F1-421A-B74E-2D44271C8540}">
      <dgm:prSet phldrT="[Text]" custT="1"/>
      <dgm:spPr>
        <a:solidFill>
          <a:srgbClr val="80BEC9"/>
        </a:solidFill>
      </dgm:spPr>
      <dgm:t>
        <a:bodyPr/>
        <a:lstStyle/>
        <a:p>
          <a:r>
            <a:rPr lang="de-DE" sz="700" dirty="0"/>
            <a:t>Controlling</a:t>
          </a:r>
        </a:p>
        <a:p>
          <a:r>
            <a:rPr lang="de-DE" sz="400" i="1" dirty="0">
              <a:solidFill>
                <a:schemeClr val="tx2">
                  <a:lumMod val="85000"/>
                  <a:lumOff val="15000"/>
                </a:schemeClr>
              </a:solidFill>
            </a:rPr>
            <a:t>Verantwortlicher</a:t>
          </a:r>
          <a:endParaRPr lang="de-DE" sz="400" dirty="0"/>
        </a:p>
      </dgm:t>
    </dgm:pt>
    <dgm:pt modelId="{14014624-CDE0-4FCD-BB0A-696C7FD94700}" type="parTrans" cxnId="{05D59FA4-EF15-44A1-AA1E-9284ECEE195A}">
      <dgm:prSet/>
      <dgm:spPr/>
      <dgm:t>
        <a:bodyPr/>
        <a:lstStyle/>
        <a:p>
          <a:endParaRPr lang="de-DE"/>
        </a:p>
      </dgm:t>
    </dgm:pt>
    <dgm:pt modelId="{D792CC0E-DF32-4F35-90CE-2BACEE2F5CDD}" type="sibTrans" cxnId="{05D59FA4-EF15-44A1-AA1E-9284ECEE195A}">
      <dgm:prSet/>
      <dgm:spPr/>
      <dgm:t>
        <a:bodyPr/>
        <a:lstStyle/>
        <a:p>
          <a:endParaRPr lang="de-DE"/>
        </a:p>
      </dgm:t>
    </dgm:pt>
    <dgm:pt modelId="{C9ACA17E-DC4B-45DE-B97B-2461CA45CE12}">
      <dgm:prSet phldrT="[Text]" custT="1"/>
      <dgm:spPr>
        <a:solidFill>
          <a:srgbClr val="80BEC9"/>
        </a:solidFill>
      </dgm:spPr>
      <dgm:t>
        <a:bodyPr/>
        <a:lstStyle/>
        <a:p>
          <a:r>
            <a:rPr lang="de-DE" sz="800" dirty="0"/>
            <a:t>Projektmanagement</a:t>
          </a:r>
        </a:p>
        <a:p>
          <a:r>
            <a:rPr lang="de-DE" sz="400" i="1" dirty="0">
              <a:solidFill>
                <a:schemeClr val="tx2">
                  <a:lumMod val="85000"/>
                  <a:lumOff val="15000"/>
                </a:schemeClr>
              </a:solidFill>
            </a:rPr>
            <a:t>Verantwortlicher</a:t>
          </a:r>
          <a:endParaRPr lang="de-DE" sz="400" dirty="0"/>
        </a:p>
      </dgm:t>
    </dgm:pt>
    <dgm:pt modelId="{B777506E-C0EE-437F-921E-B28D1BF8CB76}" type="parTrans" cxnId="{CD0135B0-424F-40EE-95D6-83138E434D71}">
      <dgm:prSet/>
      <dgm:spPr/>
      <dgm:t>
        <a:bodyPr/>
        <a:lstStyle/>
        <a:p>
          <a:endParaRPr lang="de-DE"/>
        </a:p>
      </dgm:t>
    </dgm:pt>
    <dgm:pt modelId="{5A334F9D-ADB9-426A-BD7D-B72DC8B99257}" type="sibTrans" cxnId="{CD0135B0-424F-40EE-95D6-83138E434D71}">
      <dgm:prSet/>
      <dgm:spPr/>
      <dgm:t>
        <a:bodyPr/>
        <a:lstStyle/>
        <a:p>
          <a:endParaRPr lang="de-DE"/>
        </a:p>
      </dgm:t>
    </dgm:pt>
    <dgm:pt modelId="{947E57A6-1748-47AB-99EF-29E8C0BC2C15}" type="asst">
      <dgm:prSet phldrT="[Text]" custT="1"/>
      <dgm:spPr/>
      <dgm:t>
        <a:bodyPr/>
        <a:lstStyle/>
        <a:p>
          <a:r>
            <a:rPr lang="de-DE" sz="500" dirty="0">
              <a:solidFill>
                <a:schemeClr val="tx2">
                  <a:lumMod val="85000"/>
                  <a:lumOff val="15000"/>
                </a:schemeClr>
              </a:solidFill>
            </a:rPr>
            <a:t>Werksunterhalt</a:t>
          </a:r>
        </a:p>
        <a:p>
          <a:r>
            <a:rPr lang="de-DE" sz="400" i="1" dirty="0">
              <a:solidFill>
                <a:schemeClr val="tx2">
                  <a:lumMod val="85000"/>
                  <a:lumOff val="15000"/>
                </a:schemeClr>
              </a:solidFill>
            </a:rPr>
            <a:t>Verantwortlicher</a:t>
          </a:r>
          <a:endParaRPr lang="de-DE" sz="400" dirty="0">
            <a:solidFill>
              <a:schemeClr val="tx2">
                <a:lumMod val="85000"/>
                <a:lumOff val="15000"/>
              </a:schemeClr>
            </a:solidFill>
          </a:endParaRPr>
        </a:p>
      </dgm:t>
    </dgm:pt>
    <dgm:pt modelId="{2EF09D41-1634-4F0B-9F67-A532301F4EC8}" type="parTrans" cxnId="{4D80E5FD-C2BF-4BDC-98EF-40F61467CC00}">
      <dgm:prSet/>
      <dgm:spPr/>
      <dgm:t>
        <a:bodyPr/>
        <a:lstStyle/>
        <a:p>
          <a:endParaRPr lang="de-DE"/>
        </a:p>
      </dgm:t>
    </dgm:pt>
    <dgm:pt modelId="{CD5828B3-ABCA-46E0-AFB3-842BDD442ECE}" type="sibTrans" cxnId="{4D80E5FD-C2BF-4BDC-98EF-40F61467CC00}">
      <dgm:prSet/>
      <dgm:spPr/>
      <dgm:t>
        <a:bodyPr/>
        <a:lstStyle/>
        <a:p>
          <a:endParaRPr lang="de-DE"/>
        </a:p>
      </dgm:t>
    </dgm:pt>
    <dgm:pt modelId="{BFDA1A01-BCAC-47F4-B6FB-19E2FC20366C}">
      <dgm:prSet phldrT="[Text]" custT="1"/>
      <dgm:spPr>
        <a:solidFill>
          <a:srgbClr val="80BEC9"/>
        </a:solidFill>
      </dgm:spPr>
      <dgm:t>
        <a:bodyPr/>
        <a:lstStyle/>
        <a:p>
          <a:r>
            <a:rPr lang="de-DE" sz="700" dirty="0"/>
            <a:t>Verwaltung</a:t>
          </a:r>
        </a:p>
        <a:p>
          <a:r>
            <a:rPr lang="de-DE" sz="400" i="1" dirty="0">
              <a:solidFill>
                <a:schemeClr val="tx2">
                  <a:lumMod val="85000"/>
                  <a:lumOff val="15000"/>
                </a:schemeClr>
              </a:solidFill>
            </a:rPr>
            <a:t>Verantwortlicher</a:t>
          </a:r>
          <a:endParaRPr lang="de-DE" sz="400" dirty="0"/>
        </a:p>
      </dgm:t>
    </dgm:pt>
    <dgm:pt modelId="{B0DAD117-E50A-4403-92A6-F9CEF1AF77D6}" type="parTrans" cxnId="{612B45AF-9644-484A-86C5-728F7FD3A11A}">
      <dgm:prSet/>
      <dgm:spPr/>
      <dgm:t>
        <a:bodyPr/>
        <a:lstStyle/>
        <a:p>
          <a:endParaRPr lang="de-DE"/>
        </a:p>
      </dgm:t>
    </dgm:pt>
    <dgm:pt modelId="{36AE30D7-05F7-4E5E-92D7-A1B00F877355}" type="sibTrans" cxnId="{612B45AF-9644-484A-86C5-728F7FD3A11A}">
      <dgm:prSet/>
      <dgm:spPr/>
      <dgm:t>
        <a:bodyPr/>
        <a:lstStyle/>
        <a:p>
          <a:endParaRPr lang="de-DE"/>
        </a:p>
      </dgm:t>
    </dgm:pt>
    <dgm:pt modelId="{26889010-1BCC-476A-89E0-060352CA1659}">
      <dgm:prSet phldrT="[Text]" custT="1"/>
      <dgm:spPr>
        <a:solidFill>
          <a:srgbClr val="80BEC9"/>
        </a:solidFill>
      </dgm:spPr>
      <dgm:t>
        <a:bodyPr/>
        <a:lstStyle/>
        <a:p>
          <a:r>
            <a:rPr lang="de-DE" sz="600" dirty="0">
              <a:solidFill>
                <a:schemeClr val="bg1"/>
              </a:solidFill>
            </a:rPr>
            <a:t>Human &amp; </a:t>
          </a:r>
          <a:r>
            <a:rPr lang="de-DE" sz="600" dirty="0" err="1">
              <a:solidFill>
                <a:schemeClr val="bg1"/>
              </a:solidFill>
            </a:rPr>
            <a:t>Ressources</a:t>
          </a:r>
          <a:endParaRPr lang="de-DE" sz="600" dirty="0">
            <a:solidFill>
              <a:schemeClr val="bg1"/>
            </a:solidFill>
          </a:endParaRPr>
        </a:p>
        <a:p>
          <a:r>
            <a:rPr lang="de-DE" sz="400" i="1" dirty="0">
              <a:solidFill>
                <a:schemeClr val="tx1">
                  <a:lumMod val="85000"/>
                  <a:lumOff val="15000"/>
                </a:schemeClr>
              </a:solidFill>
            </a:rPr>
            <a:t>Verantwortlicher</a:t>
          </a:r>
          <a:endParaRPr lang="de-DE" sz="400" dirty="0">
            <a:solidFill>
              <a:schemeClr val="tx1">
                <a:lumMod val="85000"/>
                <a:lumOff val="15000"/>
              </a:schemeClr>
            </a:solidFill>
          </a:endParaRPr>
        </a:p>
      </dgm:t>
    </dgm:pt>
    <dgm:pt modelId="{62CB80A4-E04C-468B-81DE-99A0D44ABF10}" type="parTrans" cxnId="{B257C6BD-7473-454D-9405-BFD774B61823}">
      <dgm:prSet/>
      <dgm:spPr/>
      <dgm:t>
        <a:bodyPr/>
        <a:lstStyle/>
        <a:p>
          <a:endParaRPr lang="de-DE"/>
        </a:p>
      </dgm:t>
    </dgm:pt>
    <dgm:pt modelId="{07532A43-0B9C-4851-8DDC-ED7F57960737}" type="sibTrans" cxnId="{B257C6BD-7473-454D-9405-BFD774B61823}">
      <dgm:prSet/>
      <dgm:spPr/>
      <dgm:t>
        <a:bodyPr/>
        <a:lstStyle/>
        <a:p>
          <a:endParaRPr lang="de-DE"/>
        </a:p>
      </dgm:t>
    </dgm:pt>
    <dgm:pt modelId="{20907BF3-A8E5-411B-AF1F-1F27A19E2ED1}">
      <dgm:prSet phldrT="[Text]" custT="1"/>
      <dgm:spPr>
        <a:solidFill>
          <a:srgbClr val="80BEC9"/>
        </a:solidFill>
      </dgm:spPr>
      <dgm:t>
        <a:bodyPr/>
        <a:lstStyle/>
        <a:p>
          <a:r>
            <a:rPr lang="de-DE" sz="600" dirty="0">
              <a:solidFill>
                <a:schemeClr val="bg1"/>
              </a:solidFill>
            </a:rPr>
            <a:t>Qualitätssicherung</a:t>
          </a:r>
        </a:p>
        <a:p>
          <a:r>
            <a:rPr lang="de-DE" sz="400" i="1" dirty="0">
              <a:solidFill>
                <a:schemeClr val="tx1">
                  <a:lumMod val="85000"/>
                  <a:lumOff val="15000"/>
                </a:schemeClr>
              </a:solidFill>
            </a:rPr>
            <a:t>Verantwortlicher</a:t>
          </a:r>
          <a:endParaRPr lang="de-DE" sz="400" dirty="0">
            <a:solidFill>
              <a:schemeClr val="tx1">
                <a:lumMod val="85000"/>
                <a:lumOff val="15000"/>
              </a:schemeClr>
            </a:solidFill>
          </a:endParaRPr>
        </a:p>
      </dgm:t>
    </dgm:pt>
    <dgm:pt modelId="{78F99F70-F20E-48C7-BB63-9A9643B36773}" type="parTrans" cxnId="{3378138C-43D0-4C47-99B9-AAFA0F91FFFB}">
      <dgm:prSet/>
      <dgm:spPr/>
      <dgm:t>
        <a:bodyPr/>
        <a:lstStyle/>
        <a:p>
          <a:endParaRPr lang="de-DE"/>
        </a:p>
      </dgm:t>
    </dgm:pt>
    <dgm:pt modelId="{7A8EAE1E-16FC-4C6B-B8B3-9C9817EC083C}" type="sibTrans" cxnId="{3378138C-43D0-4C47-99B9-AAFA0F91FFFB}">
      <dgm:prSet/>
      <dgm:spPr/>
      <dgm:t>
        <a:bodyPr/>
        <a:lstStyle/>
        <a:p>
          <a:endParaRPr lang="de-DE"/>
        </a:p>
      </dgm:t>
    </dgm:pt>
    <dgm:pt modelId="{548BF1B5-55E1-46E6-98D9-405F71BBECE5}" type="asst">
      <dgm:prSet phldrT="[Text]" custT="1"/>
      <dgm:spPr/>
      <dgm:t>
        <a:bodyPr/>
        <a:lstStyle/>
        <a:p>
          <a:r>
            <a:rPr lang="de-DE" sz="500" dirty="0">
              <a:solidFill>
                <a:schemeClr val="tx2">
                  <a:lumMod val="85000"/>
                  <a:lumOff val="15000"/>
                </a:schemeClr>
              </a:solidFill>
            </a:rPr>
            <a:t>Sicherheitsbeauftragter</a:t>
          </a:r>
        </a:p>
        <a:p>
          <a:r>
            <a:rPr lang="de-DE" sz="400" i="1" dirty="0">
              <a:solidFill>
                <a:schemeClr val="tx2">
                  <a:lumMod val="85000"/>
                  <a:lumOff val="15000"/>
                </a:schemeClr>
              </a:solidFill>
            </a:rPr>
            <a:t>Verantwortlicher</a:t>
          </a:r>
          <a:endParaRPr lang="de-DE" sz="400" dirty="0">
            <a:solidFill>
              <a:schemeClr val="tx2">
                <a:lumMod val="85000"/>
                <a:lumOff val="15000"/>
              </a:schemeClr>
            </a:solidFill>
          </a:endParaRPr>
        </a:p>
      </dgm:t>
    </dgm:pt>
    <dgm:pt modelId="{A6A98C75-3E8F-43D3-8B54-D3CB1553B9DC}" type="parTrans" cxnId="{B37FA76F-BD2F-4680-8683-E4D602934C56}">
      <dgm:prSet/>
      <dgm:spPr/>
      <dgm:t>
        <a:bodyPr/>
        <a:lstStyle/>
        <a:p>
          <a:endParaRPr lang="de-DE"/>
        </a:p>
      </dgm:t>
    </dgm:pt>
    <dgm:pt modelId="{CE6F0151-3A73-4A80-BD65-8BF924B7B60B}" type="sibTrans" cxnId="{B37FA76F-BD2F-4680-8683-E4D602934C56}">
      <dgm:prSet/>
      <dgm:spPr/>
      <dgm:t>
        <a:bodyPr/>
        <a:lstStyle/>
        <a:p>
          <a:endParaRPr lang="de-DE"/>
        </a:p>
      </dgm:t>
    </dgm:pt>
    <dgm:pt modelId="{05D8B5B0-B0BC-4342-80C1-120315302CA1}">
      <dgm:prSet phldrT="[Text]" custT="1"/>
      <dgm:spPr>
        <a:solidFill>
          <a:srgbClr val="E5F2F4"/>
        </a:solidFill>
      </dgm:spPr>
      <dgm:t>
        <a:bodyPr/>
        <a:lstStyle/>
        <a:p>
          <a:r>
            <a:rPr lang="de-DE" sz="600" dirty="0">
              <a:solidFill>
                <a:schemeClr val="tx2">
                  <a:lumMod val="85000"/>
                  <a:lumOff val="15000"/>
                </a:schemeClr>
              </a:solidFill>
            </a:rPr>
            <a:t>Lohnbuchhaltung</a:t>
          </a:r>
        </a:p>
        <a:p>
          <a:r>
            <a:rPr lang="de-DE" sz="400" i="1" dirty="0">
              <a:solidFill>
                <a:schemeClr val="tx2">
                  <a:lumMod val="85000"/>
                  <a:lumOff val="15000"/>
                </a:schemeClr>
              </a:solidFill>
            </a:rPr>
            <a:t>Verantwortlicher</a:t>
          </a:r>
          <a:endParaRPr lang="de-DE" sz="400" dirty="0">
            <a:solidFill>
              <a:schemeClr val="tx2">
                <a:lumMod val="85000"/>
                <a:lumOff val="15000"/>
              </a:schemeClr>
            </a:solidFill>
          </a:endParaRPr>
        </a:p>
      </dgm:t>
    </dgm:pt>
    <dgm:pt modelId="{A0E7B1B1-A8BE-4315-9EAA-7CFDB20AF970}" type="parTrans" cxnId="{563FD47C-8071-4F23-9A09-33E03043EDD4}">
      <dgm:prSet/>
      <dgm:spPr/>
      <dgm:t>
        <a:bodyPr/>
        <a:lstStyle/>
        <a:p>
          <a:endParaRPr lang="de-DE"/>
        </a:p>
      </dgm:t>
    </dgm:pt>
    <dgm:pt modelId="{BF6C7BA5-EDFE-417E-A701-D64967CCA72C}" type="sibTrans" cxnId="{563FD47C-8071-4F23-9A09-33E03043EDD4}">
      <dgm:prSet/>
      <dgm:spPr/>
      <dgm:t>
        <a:bodyPr/>
        <a:lstStyle/>
        <a:p>
          <a:endParaRPr lang="de-DE"/>
        </a:p>
      </dgm:t>
    </dgm:pt>
    <dgm:pt modelId="{A9B33D92-0AAE-432E-849E-E8BED0E18982}">
      <dgm:prSet phldrT="[Text]" custT="1"/>
      <dgm:spPr>
        <a:solidFill>
          <a:srgbClr val="E5F2F4"/>
        </a:solidFill>
      </dgm:spPr>
      <dgm:t>
        <a:bodyPr/>
        <a:lstStyle/>
        <a:p>
          <a:r>
            <a:rPr lang="de-DE" sz="600" dirty="0">
              <a:solidFill>
                <a:schemeClr val="tx2">
                  <a:lumMod val="85000"/>
                  <a:lumOff val="15000"/>
                </a:schemeClr>
              </a:solidFill>
            </a:rPr>
            <a:t>Personal Management</a:t>
          </a:r>
        </a:p>
        <a:p>
          <a:r>
            <a:rPr lang="de-DE" sz="400" i="1" dirty="0">
              <a:solidFill>
                <a:schemeClr val="tx2">
                  <a:lumMod val="85000"/>
                  <a:lumOff val="15000"/>
                </a:schemeClr>
              </a:solidFill>
            </a:rPr>
            <a:t>Verantwortlicher</a:t>
          </a:r>
          <a:endParaRPr lang="de-DE" sz="400" dirty="0">
            <a:solidFill>
              <a:schemeClr val="tx2">
                <a:lumMod val="85000"/>
                <a:lumOff val="15000"/>
              </a:schemeClr>
            </a:solidFill>
          </a:endParaRPr>
        </a:p>
      </dgm:t>
    </dgm:pt>
    <dgm:pt modelId="{AFAF85A9-6DA7-412A-977A-D4673E5ABE27}" type="parTrans" cxnId="{E836B935-BB6E-4FA6-9427-ED5F2E744B19}">
      <dgm:prSet/>
      <dgm:spPr/>
      <dgm:t>
        <a:bodyPr/>
        <a:lstStyle/>
        <a:p>
          <a:endParaRPr lang="de-DE"/>
        </a:p>
      </dgm:t>
    </dgm:pt>
    <dgm:pt modelId="{DE1E362D-5659-4BA2-A323-4F66F75BF09D}" type="sibTrans" cxnId="{E836B935-BB6E-4FA6-9427-ED5F2E744B19}">
      <dgm:prSet/>
      <dgm:spPr/>
      <dgm:t>
        <a:bodyPr/>
        <a:lstStyle/>
        <a:p>
          <a:endParaRPr lang="de-DE"/>
        </a:p>
      </dgm:t>
    </dgm:pt>
    <dgm:pt modelId="{FFBC82D2-7243-43D1-811E-743DE6AC4922}">
      <dgm:prSet phldrT="[Text]" custT="1"/>
      <dgm:spPr>
        <a:solidFill>
          <a:srgbClr val="E5F2F4"/>
        </a:solidFill>
      </dgm:spPr>
      <dgm:t>
        <a:bodyPr/>
        <a:lstStyle/>
        <a:p>
          <a:r>
            <a:rPr lang="de-DE" sz="700" dirty="0">
              <a:solidFill>
                <a:schemeClr val="tx1">
                  <a:lumMod val="85000"/>
                  <a:lumOff val="15000"/>
                </a:schemeClr>
              </a:solidFill>
            </a:rPr>
            <a:t>Konstruktion</a:t>
          </a:r>
        </a:p>
        <a:p>
          <a:r>
            <a:rPr lang="de-DE" sz="400" i="1" dirty="0">
              <a:solidFill>
                <a:schemeClr val="tx1">
                  <a:lumMod val="85000"/>
                  <a:lumOff val="15000"/>
                </a:schemeClr>
              </a:solidFill>
            </a:rPr>
            <a:t>Verantwortlicher</a:t>
          </a:r>
          <a:endParaRPr lang="de-DE" sz="400" dirty="0">
            <a:solidFill>
              <a:schemeClr val="tx1">
                <a:lumMod val="85000"/>
                <a:lumOff val="15000"/>
              </a:schemeClr>
            </a:solidFill>
          </a:endParaRPr>
        </a:p>
      </dgm:t>
    </dgm:pt>
    <dgm:pt modelId="{C516638E-2C3E-4540-BF76-FDADBE24F772}" type="parTrans" cxnId="{6AB5DB1B-260E-48FB-963A-C5F436989D7F}">
      <dgm:prSet/>
      <dgm:spPr/>
      <dgm:t>
        <a:bodyPr/>
        <a:lstStyle/>
        <a:p>
          <a:endParaRPr lang="de-DE"/>
        </a:p>
      </dgm:t>
    </dgm:pt>
    <dgm:pt modelId="{C1A27972-7365-4167-BD04-D0A8EDD893C4}" type="sibTrans" cxnId="{6AB5DB1B-260E-48FB-963A-C5F436989D7F}">
      <dgm:prSet/>
      <dgm:spPr/>
      <dgm:t>
        <a:bodyPr/>
        <a:lstStyle/>
        <a:p>
          <a:endParaRPr lang="de-DE"/>
        </a:p>
      </dgm:t>
    </dgm:pt>
    <dgm:pt modelId="{2F848F4F-FD99-432C-BBE3-3E7FF683BB1B}">
      <dgm:prSet phldrT="[Text]" custT="1"/>
      <dgm:spPr>
        <a:solidFill>
          <a:srgbClr val="80BEC9"/>
        </a:solidFill>
      </dgm:spPr>
      <dgm:t>
        <a:bodyPr/>
        <a:lstStyle/>
        <a:p>
          <a:r>
            <a:rPr lang="de-DE" sz="700" dirty="0"/>
            <a:t>Ausbildung</a:t>
          </a:r>
        </a:p>
        <a:p>
          <a:r>
            <a:rPr lang="de-DE" sz="400" i="1" dirty="0">
              <a:solidFill>
                <a:schemeClr val="tx2">
                  <a:lumMod val="85000"/>
                  <a:lumOff val="15000"/>
                </a:schemeClr>
              </a:solidFill>
            </a:rPr>
            <a:t>Verantwortlicher</a:t>
          </a:r>
          <a:endParaRPr lang="de-DE" sz="400" dirty="0"/>
        </a:p>
      </dgm:t>
    </dgm:pt>
    <dgm:pt modelId="{2906D350-A0A0-487D-9F4B-604EB9D9E22C}" type="parTrans" cxnId="{CFAB4A34-DEE7-4C25-AA3B-27C11BFB5FB9}">
      <dgm:prSet/>
      <dgm:spPr/>
      <dgm:t>
        <a:bodyPr/>
        <a:lstStyle/>
        <a:p>
          <a:endParaRPr lang="de-DE"/>
        </a:p>
      </dgm:t>
    </dgm:pt>
    <dgm:pt modelId="{48984197-73CE-4D7B-A9D8-C251D8B7E66C}" type="sibTrans" cxnId="{CFAB4A34-DEE7-4C25-AA3B-27C11BFB5FB9}">
      <dgm:prSet/>
      <dgm:spPr/>
      <dgm:t>
        <a:bodyPr/>
        <a:lstStyle/>
        <a:p>
          <a:endParaRPr lang="de-DE"/>
        </a:p>
      </dgm:t>
    </dgm:pt>
    <dgm:pt modelId="{9A09E1FB-89B9-4DE0-99D9-53D76BACD702}">
      <dgm:prSet phldrT="[Text]" custT="1"/>
      <dgm:spPr>
        <a:solidFill>
          <a:srgbClr val="80BEC9"/>
        </a:solidFill>
      </dgm:spPr>
      <dgm:t>
        <a:bodyPr/>
        <a:lstStyle/>
        <a:p>
          <a:r>
            <a:rPr lang="de-DE" sz="700" dirty="0"/>
            <a:t>Produktion</a:t>
          </a:r>
        </a:p>
        <a:p>
          <a:r>
            <a:rPr lang="de-DE" sz="400" i="1" dirty="0">
              <a:solidFill>
                <a:schemeClr val="tx2">
                  <a:lumMod val="85000"/>
                  <a:lumOff val="15000"/>
                </a:schemeClr>
              </a:solidFill>
            </a:rPr>
            <a:t>Verantwortlicher</a:t>
          </a:r>
          <a:endParaRPr lang="de-DE" sz="400" dirty="0"/>
        </a:p>
      </dgm:t>
    </dgm:pt>
    <dgm:pt modelId="{4BEEAC26-765D-4271-8D25-42FBEA9F8027}" type="parTrans" cxnId="{1D16C065-41C1-4EF8-A09A-EB165C361457}">
      <dgm:prSet/>
      <dgm:spPr/>
      <dgm:t>
        <a:bodyPr/>
        <a:lstStyle/>
        <a:p>
          <a:endParaRPr lang="de-DE"/>
        </a:p>
      </dgm:t>
    </dgm:pt>
    <dgm:pt modelId="{281CA0F3-11DB-4272-BB77-D6AAF084339A}" type="sibTrans" cxnId="{1D16C065-41C1-4EF8-A09A-EB165C361457}">
      <dgm:prSet/>
      <dgm:spPr/>
      <dgm:t>
        <a:bodyPr/>
        <a:lstStyle/>
        <a:p>
          <a:endParaRPr lang="de-DE"/>
        </a:p>
      </dgm:t>
    </dgm:pt>
    <dgm:pt modelId="{02C115E4-C062-41FB-8354-ABD5050ED1F8}">
      <dgm:prSet phldrT="[Text]" custT="1"/>
      <dgm:spPr>
        <a:solidFill>
          <a:srgbClr val="E5F2F4"/>
        </a:solidFill>
      </dgm:spPr>
      <dgm:t>
        <a:bodyPr/>
        <a:lstStyle/>
        <a:p>
          <a:r>
            <a:rPr lang="de-DE" sz="700" dirty="0">
              <a:solidFill>
                <a:schemeClr val="tx1">
                  <a:lumMod val="85000"/>
                  <a:lumOff val="15000"/>
                </a:schemeClr>
              </a:solidFill>
            </a:rPr>
            <a:t>Werkzeugbau</a:t>
          </a:r>
        </a:p>
        <a:p>
          <a:r>
            <a:rPr lang="de-DE" sz="400" i="1" dirty="0">
              <a:solidFill>
                <a:schemeClr val="tx1">
                  <a:lumMod val="85000"/>
                  <a:lumOff val="15000"/>
                </a:schemeClr>
              </a:solidFill>
            </a:rPr>
            <a:t>Verantwortlicher</a:t>
          </a:r>
          <a:endParaRPr lang="de-DE" sz="400" dirty="0">
            <a:solidFill>
              <a:schemeClr val="tx1">
                <a:lumMod val="85000"/>
                <a:lumOff val="15000"/>
              </a:schemeClr>
            </a:solidFill>
          </a:endParaRPr>
        </a:p>
      </dgm:t>
    </dgm:pt>
    <dgm:pt modelId="{9354A017-D4DE-4E7A-9FA9-5C12E6931E65}" type="parTrans" cxnId="{9711EE0B-6E02-46B3-83FB-1C50A316BEDD}">
      <dgm:prSet/>
      <dgm:spPr/>
      <dgm:t>
        <a:bodyPr/>
        <a:lstStyle/>
        <a:p>
          <a:endParaRPr lang="de-DE"/>
        </a:p>
      </dgm:t>
    </dgm:pt>
    <dgm:pt modelId="{A640EAF1-14AF-4580-A46B-AD4619609050}" type="sibTrans" cxnId="{9711EE0B-6E02-46B3-83FB-1C50A316BEDD}">
      <dgm:prSet/>
      <dgm:spPr/>
      <dgm:t>
        <a:bodyPr/>
        <a:lstStyle/>
        <a:p>
          <a:endParaRPr lang="de-DE"/>
        </a:p>
      </dgm:t>
    </dgm:pt>
    <dgm:pt modelId="{E472CDE6-AF37-4B32-AE70-60B9FBC2477B}">
      <dgm:prSet phldrT="[Text]" custT="1"/>
      <dgm:spPr>
        <a:solidFill>
          <a:srgbClr val="E5F2F4"/>
        </a:solidFill>
      </dgm:spPr>
      <dgm:t>
        <a:bodyPr/>
        <a:lstStyle/>
        <a:p>
          <a:r>
            <a:rPr lang="de-DE" sz="700" dirty="0">
              <a:solidFill>
                <a:schemeClr val="tx1">
                  <a:lumMod val="85000"/>
                  <a:lumOff val="15000"/>
                </a:schemeClr>
              </a:solidFill>
            </a:rPr>
            <a:t>Vorrichtungsbau</a:t>
          </a:r>
        </a:p>
        <a:p>
          <a:r>
            <a:rPr lang="de-DE" sz="400" i="1" dirty="0">
              <a:solidFill>
                <a:schemeClr val="tx1">
                  <a:lumMod val="85000"/>
                  <a:lumOff val="15000"/>
                </a:schemeClr>
              </a:solidFill>
            </a:rPr>
            <a:t>Verantwortlicher</a:t>
          </a:r>
          <a:endParaRPr lang="de-DE" sz="400" dirty="0">
            <a:solidFill>
              <a:schemeClr val="tx1">
                <a:lumMod val="85000"/>
                <a:lumOff val="15000"/>
              </a:schemeClr>
            </a:solidFill>
          </a:endParaRPr>
        </a:p>
      </dgm:t>
    </dgm:pt>
    <dgm:pt modelId="{1A28AC2B-3402-45B5-92C2-39142A67A6CB}" type="parTrans" cxnId="{BD4E82E3-615E-4B1A-8BCF-1FB1D13FEEDD}">
      <dgm:prSet/>
      <dgm:spPr/>
      <dgm:t>
        <a:bodyPr/>
        <a:lstStyle/>
        <a:p>
          <a:endParaRPr lang="de-DE"/>
        </a:p>
      </dgm:t>
    </dgm:pt>
    <dgm:pt modelId="{EE91C6DF-3BD7-4C7C-A297-8F515ED1AFC6}" type="sibTrans" cxnId="{BD4E82E3-615E-4B1A-8BCF-1FB1D13FEEDD}">
      <dgm:prSet/>
      <dgm:spPr/>
      <dgm:t>
        <a:bodyPr/>
        <a:lstStyle/>
        <a:p>
          <a:endParaRPr lang="de-DE"/>
        </a:p>
      </dgm:t>
    </dgm:pt>
    <dgm:pt modelId="{B5653FA4-A09A-48AA-90F2-7F49F67C1CE9}">
      <dgm:prSet phldrT="[Text]" custT="1"/>
      <dgm:spPr>
        <a:solidFill>
          <a:srgbClr val="E5F2F4"/>
        </a:solidFill>
      </dgm:spPr>
      <dgm:t>
        <a:bodyPr/>
        <a:lstStyle/>
        <a:p>
          <a:r>
            <a:rPr lang="de-DE" sz="700" dirty="0">
              <a:solidFill>
                <a:schemeClr val="tx1">
                  <a:lumMod val="85000"/>
                  <a:lumOff val="15000"/>
                </a:schemeClr>
              </a:solidFill>
            </a:rPr>
            <a:t>CNC/CAM</a:t>
          </a:r>
        </a:p>
        <a:p>
          <a:r>
            <a:rPr lang="de-DE" sz="400" i="1" dirty="0">
              <a:solidFill>
                <a:schemeClr val="tx1">
                  <a:lumMod val="85000"/>
                  <a:lumOff val="15000"/>
                </a:schemeClr>
              </a:solidFill>
            </a:rPr>
            <a:t>Verantwortlicher</a:t>
          </a:r>
          <a:endParaRPr lang="de-DE" sz="400" dirty="0">
            <a:solidFill>
              <a:schemeClr val="tx1">
                <a:lumMod val="85000"/>
                <a:lumOff val="15000"/>
              </a:schemeClr>
            </a:solidFill>
          </a:endParaRPr>
        </a:p>
      </dgm:t>
    </dgm:pt>
    <dgm:pt modelId="{7E9F831E-3E68-4077-A647-650327ACD1E8}" type="parTrans" cxnId="{7AA9ACD9-1F27-4B42-B64A-3A0CA62EBFD8}">
      <dgm:prSet/>
      <dgm:spPr/>
      <dgm:t>
        <a:bodyPr/>
        <a:lstStyle/>
        <a:p>
          <a:endParaRPr lang="de-DE"/>
        </a:p>
      </dgm:t>
    </dgm:pt>
    <dgm:pt modelId="{03E254C0-3246-4117-AE88-811079260E46}" type="sibTrans" cxnId="{7AA9ACD9-1F27-4B42-B64A-3A0CA62EBFD8}">
      <dgm:prSet/>
      <dgm:spPr/>
      <dgm:t>
        <a:bodyPr/>
        <a:lstStyle/>
        <a:p>
          <a:endParaRPr lang="de-DE"/>
        </a:p>
      </dgm:t>
    </dgm:pt>
    <dgm:pt modelId="{7669D5A7-AABE-482E-8185-C7BE1D7D3F1A}">
      <dgm:prSet phldrT="[Text]" custT="1"/>
      <dgm:spPr>
        <a:solidFill>
          <a:srgbClr val="E5F2F4"/>
        </a:solidFill>
      </dgm:spPr>
      <dgm:t>
        <a:bodyPr/>
        <a:lstStyle/>
        <a:p>
          <a:r>
            <a:rPr lang="de-DE" sz="700" dirty="0">
              <a:solidFill>
                <a:schemeClr val="tx1">
                  <a:lumMod val="85000"/>
                  <a:lumOff val="15000"/>
                </a:schemeClr>
              </a:solidFill>
            </a:rPr>
            <a:t>Recht</a:t>
          </a:r>
        </a:p>
        <a:p>
          <a:r>
            <a:rPr lang="de-DE" sz="400" i="1" dirty="0">
              <a:solidFill>
                <a:schemeClr val="tx1">
                  <a:lumMod val="85000"/>
                  <a:lumOff val="15000"/>
                </a:schemeClr>
              </a:solidFill>
            </a:rPr>
            <a:t>Verantwortlicher</a:t>
          </a:r>
          <a:endParaRPr lang="de-DE" sz="400" dirty="0">
            <a:solidFill>
              <a:schemeClr val="tx1">
                <a:lumMod val="85000"/>
                <a:lumOff val="15000"/>
              </a:schemeClr>
            </a:solidFill>
          </a:endParaRPr>
        </a:p>
      </dgm:t>
    </dgm:pt>
    <dgm:pt modelId="{E31C20DD-294C-4280-BE1D-E922EB2312A5}" type="parTrans" cxnId="{854E2FD8-A0CC-4284-A7A1-940B00047C51}">
      <dgm:prSet/>
      <dgm:spPr/>
      <dgm:t>
        <a:bodyPr/>
        <a:lstStyle/>
        <a:p>
          <a:endParaRPr lang="de-DE"/>
        </a:p>
      </dgm:t>
    </dgm:pt>
    <dgm:pt modelId="{26EE543B-E7D9-4A88-984C-869E59D7ABAD}" type="sibTrans" cxnId="{854E2FD8-A0CC-4284-A7A1-940B00047C51}">
      <dgm:prSet/>
      <dgm:spPr/>
      <dgm:t>
        <a:bodyPr/>
        <a:lstStyle/>
        <a:p>
          <a:endParaRPr lang="de-DE"/>
        </a:p>
      </dgm:t>
    </dgm:pt>
    <dgm:pt modelId="{A565B6AE-52DA-4BB2-9BD9-EBDE2EB160C8}">
      <dgm:prSet phldrT="[Text]" custT="1"/>
      <dgm:spPr>
        <a:solidFill>
          <a:srgbClr val="E5F2F4"/>
        </a:solidFill>
      </dgm:spPr>
      <dgm:t>
        <a:bodyPr/>
        <a:lstStyle/>
        <a:p>
          <a:r>
            <a:rPr lang="de-DE" sz="700" dirty="0">
              <a:solidFill>
                <a:schemeClr val="tx1">
                  <a:lumMod val="85000"/>
                  <a:lumOff val="15000"/>
                </a:schemeClr>
              </a:solidFill>
            </a:rPr>
            <a:t>Allgemeine Verwaltung</a:t>
          </a:r>
        </a:p>
        <a:p>
          <a:r>
            <a:rPr lang="de-DE" sz="400" i="1" dirty="0">
              <a:solidFill>
                <a:schemeClr val="tx1">
                  <a:lumMod val="85000"/>
                  <a:lumOff val="15000"/>
                </a:schemeClr>
              </a:solidFill>
            </a:rPr>
            <a:t>Verantwortlicher</a:t>
          </a:r>
          <a:endParaRPr lang="de-DE" sz="400" dirty="0">
            <a:solidFill>
              <a:schemeClr val="tx1">
                <a:lumMod val="85000"/>
                <a:lumOff val="15000"/>
              </a:schemeClr>
            </a:solidFill>
          </a:endParaRPr>
        </a:p>
      </dgm:t>
    </dgm:pt>
    <dgm:pt modelId="{10A97401-BC09-4705-83B9-44324D93F015}" type="parTrans" cxnId="{180620DC-63CC-43B5-A286-D135D2372361}">
      <dgm:prSet/>
      <dgm:spPr/>
      <dgm:t>
        <a:bodyPr/>
        <a:lstStyle/>
        <a:p>
          <a:endParaRPr lang="de-DE"/>
        </a:p>
      </dgm:t>
    </dgm:pt>
    <dgm:pt modelId="{D5352E73-F8AF-4229-B44A-BA410DC5C4A4}" type="sibTrans" cxnId="{180620DC-63CC-43B5-A286-D135D2372361}">
      <dgm:prSet/>
      <dgm:spPr/>
      <dgm:t>
        <a:bodyPr/>
        <a:lstStyle/>
        <a:p>
          <a:endParaRPr lang="de-DE"/>
        </a:p>
      </dgm:t>
    </dgm:pt>
    <dgm:pt modelId="{A717F5CD-622C-4804-BAD1-1F7C2BF6168A}" type="pres">
      <dgm:prSet presAssocID="{60851FE9-15B2-455D-B3BF-8D9F80179C40}" presName="hierChild1" presStyleCnt="0">
        <dgm:presLayoutVars>
          <dgm:orgChart val="1"/>
          <dgm:chPref val="1"/>
          <dgm:dir/>
          <dgm:animOne val="branch"/>
          <dgm:animLvl val="lvl"/>
          <dgm:resizeHandles/>
        </dgm:presLayoutVars>
      </dgm:prSet>
      <dgm:spPr/>
    </dgm:pt>
    <dgm:pt modelId="{0415ABFC-C7DF-484C-A3DF-8171CB1CD4AF}" type="pres">
      <dgm:prSet presAssocID="{FABA07B9-AC10-4FF7-A879-D4CD6F4EF2E1}" presName="hierRoot1" presStyleCnt="0">
        <dgm:presLayoutVars>
          <dgm:hierBranch val="init"/>
        </dgm:presLayoutVars>
      </dgm:prSet>
      <dgm:spPr/>
    </dgm:pt>
    <dgm:pt modelId="{681815A5-A48E-4E85-AFB7-DCF35CE122FC}" type="pres">
      <dgm:prSet presAssocID="{FABA07B9-AC10-4FF7-A879-D4CD6F4EF2E1}" presName="rootComposite1" presStyleCnt="0"/>
      <dgm:spPr/>
    </dgm:pt>
    <dgm:pt modelId="{C8365571-1C2D-4E75-A215-9C3E721C4B15}" type="pres">
      <dgm:prSet presAssocID="{FABA07B9-AC10-4FF7-A879-D4CD6F4EF2E1}" presName="rootText1" presStyleLbl="node0" presStyleIdx="0" presStyleCnt="1" custScaleX="127301">
        <dgm:presLayoutVars>
          <dgm:chPref val="3"/>
        </dgm:presLayoutVars>
      </dgm:prSet>
      <dgm:spPr/>
    </dgm:pt>
    <dgm:pt modelId="{1799F8A1-B4D7-433A-AACC-5FC1A1F05B52}" type="pres">
      <dgm:prSet presAssocID="{FABA07B9-AC10-4FF7-A879-D4CD6F4EF2E1}" presName="rootConnector1" presStyleLbl="node1" presStyleIdx="0" presStyleCnt="0"/>
      <dgm:spPr/>
    </dgm:pt>
    <dgm:pt modelId="{795B123D-A6A4-49D1-8A97-F2B6A9D48F0C}" type="pres">
      <dgm:prSet presAssocID="{FABA07B9-AC10-4FF7-A879-D4CD6F4EF2E1}" presName="hierChild2" presStyleCnt="0"/>
      <dgm:spPr/>
    </dgm:pt>
    <dgm:pt modelId="{8CE49E13-A220-4F8A-8B1B-269B2F444F18}" type="pres">
      <dgm:prSet presAssocID="{87B4964C-BA19-4214-8CBA-F8BC722BFDB6}" presName="Name37" presStyleLbl="parChTrans1D2" presStyleIdx="0" presStyleCnt="10"/>
      <dgm:spPr/>
    </dgm:pt>
    <dgm:pt modelId="{970148AE-C4C3-42B4-ADDC-1A7EE87446E7}" type="pres">
      <dgm:prSet presAssocID="{C6B5EAFF-BA7B-4FC1-8424-A124BEADDE60}" presName="hierRoot2" presStyleCnt="0">
        <dgm:presLayoutVars>
          <dgm:hierBranch val="init"/>
        </dgm:presLayoutVars>
      </dgm:prSet>
      <dgm:spPr/>
    </dgm:pt>
    <dgm:pt modelId="{49CF3CBA-BDA0-44B3-9C30-63E6BD3ED3FE}" type="pres">
      <dgm:prSet presAssocID="{C6B5EAFF-BA7B-4FC1-8424-A124BEADDE60}" presName="rootComposite" presStyleCnt="0"/>
      <dgm:spPr/>
    </dgm:pt>
    <dgm:pt modelId="{B7ADDCAC-74CD-4F65-9336-D7BF2F868893}" type="pres">
      <dgm:prSet presAssocID="{C6B5EAFF-BA7B-4FC1-8424-A124BEADDE60}" presName="rootText" presStyleLbl="node2" presStyleIdx="0" presStyleCnt="8">
        <dgm:presLayoutVars>
          <dgm:chPref val="3"/>
        </dgm:presLayoutVars>
      </dgm:prSet>
      <dgm:spPr/>
    </dgm:pt>
    <dgm:pt modelId="{138A1E16-2DB7-47B9-BC2F-CCFDFA60F757}" type="pres">
      <dgm:prSet presAssocID="{C6B5EAFF-BA7B-4FC1-8424-A124BEADDE60}" presName="rootConnector" presStyleLbl="node2" presStyleIdx="0" presStyleCnt="8"/>
      <dgm:spPr/>
    </dgm:pt>
    <dgm:pt modelId="{6B362544-5C3C-4787-BFB4-A677CC3F5824}" type="pres">
      <dgm:prSet presAssocID="{C6B5EAFF-BA7B-4FC1-8424-A124BEADDE60}" presName="hierChild4" presStyleCnt="0"/>
      <dgm:spPr/>
    </dgm:pt>
    <dgm:pt modelId="{0E0502BC-2609-4172-B00E-F844A64C7809}" type="pres">
      <dgm:prSet presAssocID="{C6B5EAFF-BA7B-4FC1-8424-A124BEADDE60}" presName="hierChild5" presStyleCnt="0"/>
      <dgm:spPr/>
    </dgm:pt>
    <dgm:pt modelId="{66E8B7F4-0F4F-407C-ACF7-18514FFCDBF2}" type="pres">
      <dgm:prSet presAssocID="{62CB80A4-E04C-468B-81DE-99A0D44ABF10}" presName="Name37" presStyleLbl="parChTrans1D2" presStyleIdx="1" presStyleCnt="10"/>
      <dgm:spPr/>
    </dgm:pt>
    <dgm:pt modelId="{7D97717B-85D6-460D-A75D-0C6983E780E4}" type="pres">
      <dgm:prSet presAssocID="{26889010-1BCC-476A-89E0-060352CA1659}" presName="hierRoot2" presStyleCnt="0">
        <dgm:presLayoutVars>
          <dgm:hierBranch val="init"/>
        </dgm:presLayoutVars>
      </dgm:prSet>
      <dgm:spPr/>
    </dgm:pt>
    <dgm:pt modelId="{1BA6C6D9-8B33-43C7-BFC7-F955C3ABB189}" type="pres">
      <dgm:prSet presAssocID="{26889010-1BCC-476A-89E0-060352CA1659}" presName="rootComposite" presStyleCnt="0"/>
      <dgm:spPr/>
    </dgm:pt>
    <dgm:pt modelId="{F955D93A-749E-44D1-8837-AE41AF492037}" type="pres">
      <dgm:prSet presAssocID="{26889010-1BCC-476A-89E0-060352CA1659}" presName="rootText" presStyleLbl="node2" presStyleIdx="1" presStyleCnt="8">
        <dgm:presLayoutVars>
          <dgm:chPref val="3"/>
        </dgm:presLayoutVars>
      </dgm:prSet>
      <dgm:spPr/>
    </dgm:pt>
    <dgm:pt modelId="{5076741B-2D2D-4548-9C4D-3BB1FD23A4AC}" type="pres">
      <dgm:prSet presAssocID="{26889010-1BCC-476A-89E0-060352CA1659}" presName="rootConnector" presStyleLbl="node2" presStyleIdx="1" presStyleCnt="8"/>
      <dgm:spPr/>
    </dgm:pt>
    <dgm:pt modelId="{70CFF5FB-1A02-4944-9802-54C435ED991D}" type="pres">
      <dgm:prSet presAssocID="{26889010-1BCC-476A-89E0-060352CA1659}" presName="hierChild4" presStyleCnt="0"/>
      <dgm:spPr/>
    </dgm:pt>
    <dgm:pt modelId="{E98A125C-2857-42D2-AFE0-40248830613F}" type="pres">
      <dgm:prSet presAssocID="{A0E7B1B1-A8BE-4315-9EAA-7CFDB20AF970}" presName="Name37" presStyleLbl="parChTrans1D3" presStyleIdx="0" presStyleCnt="7"/>
      <dgm:spPr/>
    </dgm:pt>
    <dgm:pt modelId="{B8EBE1D1-4EB8-4E64-B2AA-881B80648905}" type="pres">
      <dgm:prSet presAssocID="{05D8B5B0-B0BC-4342-80C1-120315302CA1}" presName="hierRoot2" presStyleCnt="0">
        <dgm:presLayoutVars>
          <dgm:hierBranch val="init"/>
        </dgm:presLayoutVars>
      </dgm:prSet>
      <dgm:spPr/>
    </dgm:pt>
    <dgm:pt modelId="{9FBB57E4-D2DF-4941-8BF8-6FE9D1EA4F9F}" type="pres">
      <dgm:prSet presAssocID="{05D8B5B0-B0BC-4342-80C1-120315302CA1}" presName="rootComposite" presStyleCnt="0"/>
      <dgm:spPr/>
    </dgm:pt>
    <dgm:pt modelId="{BE04ABC4-BB77-4641-9A46-994B816D32F2}" type="pres">
      <dgm:prSet presAssocID="{05D8B5B0-B0BC-4342-80C1-120315302CA1}" presName="rootText" presStyleLbl="node3" presStyleIdx="0" presStyleCnt="6">
        <dgm:presLayoutVars>
          <dgm:chPref val="3"/>
        </dgm:presLayoutVars>
      </dgm:prSet>
      <dgm:spPr/>
    </dgm:pt>
    <dgm:pt modelId="{9C288FAB-6556-4EED-BF38-F1E8639076DD}" type="pres">
      <dgm:prSet presAssocID="{05D8B5B0-B0BC-4342-80C1-120315302CA1}" presName="rootConnector" presStyleLbl="node3" presStyleIdx="0" presStyleCnt="6"/>
      <dgm:spPr/>
    </dgm:pt>
    <dgm:pt modelId="{496090DD-4287-473F-B7D1-0D72E97B66B0}" type="pres">
      <dgm:prSet presAssocID="{05D8B5B0-B0BC-4342-80C1-120315302CA1}" presName="hierChild4" presStyleCnt="0"/>
      <dgm:spPr/>
    </dgm:pt>
    <dgm:pt modelId="{58EFDC92-11F8-4FA3-95E7-FBE02135157E}" type="pres">
      <dgm:prSet presAssocID="{05D8B5B0-B0BC-4342-80C1-120315302CA1}" presName="hierChild5" presStyleCnt="0"/>
      <dgm:spPr/>
    </dgm:pt>
    <dgm:pt modelId="{A24F250C-426E-457B-AC5C-01D89043BC64}" type="pres">
      <dgm:prSet presAssocID="{AFAF85A9-6DA7-412A-977A-D4673E5ABE27}" presName="Name37" presStyleLbl="parChTrans1D3" presStyleIdx="1" presStyleCnt="7"/>
      <dgm:spPr/>
    </dgm:pt>
    <dgm:pt modelId="{138CA8E6-5342-4986-851C-BE829F686C84}" type="pres">
      <dgm:prSet presAssocID="{A9B33D92-0AAE-432E-849E-E8BED0E18982}" presName="hierRoot2" presStyleCnt="0">
        <dgm:presLayoutVars>
          <dgm:hierBranch val="init"/>
        </dgm:presLayoutVars>
      </dgm:prSet>
      <dgm:spPr/>
    </dgm:pt>
    <dgm:pt modelId="{E2126C9A-59FD-4FEB-A9C2-73B90115B7B4}" type="pres">
      <dgm:prSet presAssocID="{A9B33D92-0AAE-432E-849E-E8BED0E18982}" presName="rootComposite" presStyleCnt="0"/>
      <dgm:spPr/>
    </dgm:pt>
    <dgm:pt modelId="{AAB41CA1-74DC-4303-BC09-A202E8DF1F73}" type="pres">
      <dgm:prSet presAssocID="{A9B33D92-0AAE-432E-849E-E8BED0E18982}" presName="rootText" presStyleLbl="node3" presStyleIdx="1" presStyleCnt="6">
        <dgm:presLayoutVars>
          <dgm:chPref val="3"/>
        </dgm:presLayoutVars>
      </dgm:prSet>
      <dgm:spPr/>
    </dgm:pt>
    <dgm:pt modelId="{4228619C-168D-4BE2-A4BC-B6461BA15360}" type="pres">
      <dgm:prSet presAssocID="{A9B33D92-0AAE-432E-849E-E8BED0E18982}" presName="rootConnector" presStyleLbl="node3" presStyleIdx="1" presStyleCnt="6"/>
      <dgm:spPr/>
    </dgm:pt>
    <dgm:pt modelId="{D9FF14D7-D726-435E-B632-A2DCCBAF931D}" type="pres">
      <dgm:prSet presAssocID="{A9B33D92-0AAE-432E-849E-E8BED0E18982}" presName="hierChild4" presStyleCnt="0"/>
      <dgm:spPr/>
    </dgm:pt>
    <dgm:pt modelId="{5EFB40CC-EDBF-4E34-8771-20831399A61A}" type="pres">
      <dgm:prSet presAssocID="{A9B33D92-0AAE-432E-849E-E8BED0E18982}" presName="hierChild5" presStyleCnt="0"/>
      <dgm:spPr/>
    </dgm:pt>
    <dgm:pt modelId="{7A5374B7-B69F-4254-8B51-DBE695C01811}" type="pres">
      <dgm:prSet presAssocID="{26889010-1BCC-476A-89E0-060352CA1659}" presName="hierChild5" presStyleCnt="0"/>
      <dgm:spPr/>
    </dgm:pt>
    <dgm:pt modelId="{33AFCEE9-FBBA-4FAF-9178-476680EE365C}" type="pres">
      <dgm:prSet presAssocID="{78F99F70-F20E-48C7-BB63-9A9643B36773}" presName="Name37" presStyleLbl="parChTrans1D2" presStyleIdx="2" presStyleCnt="10"/>
      <dgm:spPr/>
    </dgm:pt>
    <dgm:pt modelId="{7E8560D1-517A-456D-B5F1-B9336B546A8A}" type="pres">
      <dgm:prSet presAssocID="{20907BF3-A8E5-411B-AF1F-1F27A19E2ED1}" presName="hierRoot2" presStyleCnt="0">
        <dgm:presLayoutVars>
          <dgm:hierBranch val="init"/>
        </dgm:presLayoutVars>
      </dgm:prSet>
      <dgm:spPr/>
    </dgm:pt>
    <dgm:pt modelId="{0C0C83FA-C8AF-4555-B381-4BDD2B04FF68}" type="pres">
      <dgm:prSet presAssocID="{20907BF3-A8E5-411B-AF1F-1F27A19E2ED1}" presName="rootComposite" presStyleCnt="0"/>
      <dgm:spPr/>
    </dgm:pt>
    <dgm:pt modelId="{D609BFA7-FC6D-4E6A-8BE0-605159F25E30}" type="pres">
      <dgm:prSet presAssocID="{20907BF3-A8E5-411B-AF1F-1F27A19E2ED1}" presName="rootText" presStyleLbl="node2" presStyleIdx="2" presStyleCnt="8">
        <dgm:presLayoutVars>
          <dgm:chPref val="3"/>
        </dgm:presLayoutVars>
      </dgm:prSet>
      <dgm:spPr/>
    </dgm:pt>
    <dgm:pt modelId="{740BA93B-D200-4215-84CB-D37F0E5849B3}" type="pres">
      <dgm:prSet presAssocID="{20907BF3-A8E5-411B-AF1F-1F27A19E2ED1}" presName="rootConnector" presStyleLbl="node2" presStyleIdx="2" presStyleCnt="8"/>
      <dgm:spPr/>
    </dgm:pt>
    <dgm:pt modelId="{85CF2AE0-EDD1-4488-8156-91A9A7A0B813}" type="pres">
      <dgm:prSet presAssocID="{20907BF3-A8E5-411B-AF1F-1F27A19E2ED1}" presName="hierChild4" presStyleCnt="0"/>
      <dgm:spPr/>
    </dgm:pt>
    <dgm:pt modelId="{7DF740D4-F8C7-4F99-ADE3-08CE27EF038C}" type="pres">
      <dgm:prSet presAssocID="{20907BF3-A8E5-411B-AF1F-1F27A19E2ED1}" presName="hierChild5" presStyleCnt="0"/>
      <dgm:spPr/>
    </dgm:pt>
    <dgm:pt modelId="{959B874F-8C3E-4578-858A-C24F1C64DA63}" type="pres">
      <dgm:prSet presAssocID="{14014624-CDE0-4FCD-BB0A-696C7FD94700}" presName="Name37" presStyleLbl="parChTrans1D2" presStyleIdx="3" presStyleCnt="10"/>
      <dgm:spPr/>
    </dgm:pt>
    <dgm:pt modelId="{4877F534-614C-4F90-BCDA-902544B95911}" type="pres">
      <dgm:prSet presAssocID="{6ECF2030-43F1-421A-B74E-2D44271C8540}" presName="hierRoot2" presStyleCnt="0">
        <dgm:presLayoutVars>
          <dgm:hierBranch val="init"/>
        </dgm:presLayoutVars>
      </dgm:prSet>
      <dgm:spPr/>
    </dgm:pt>
    <dgm:pt modelId="{0483EA04-EADE-4ADC-95EE-F24FE67FB5D9}" type="pres">
      <dgm:prSet presAssocID="{6ECF2030-43F1-421A-B74E-2D44271C8540}" presName="rootComposite" presStyleCnt="0"/>
      <dgm:spPr/>
    </dgm:pt>
    <dgm:pt modelId="{FD06DCA4-9BE6-41DB-8456-B51915CDEACA}" type="pres">
      <dgm:prSet presAssocID="{6ECF2030-43F1-421A-B74E-2D44271C8540}" presName="rootText" presStyleLbl="node2" presStyleIdx="3" presStyleCnt="8">
        <dgm:presLayoutVars>
          <dgm:chPref val="3"/>
        </dgm:presLayoutVars>
      </dgm:prSet>
      <dgm:spPr/>
    </dgm:pt>
    <dgm:pt modelId="{A65BCF2B-F1C1-4C3C-9F65-12495C35D473}" type="pres">
      <dgm:prSet presAssocID="{6ECF2030-43F1-421A-B74E-2D44271C8540}" presName="rootConnector" presStyleLbl="node2" presStyleIdx="3" presStyleCnt="8"/>
      <dgm:spPr/>
    </dgm:pt>
    <dgm:pt modelId="{0094FE45-8A57-463D-AF22-014696904FCF}" type="pres">
      <dgm:prSet presAssocID="{6ECF2030-43F1-421A-B74E-2D44271C8540}" presName="hierChild4" presStyleCnt="0"/>
      <dgm:spPr/>
    </dgm:pt>
    <dgm:pt modelId="{C5BAF6AB-AC99-4DBC-965F-35DFF563F7EE}" type="pres">
      <dgm:prSet presAssocID="{6ECF2030-43F1-421A-B74E-2D44271C8540}" presName="hierChild5" presStyleCnt="0"/>
      <dgm:spPr/>
    </dgm:pt>
    <dgm:pt modelId="{F554BE59-599E-41AF-9D62-282C5A2FE7D1}" type="pres">
      <dgm:prSet presAssocID="{B777506E-C0EE-437F-921E-B28D1BF8CB76}" presName="Name37" presStyleLbl="parChTrans1D2" presStyleIdx="4" presStyleCnt="10"/>
      <dgm:spPr/>
    </dgm:pt>
    <dgm:pt modelId="{0616F0AF-7C66-44EE-94DE-DCA217CBAF35}" type="pres">
      <dgm:prSet presAssocID="{C9ACA17E-DC4B-45DE-B97B-2461CA45CE12}" presName="hierRoot2" presStyleCnt="0">
        <dgm:presLayoutVars>
          <dgm:hierBranch val="init"/>
        </dgm:presLayoutVars>
      </dgm:prSet>
      <dgm:spPr/>
    </dgm:pt>
    <dgm:pt modelId="{AE378511-07B7-4E06-8136-191C0B5F564C}" type="pres">
      <dgm:prSet presAssocID="{C9ACA17E-DC4B-45DE-B97B-2461CA45CE12}" presName="rootComposite" presStyleCnt="0"/>
      <dgm:spPr/>
    </dgm:pt>
    <dgm:pt modelId="{AF965E88-67B8-4147-A53E-AD44A79CFEF2}" type="pres">
      <dgm:prSet presAssocID="{C9ACA17E-DC4B-45DE-B97B-2461CA45CE12}" presName="rootText" presStyleLbl="node2" presStyleIdx="4" presStyleCnt="8" custScaleX="130913">
        <dgm:presLayoutVars>
          <dgm:chPref val="3"/>
        </dgm:presLayoutVars>
      </dgm:prSet>
      <dgm:spPr/>
    </dgm:pt>
    <dgm:pt modelId="{75593484-7C4F-4765-A420-25D3B241B029}" type="pres">
      <dgm:prSet presAssocID="{C9ACA17E-DC4B-45DE-B97B-2461CA45CE12}" presName="rootConnector" presStyleLbl="node2" presStyleIdx="4" presStyleCnt="8"/>
      <dgm:spPr/>
    </dgm:pt>
    <dgm:pt modelId="{C09BE1F3-1A88-4B29-BF63-5E9B44CB43C3}" type="pres">
      <dgm:prSet presAssocID="{C9ACA17E-DC4B-45DE-B97B-2461CA45CE12}" presName="hierChild4" presStyleCnt="0"/>
      <dgm:spPr/>
    </dgm:pt>
    <dgm:pt modelId="{B2AE383B-7AC2-4787-B6AB-688E74B6B430}" type="pres">
      <dgm:prSet presAssocID="{C516638E-2C3E-4540-BF76-FDADBE24F772}" presName="Name37" presStyleLbl="parChTrans1D3" presStyleIdx="2" presStyleCnt="7"/>
      <dgm:spPr/>
    </dgm:pt>
    <dgm:pt modelId="{64CC1B82-9208-48FB-B9C1-34209E647691}" type="pres">
      <dgm:prSet presAssocID="{FFBC82D2-7243-43D1-811E-743DE6AC4922}" presName="hierRoot2" presStyleCnt="0">
        <dgm:presLayoutVars>
          <dgm:hierBranch val="init"/>
        </dgm:presLayoutVars>
      </dgm:prSet>
      <dgm:spPr/>
    </dgm:pt>
    <dgm:pt modelId="{1D0FC3EA-3C5B-48C2-A60E-736105EF90EE}" type="pres">
      <dgm:prSet presAssocID="{FFBC82D2-7243-43D1-811E-743DE6AC4922}" presName="rootComposite" presStyleCnt="0"/>
      <dgm:spPr/>
    </dgm:pt>
    <dgm:pt modelId="{0A750415-0C62-4B48-9638-FE8BD63A537C}" type="pres">
      <dgm:prSet presAssocID="{FFBC82D2-7243-43D1-811E-743DE6AC4922}" presName="rootText" presStyleLbl="node3" presStyleIdx="2" presStyleCnt="6">
        <dgm:presLayoutVars>
          <dgm:chPref val="3"/>
        </dgm:presLayoutVars>
      </dgm:prSet>
      <dgm:spPr/>
    </dgm:pt>
    <dgm:pt modelId="{ABC11723-9707-4E2B-BB00-4733DF6ECBD2}" type="pres">
      <dgm:prSet presAssocID="{FFBC82D2-7243-43D1-811E-743DE6AC4922}" presName="rootConnector" presStyleLbl="node3" presStyleIdx="2" presStyleCnt="6"/>
      <dgm:spPr/>
    </dgm:pt>
    <dgm:pt modelId="{1822AB5B-8BD0-4C35-9337-20C2EECCFB3F}" type="pres">
      <dgm:prSet presAssocID="{FFBC82D2-7243-43D1-811E-743DE6AC4922}" presName="hierChild4" presStyleCnt="0"/>
      <dgm:spPr/>
    </dgm:pt>
    <dgm:pt modelId="{DDCB5F56-D379-4F00-8C42-B2E52041E195}" type="pres">
      <dgm:prSet presAssocID="{FFBC82D2-7243-43D1-811E-743DE6AC4922}" presName="hierChild5" presStyleCnt="0"/>
      <dgm:spPr/>
    </dgm:pt>
    <dgm:pt modelId="{D67D73DE-29FF-42F5-9ACA-F18F759F581A}" type="pres">
      <dgm:prSet presAssocID="{C9ACA17E-DC4B-45DE-B97B-2461CA45CE12}" presName="hierChild5" presStyleCnt="0"/>
      <dgm:spPr/>
    </dgm:pt>
    <dgm:pt modelId="{5607EB36-6480-4DF8-9BC4-088A8FCE37CA}" type="pres">
      <dgm:prSet presAssocID="{2906D350-A0A0-487D-9F4B-604EB9D9E22C}" presName="Name37" presStyleLbl="parChTrans1D2" presStyleIdx="5" presStyleCnt="10"/>
      <dgm:spPr/>
    </dgm:pt>
    <dgm:pt modelId="{91CB119E-F87A-4C4B-9DB1-7091E6B8193A}" type="pres">
      <dgm:prSet presAssocID="{2F848F4F-FD99-432C-BBE3-3E7FF683BB1B}" presName="hierRoot2" presStyleCnt="0">
        <dgm:presLayoutVars>
          <dgm:hierBranch val="init"/>
        </dgm:presLayoutVars>
      </dgm:prSet>
      <dgm:spPr/>
    </dgm:pt>
    <dgm:pt modelId="{D329EC9A-50E4-4265-A6E4-E47D56C844C8}" type="pres">
      <dgm:prSet presAssocID="{2F848F4F-FD99-432C-BBE3-3E7FF683BB1B}" presName="rootComposite" presStyleCnt="0"/>
      <dgm:spPr/>
    </dgm:pt>
    <dgm:pt modelId="{67DBCDDD-E4FA-4EDF-95C4-A6AFD0504581}" type="pres">
      <dgm:prSet presAssocID="{2F848F4F-FD99-432C-BBE3-3E7FF683BB1B}" presName="rootText" presStyleLbl="node2" presStyleIdx="5" presStyleCnt="8">
        <dgm:presLayoutVars>
          <dgm:chPref val="3"/>
        </dgm:presLayoutVars>
      </dgm:prSet>
      <dgm:spPr/>
    </dgm:pt>
    <dgm:pt modelId="{E71F00D8-D9E6-44E4-BA3F-F956D073A18B}" type="pres">
      <dgm:prSet presAssocID="{2F848F4F-FD99-432C-BBE3-3E7FF683BB1B}" presName="rootConnector" presStyleLbl="node2" presStyleIdx="5" presStyleCnt="8"/>
      <dgm:spPr/>
    </dgm:pt>
    <dgm:pt modelId="{419BDD3A-4A32-45D1-AE22-BA0AB7A74B19}" type="pres">
      <dgm:prSet presAssocID="{2F848F4F-FD99-432C-BBE3-3E7FF683BB1B}" presName="hierChild4" presStyleCnt="0"/>
      <dgm:spPr/>
    </dgm:pt>
    <dgm:pt modelId="{018E8E87-3B55-41A0-A12A-51D00F24809C}" type="pres">
      <dgm:prSet presAssocID="{2F848F4F-FD99-432C-BBE3-3E7FF683BB1B}" presName="hierChild5" presStyleCnt="0"/>
      <dgm:spPr/>
    </dgm:pt>
    <dgm:pt modelId="{62CBB82C-FF47-4587-A0F9-3461789D89CC}" type="pres">
      <dgm:prSet presAssocID="{4BEEAC26-765D-4271-8D25-42FBEA9F8027}" presName="Name37" presStyleLbl="parChTrans1D2" presStyleIdx="6" presStyleCnt="10"/>
      <dgm:spPr/>
    </dgm:pt>
    <dgm:pt modelId="{BCBF5787-D529-4311-B996-51815B82E77E}" type="pres">
      <dgm:prSet presAssocID="{9A09E1FB-89B9-4DE0-99D9-53D76BACD702}" presName="hierRoot2" presStyleCnt="0">
        <dgm:presLayoutVars>
          <dgm:hierBranch val="init"/>
        </dgm:presLayoutVars>
      </dgm:prSet>
      <dgm:spPr/>
    </dgm:pt>
    <dgm:pt modelId="{C755A0EF-1B2D-420F-B5BA-95AF9325BA0D}" type="pres">
      <dgm:prSet presAssocID="{9A09E1FB-89B9-4DE0-99D9-53D76BACD702}" presName="rootComposite" presStyleCnt="0"/>
      <dgm:spPr/>
    </dgm:pt>
    <dgm:pt modelId="{72B40DA4-F866-41D4-B85C-0F78B1B939DF}" type="pres">
      <dgm:prSet presAssocID="{9A09E1FB-89B9-4DE0-99D9-53D76BACD702}" presName="rootText" presStyleLbl="node2" presStyleIdx="6" presStyleCnt="8">
        <dgm:presLayoutVars>
          <dgm:chPref val="3"/>
        </dgm:presLayoutVars>
      </dgm:prSet>
      <dgm:spPr/>
    </dgm:pt>
    <dgm:pt modelId="{110E463D-5EE2-46DF-83F1-1433C7228868}" type="pres">
      <dgm:prSet presAssocID="{9A09E1FB-89B9-4DE0-99D9-53D76BACD702}" presName="rootConnector" presStyleLbl="node2" presStyleIdx="6" presStyleCnt="8"/>
      <dgm:spPr/>
    </dgm:pt>
    <dgm:pt modelId="{1428DDF1-D600-44D3-8F50-E996A45946F6}" type="pres">
      <dgm:prSet presAssocID="{9A09E1FB-89B9-4DE0-99D9-53D76BACD702}" presName="hierChild4" presStyleCnt="0"/>
      <dgm:spPr/>
    </dgm:pt>
    <dgm:pt modelId="{C999173E-9D4F-49F5-A9BC-CFE6FE9493D5}" type="pres">
      <dgm:prSet presAssocID="{9354A017-D4DE-4E7A-9FA9-5C12E6931E65}" presName="Name37" presStyleLbl="parChTrans1D3" presStyleIdx="3" presStyleCnt="7"/>
      <dgm:spPr/>
    </dgm:pt>
    <dgm:pt modelId="{DED913F5-D784-4491-83D8-2332073FD3C3}" type="pres">
      <dgm:prSet presAssocID="{02C115E4-C062-41FB-8354-ABD5050ED1F8}" presName="hierRoot2" presStyleCnt="0">
        <dgm:presLayoutVars>
          <dgm:hierBranch val="init"/>
        </dgm:presLayoutVars>
      </dgm:prSet>
      <dgm:spPr/>
    </dgm:pt>
    <dgm:pt modelId="{8CC8AB26-1E48-4421-9AB0-560A05BCB1DD}" type="pres">
      <dgm:prSet presAssocID="{02C115E4-C062-41FB-8354-ABD5050ED1F8}" presName="rootComposite" presStyleCnt="0"/>
      <dgm:spPr/>
    </dgm:pt>
    <dgm:pt modelId="{55014A5A-2420-40E0-87CA-C13B4A36212D}" type="pres">
      <dgm:prSet presAssocID="{02C115E4-C062-41FB-8354-ABD5050ED1F8}" presName="rootText" presStyleLbl="node3" presStyleIdx="3" presStyleCnt="6">
        <dgm:presLayoutVars>
          <dgm:chPref val="3"/>
        </dgm:presLayoutVars>
      </dgm:prSet>
      <dgm:spPr/>
    </dgm:pt>
    <dgm:pt modelId="{2FA64CAF-CDF1-49DD-82DF-F668A6711784}" type="pres">
      <dgm:prSet presAssocID="{02C115E4-C062-41FB-8354-ABD5050ED1F8}" presName="rootConnector" presStyleLbl="node3" presStyleIdx="3" presStyleCnt="6"/>
      <dgm:spPr/>
    </dgm:pt>
    <dgm:pt modelId="{01AA73CD-CF1E-40C5-910D-59E6F1FD4695}" type="pres">
      <dgm:prSet presAssocID="{02C115E4-C062-41FB-8354-ABD5050ED1F8}" presName="hierChild4" presStyleCnt="0"/>
      <dgm:spPr/>
    </dgm:pt>
    <dgm:pt modelId="{8DD6DA4B-83F2-43E4-A753-9DC1D67ACBC0}" type="pres">
      <dgm:prSet presAssocID="{1A28AC2B-3402-45B5-92C2-39142A67A6CB}" presName="Name37" presStyleLbl="parChTrans1D4" presStyleIdx="0" presStyleCnt="2"/>
      <dgm:spPr/>
    </dgm:pt>
    <dgm:pt modelId="{E3986255-C2B9-4DFF-A00E-37857B94D834}" type="pres">
      <dgm:prSet presAssocID="{E472CDE6-AF37-4B32-AE70-60B9FBC2477B}" presName="hierRoot2" presStyleCnt="0">
        <dgm:presLayoutVars>
          <dgm:hierBranch val="init"/>
        </dgm:presLayoutVars>
      </dgm:prSet>
      <dgm:spPr/>
    </dgm:pt>
    <dgm:pt modelId="{3FF4A9E2-F88B-40C2-8C2A-2AF34373CA67}" type="pres">
      <dgm:prSet presAssocID="{E472CDE6-AF37-4B32-AE70-60B9FBC2477B}" presName="rootComposite" presStyleCnt="0"/>
      <dgm:spPr/>
    </dgm:pt>
    <dgm:pt modelId="{81A1C7C6-FB0B-45F9-83A0-C7CE397F0F33}" type="pres">
      <dgm:prSet presAssocID="{E472CDE6-AF37-4B32-AE70-60B9FBC2477B}" presName="rootText" presStyleLbl="node4" presStyleIdx="0" presStyleCnt="2">
        <dgm:presLayoutVars>
          <dgm:chPref val="3"/>
        </dgm:presLayoutVars>
      </dgm:prSet>
      <dgm:spPr/>
    </dgm:pt>
    <dgm:pt modelId="{C6E8FAA7-351F-4FAC-B0B6-A5C48265BB00}" type="pres">
      <dgm:prSet presAssocID="{E472CDE6-AF37-4B32-AE70-60B9FBC2477B}" presName="rootConnector" presStyleLbl="node4" presStyleIdx="0" presStyleCnt="2"/>
      <dgm:spPr/>
    </dgm:pt>
    <dgm:pt modelId="{8139BAA8-32B9-4A22-9BA9-E87CEC7FF5A7}" type="pres">
      <dgm:prSet presAssocID="{E472CDE6-AF37-4B32-AE70-60B9FBC2477B}" presName="hierChild4" presStyleCnt="0"/>
      <dgm:spPr/>
    </dgm:pt>
    <dgm:pt modelId="{3B107103-24CF-4ADF-8CD3-46E6097E47EC}" type="pres">
      <dgm:prSet presAssocID="{E472CDE6-AF37-4B32-AE70-60B9FBC2477B}" presName="hierChild5" presStyleCnt="0"/>
      <dgm:spPr/>
    </dgm:pt>
    <dgm:pt modelId="{8B6AD2A3-6C07-4C4A-A66B-B4235EC5C8A4}" type="pres">
      <dgm:prSet presAssocID="{7E9F831E-3E68-4077-A647-650327ACD1E8}" presName="Name37" presStyleLbl="parChTrans1D4" presStyleIdx="1" presStyleCnt="2"/>
      <dgm:spPr/>
    </dgm:pt>
    <dgm:pt modelId="{DE77DAC7-98AA-4A80-914D-54C89F4B593F}" type="pres">
      <dgm:prSet presAssocID="{B5653FA4-A09A-48AA-90F2-7F49F67C1CE9}" presName="hierRoot2" presStyleCnt="0">
        <dgm:presLayoutVars>
          <dgm:hierBranch val="init"/>
        </dgm:presLayoutVars>
      </dgm:prSet>
      <dgm:spPr/>
    </dgm:pt>
    <dgm:pt modelId="{1CC192A5-97DA-41E6-8F68-E16FCD6B9E87}" type="pres">
      <dgm:prSet presAssocID="{B5653FA4-A09A-48AA-90F2-7F49F67C1CE9}" presName="rootComposite" presStyleCnt="0"/>
      <dgm:spPr/>
    </dgm:pt>
    <dgm:pt modelId="{EA5DA561-EB1E-49DB-AFF1-BF81125D5400}" type="pres">
      <dgm:prSet presAssocID="{B5653FA4-A09A-48AA-90F2-7F49F67C1CE9}" presName="rootText" presStyleLbl="node4" presStyleIdx="1" presStyleCnt="2">
        <dgm:presLayoutVars>
          <dgm:chPref val="3"/>
        </dgm:presLayoutVars>
      </dgm:prSet>
      <dgm:spPr/>
    </dgm:pt>
    <dgm:pt modelId="{24BBEA3C-EEFC-4694-9FDC-EADEEDEFCB6C}" type="pres">
      <dgm:prSet presAssocID="{B5653FA4-A09A-48AA-90F2-7F49F67C1CE9}" presName="rootConnector" presStyleLbl="node4" presStyleIdx="1" presStyleCnt="2"/>
      <dgm:spPr/>
    </dgm:pt>
    <dgm:pt modelId="{43C853F4-2BB7-4666-B1C7-395907F7DAC1}" type="pres">
      <dgm:prSet presAssocID="{B5653FA4-A09A-48AA-90F2-7F49F67C1CE9}" presName="hierChild4" presStyleCnt="0"/>
      <dgm:spPr/>
    </dgm:pt>
    <dgm:pt modelId="{E1127296-2266-4B58-924F-4BA7ACC3FF83}" type="pres">
      <dgm:prSet presAssocID="{B5653FA4-A09A-48AA-90F2-7F49F67C1CE9}" presName="hierChild5" presStyleCnt="0"/>
      <dgm:spPr/>
    </dgm:pt>
    <dgm:pt modelId="{68F033C5-ED05-4B7D-B858-085690569EC8}" type="pres">
      <dgm:prSet presAssocID="{02C115E4-C062-41FB-8354-ABD5050ED1F8}" presName="hierChild5" presStyleCnt="0"/>
      <dgm:spPr/>
    </dgm:pt>
    <dgm:pt modelId="{A8A0D49D-0905-4292-86AA-AF3CB7C64715}" type="pres">
      <dgm:prSet presAssocID="{9A09E1FB-89B9-4DE0-99D9-53D76BACD702}" presName="hierChild5" presStyleCnt="0"/>
      <dgm:spPr/>
    </dgm:pt>
    <dgm:pt modelId="{3CE94265-D36E-4D65-85D6-23DE6B0F1DE7}" type="pres">
      <dgm:prSet presAssocID="{B0DAD117-E50A-4403-92A6-F9CEF1AF77D6}" presName="Name37" presStyleLbl="parChTrans1D2" presStyleIdx="7" presStyleCnt="10"/>
      <dgm:spPr/>
    </dgm:pt>
    <dgm:pt modelId="{4223195D-542D-47F4-BE83-FB5EF8FE8C86}" type="pres">
      <dgm:prSet presAssocID="{BFDA1A01-BCAC-47F4-B6FB-19E2FC20366C}" presName="hierRoot2" presStyleCnt="0">
        <dgm:presLayoutVars>
          <dgm:hierBranch val="init"/>
        </dgm:presLayoutVars>
      </dgm:prSet>
      <dgm:spPr/>
    </dgm:pt>
    <dgm:pt modelId="{4B5CDE46-E7F2-4C95-925D-339E67D32F9F}" type="pres">
      <dgm:prSet presAssocID="{BFDA1A01-BCAC-47F4-B6FB-19E2FC20366C}" presName="rootComposite" presStyleCnt="0"/>
      <dgm:spPr/>
    </dgm:pt>
    <dgm:pt modelId="{8FE61309-5074-4F80-8D69-42A34EFF352D}" type="pres">
      <dgm:prSet presAssocID="{BFDA1A01-BCAC-47F4-B6FB-19E2FC20366C}" presName="rootText" presStyleLbl="node2" presStyleIdx="7" presStyleCnt="8">
        <dgm:presLayoutVars>
          <dgm:chPref val="3"/>
        </dgm:presLayoutVars>
      </dgm:prSet>
      <dgm:spPr/>
    </dgm:pt>
    <dgm:pt modelId="{C3CA5208-73FC-4CAB-AA2E-E7C7BD89AF92}" type="pres">
      <dgm:prSet presAssocID="{BFDA1A01-BCAC-47F4-B6FB-19E2FC20366C}" presName="rootConnector" presStyleLbl="node2" presStyleIdx="7" presStyleCnt="8"/>
      <dgm:spPr/>
    </dgm:pt>
    <dgm:pt modelId="{00E869A6-2208-4CD1-B54B-09DF9E362CE3}" type="pres">
      <dgm:prSet presAssocID="{BFDA1A01-BCAC-47F4-B6FB-19E2FC20366C}" presName="hierChild4" presStyleCnt="0"/>
      <dgm:spPr/>
    </dgm:pt>
    <dgm:pt modelId="{389C5335-0FDC-4604-982F-B5324F54479C}" type="pres">
      <dgm:prSet presAssocID="{E31C20DD-294C-4280-BE1D-E922EB2312A5}" presName="Name37" presStyleLbl="parChTrans1D3" presStyleIdx="4" presStyleCnt="7"/>
      <dgm:spPr/>
    </dgm:pt>
    <dgm:pt modelId="{7A720627-AF3A-4123-8D83-D995F9FB123F}" type="pres">
      <dgm:prSet presAssocID="{7669D5A7-AABE-482E-8185-C7BE1D7D3F1A}" presName="hierRoot2" presStyleCnt="0">
        <dgm:presLayoutVars>
          <dgm:hierBranch val="init"/>
        </dgm:presLayoutVars>
      </dgm:prSet>
      <dgm:spPr/>
    </dgm:pt>
    <dgm:pt modelId="{9067F4B2-AC38-44A2-B941-8AE2B4305652}" type="pres">
      <dgm:prSet presAssocID="{7669D5A7-AABE-482E-8185-C7BE1D7D3F1A}" presName="rootComposite" presStyleCnt="0"/>
      <dgm:spPr/>
    </dgm:pt>
    <dgm:pt modelId="{3942A63F-E6EE-448D-A495-E3F380A57B89}" type="pres">
      <dgm:prSet presAssocID="{7669D5A7-AABE-482E-8185-C7BE1D7D3F1A}" presName="rootText" presStyleLbl="node3" presStyleIdx="4" presStyleCnt="6">
        <dgm:presLayoutVars>
          <dgm:chPref val="3"/>
        </dgm:presLayoutVars>
      </dgm:prSet>
      <dgm:spPr/>
    </dgm:pt>
    <dgm:pt modelId="{438BEF52-B8F7-4094-83A2-91F6ED4228DF}" type="pres">
      <dgm:prSet presAssocID="{7669D5A7-AABE-482E-8185-C7BE1D7D3F1A}" presName="rootConnector" presStyleLbl="node3" presStyleIdx="4" presStyleCnt="6"/>
      <dgm:spPr/>
    </dgm:pt>
    <dgm:pt modelId="{125E3DCF-01E0-40B6-9336-56EA72710110}" type="pres">
      <dgm:prSet presAssocID="{7669D5A7-AABE-482E-8185-C7BE1D7D3F1A}" presName="hierChild4" presStyleCnt="0"/>
      <dgm:spPr/>
    </dgm:pt>
    <dgm:pt modelId="{F27495C5-A93F-41A4-B517-54D85014CC51}" type="pres">
      <dgm:prSet presAssocID="{7669D5A7-AABE-482E-8185-C7BE1D7D3F1A}" presName="hierChild5" presStyleCnt="0"/>
      <dgm:spPr/>
    </dgm:pt>
    <dgm:pt modelId="{1263162A-92D8-4C6B-A6B9-46BE54D0565C}" type="pres">
      <dgm:prSet presAssocID="{10A97401-BC09-4705-83B9-44324D93F015}" presName="Name37" presStyleLbl="parChTrans1D3" presStyleIdx="5" presStyleCnt="7"/>
      <dgm:spPr/>
    </dgm:pt>
    <dgm:pt modelId="{E40DDD23-4E23-4D6A-8ADE-A26116EC6DAE}" type="pres">
      <dgm:prSet presAssocID="{A565B6AE-52DA-4BB2-9BD9-EBDE2EB160C8}" presName="hierRoot2" presStyleCnt="0">
        <dgm:presLayoutVars>
          <dgm:hierBranch val="init"/>
        </dgm:presLayoutVars>
      </dgm:prSet>
      <dgm:spPr/>
    </dgm:pt>
    <dgm:pt modelId="{75DED349-FAD2-4F27-8E6A-ABBCE6B5F713}" type="pres">
      <dgm:prSet presAssocID="{A565B6AE-52DA-4BB2-9BD9-EBDE2EB160C8}" presName="rootComposite" presStyleCnt="0"/>
      <dgm:spPr/>
    </dgm:pt>
    <dgm:pt modelId="{104A30D2-C913-4B70-9F49-D83FC2697E61}" type="pres">
      <dgm:prSet presAssocID="{A565B6AE-52DA-4BB2-9BD9-EBDE2EB160C8}" presName="rootText" presStyleLbl="node3" presStyleIdx="5" presStyleCnt="6">
        <dgm:presLayoutVars>
          <dgm:chPref val="3"/>
        </dgm:presLayoutVars>
      </dgm:prSet>
      <dgm:spPr/>
    </dgm:pt>
    <dgm:pt modelId="{3AE1799D-297E-4112-9422-BF2E8EE3BE09}" type="pres">
      <dgm:prSet presAssocID="{A565B6AE-52DA-4BB2-9BD9-EBDE2EB160C8}" presName="rootConnector" presStyleLbl="node3" presStyleIdx="5" presStyleCnt="6"/>
      <dgm:spPr/>
    </dgm:pt>
    <dgm:pt modelId="{5BF1782F-C8D8-41A3-9945-CDE585441B0C}" type="pres">
      <dgm:prSet presAssocID="{A565B6AE-52DA-4BB2-9BD9-EBDE2EB160C8}" presName="hierChild4" presStyleCnt="0"/>
      <dgm:spPr/>
    </dgm:pt>
    <dgm:pt modelId="{345E8BCC-18E9-4B55-9A8C-0E26C0A02EA0}" type="pres">
      <dgm:prSet presAssocID="{A565B6AE-52DA-4BB2-9BD9-EBDE2EB160C8}" presName="hierChild5" presStyleCnt="0"/>
      <dgm:spPr/>
    </dgm:pt>
    <dgm:pt modelId="{3510A8A4-91DD-4AD0-A6BD-441E6E6E47B0}" type="pres">
      <dgm:prSet presAssocID="{BFDA1A01-BCAC-47F4-B6FB-19E2FC20366C}" presName="hierChild5" presStyleCnt="0"/>
      <dgm:spPr/>
    </dgm:pt>
    <dgm:pt modelId="{8F4BF896-AE9B-434D-994E-82AFEF3BD16B}" type="pres">
      <dgm:prSet presAssocID="{FABA07B9-AC10-4FF7-A879-D4CD6F4EF2E1}" presName="hierChild3" presStyleCnt="0"/>
      <dgm:spPr/>
    </dgm:pt>
    <dgm:pt modelId="{552EFAF4-BDCE-4092-A36B-2297A5573B8B}" type="pres">
      <dgm:prSet presAssocID="{2C501ACA-6624-499D-B000-80D9E88D9D87}" presName="Name111" presStyleLbl="parChTrans1D2" presStyleIdx="8" presStyleCnt="10"/>
      <dgm:spPr/>
    </dgm:pt>
    <dgm:pt modelId="{5999EA5D-4899-431F-B4C1-D57FDBC022BD}" type="pres">
      <dgm:prSet presAssocID="{5D2EA0F7-951F-44C1-A390-AAC13C12B82C}" presName="hierRoot3" presStyleCnt="0">
        <dgm:presLayoutVars>
          <dgm:hierBranch val="init"/>
        </dgm:presLayoutVars>
      </dgm:prSet>
      <dgm:spPr/>
    </dgm:pt>
    <dgm:pt modelId="{78A5C0A6-49B3-492A-922A-E8ABD0D51E19}" type="pres">
      <dgm:prSet presAssocID="{5D2EA0F7-951F-44C1-A390-AAC13C12B82C}" presName="rootComposite3" presStyleCnt="0"/>
      <dgm:spPr/>
    </dgm:pt>
    <dgm:pt modelId="{1A506355-579B-4917-A051-7E909B673D83}" type="pres">
      <dgm:prSet presAssocID="{5D2EA0F7-951F-44C1-A390-AAC13C12B82C}" presName="rootText3" presStyleLbl="asst1" presStyleIdx="0" presStyleCnt="3" custScaleX="139604">
        <dgm:presLayoutVars>
          <dgm:chPref val="3"/>
        </dgm:presLayoutVars>
      </dgm:prSet>
      <dgm:spPr/>
    </dgm:pt>
    <dgm:pt modelId="{663ECA49-CBC7-490D-9F17-B18DE8FBACCB}" type="pres">
      <dgm:prSet presAssocID="{5D2EA0F7-951F-44C1-A390-AAC13C12B82C}" presName="rootConnector3" presStyleLbl="asst1" presStyleIdx="0" presStyleCnt="3"/>
      <dgm:spPr/>
    </dgm:pt>
    <dgm:pt modelId="{343602AA-FD3E-4404-9D40-62CEFD393C19}" type="pres">
      <dgm:prSet presAssocID="{5D2EA0F7-951F-44C1-A390-AAC13C12B82C}" presName="hierChild6" presStyleCnt="0"/>
      <dgm:spPr/>
    </dgm:pt>
    <dgm:pt modelId="{C52BFB9E-F793-475B-877B-C2DF36A371E1}" type="pres">
      <dgm:prSet presAssocID="{5D2EA0F7-951F-44C1-A390-AAC13C12B82C}" presName="hierChild7" presStyleCnt="0"/>
      <dgm:spPr/>
    </dgm:pt>
    <dgm:pt modelId="{BD443592-C88B-4C27-9862-C0AEBE249FAB}" type="pres">
      <dgm:prSet presAssocID="{2EF09D41-1634-4F0B-9F67-A532301F4EC8}" presName="Name111" presStyleLbl="parChTrans1D2" presStyleIdx="9" presStyleCnt="10"/>
      <dgm:spPr/>
    </dgm:pt>
    <dgm:pt modelId="{2F440A8D-5092-4A27-8252-9E3D7CE729FD}" type="pres">
      <dgm:prSet presAssocID="{947E57A6-1748-47AB-99EF-29E8C0BC2C15}" presName="hierRoot3" presStyleCnt="0">
        <dgm:presLayoutVars>
          <dgm:hierBranch val="init"/>
        </dgm:presLayoutVars>
      </dgm:prSet>
      <dgm:spPr/>
    </dgm:pt>
    <dgm:pt modelId="{0CA17FC4-07C5-40E8-BE46-E34968A69F85}" type="pres">
      <dgm:prSet presAssocID="{947E57A6-1748-47AB-99EF-29E8C0BC2C15}" presName="rootComposite3" presStyleCnt="0"/>
      <dgm:spPr/>
    </dgm:pt>
    <dgm:pt modelId="{DAD18E32-825A-4DB6-A6A4-E5C42538CF26}" type="pres">
      <dgm:prSet presAssocID="{947E57A6-1748-47AB-99EF-29E8C0BC2C15}" presName="rootText3" presStyleLbl="asst1" presStyleIdx="1" presStyleCnt="3">
        <dgm:presLayoutVars>
          <dgm:chPref val="3"/>
        </dgm:presLayoutVars>
      </dgm:prSet>
      <dgm:spPr/>
    </dgm:pt>
    <dgm:pt modelId="{4BCBE82A-24BE-4932-B1ED-9B2790C203EA}" type="pres">
      <dgm:prSet presAssocID="{947E57A6-1748-47AB-99EF-29E8C0BC2C15}" presName="rootConnector3" presStyleLbl="asst1" presStyleIdx="1" presStyleCnt="3"/>
      <dgm:spPr/>
    </dgm:pt>
    <dgm:pt modelId="{1174CAED-C62E-45C3-A113-45A80DF86B67}" type="pres">
      <dgm:prSet presAssocID="{947E57A6-1748-47AB-99EF-29E8C0BC2C15}" presName="hierChild6" presStyleCnt="0"/>
      <dgm:spPr/>
    </dgm:pt>
    <dgm:pt modelId="{4CC8DD10-37F4-4FAA-8964-EADFF3F8B3D7}" type="pres">
      <dgm:prSet presAssocID="{947E57A6-1748-47AB-99EF-29E8C0BC2C15}" presName="hierChild7" presStyleCnt="0"/>
      <dgm:spPr/>
    </dgm:pt>
    <dgm:pt modelId="{83FA91CB-9E1E-4468-815E-2B136429E552}" type="pres">
      <dgm:prSet presAssocID="{A6A98C75-3E8F-43D3-8B54-D3CB1553B9DC}" presName="Name111" presStyleLbl="parChTrans1D3" presStyleIdx="6" presStyleCnt="7"/>
      <dgm:spPr/>
    </dgm:pt>
    <dgm:pt modelId="{1E152396-8491-4CFA-AC71-269675B504CB}" type="pres">
      <dgm:prSet presAssocID="{548BF1B5-55E1-46E6-98D9-405F71BBECE5}" presName="hierRoot3" presStyleCnt="0">
        <dgm:presLayoutVars>
          <dgm:hierBranch val="init"/>
        </dgm:presLayoutVars>
      </dgm:prSet>
      <dgm:spPr/>
    </dgm:pt>
    <dgm:pt modelId="{B3A44F6C-3E18-44B0-87E4-9283B17F8DCD}" type="pres">
      <dgm:prSet presAssocID="{548BF1B5-55E1-46E6-98D9-405F71BBECE5}" presName="rootComposite3" presStyleCnt="0"/>
      <dgm:spPr/>
    </dgm:pt>
    <dgm:pt modelId="{5C3B769D-CCB0-4893-BCB9-413EEE03CFDF}" type="pres">
      <dgm:prSet presAssocID="{548BF1B5-55E1-46E6-98D9-405F71BBECE5}" presName="rootText3" presStyleLbl="asst1" presStyleIdx="2" presStyleCnt="3">
        <dgm:presLayoutVars>
          <dgm:chPref val="3"/>
        </dgm:presLayoutVars>
      </dgm:prSet>
      <dgm:spPr/>
    </dgm:pt>
    <dgm:pt modelId="{1A7A15EE-6C9D-40D3-A9AE-33A9182E5303}" type="pres">
      <dgm:prSet presAssocID="{548BF1B5-55E1-46E6-98D9-405F71BBECE5}" presName="rootConnector3" presStyleLbl="asst1" presStyleIdx="2" presStyleCnt="3"/>
      <dgm:spPr/>
    </dgm:pt>
    <dgm:pt modelId="{431B536E-D1F9-414C-8D84-BB60F23B1ECA}" type="pres">
      <dgm:prSet presAssocID="{548BF1B5-55E1-46E6-98D9-405F71BBECE5}" presName="hierChild6" presStyleCnt="0"/>
      <dgm:spPr/>
    </dgm:pt>
    <dgm:pt modelId="{66759508-A3C9-4D4D-BEA3-3B29A6304BFF}" type="pres">
      <dgm:prSet presAssocID="{548BF1B5-55E1-46E6-98D9-405F71BBECE5}" presName="hierChild7" presStyleCnt="0"/>
      <dgm:spPr/>
    </dgm:pt>
  </dgm:ptLst>
  <dgm:cxnLst>
    <dgm:cxn modelId="{5956E000-7CC0-4587-B71F-90FE27176CA5}" type="presOf" srcId="{E472CDE6-AF37-4B32-AE70-60B9FBC2477B}" destId="{C6E8FAA7-351F-4FAC-B0B6-A5C48265BB00}" srcOrd="1" destOrd="0" presId="urn:microsoft.com/office/officeart/2005/8/layout/orgChart1"/>
    <dgm:cxn modelId="{8481EB02-9EA1-499B-A4F6-667B7B683853}" srcId="{FABA07B9-AC10-4FF7-A879-D4CD6F4EF2E1}" destId="{5D2EA0F7-951F-44C1-A390-AAC13C12B82C}" srcOrd="0" destOrd="0" parTransId="{2C501ACA-6624-499D-B000-80D9E88D9D87}" sibTransId="{A8B7EC65-42BB-425F-93C9-F42F9B0A0692}"/>
    <dgm:cxn modelId="{22E0F006-28DE-4FFC-A71D-180DAACA9543}" type="presOf" srcId="{14014624-CDE0-4FCD-BB0A-696C7FD94700}" destId="{959B874F-8C3E-4578-858A-C24F1C64DA63}" srcOrd="0" destOrd="0" presId="urn:microsoft.com/office/officeart/2005/8/layout/orgChart1"/>
    <dgm:cxn modelId="{9711EE0B-6E02-46B3-83FB-1C50A316BEDD}" srcId="{9A09E1FB-89B9-4DE0-99D9-53D76BACD702}" destId="{02C115E4-C062-41FB-8354-ABD5050ED1F8}" srcOrd="0" destOrd="0" parTransId="{9354A017-D4DE-4E7A-9FA9-5C12E6931E65}" sibTransId="{A640EAF1-14AF-4580-A46B-AD4619609050}"/>
    <dgm:cxn modelId="{4E2C2E12-C3DF-4D21-8142-DF61B058B7A0}" type="presOf" srcId="{7E9F831E-3E68-4077-A647-650327ACD1E8}" destId="{8B6AD2A3-6C07-4C4A-A66B-B4235EC5C8A4}" srcOrd="0" destOrd="0" presId="urn:microsoft.com/office/officeart/2005/8/layout/orgChart1"/>
    <dgm:cxn modelId="{48208612-D8AD-43CB-B310-BFD18E375EE1}" type="presOf" srcId="{26889010-1BCC-476A-89E0-060352CA1659}" destId="{F955D93A-749E-44D1-8837-AE41AF492037}" srcOrd="0" destOrd="0" presId="urn:microsoft.com/office/officeart/2005/8/layout/orgChart1"/>
    <dgm:cxn modelId="{A1BD3F16-7F67-4979-945B-51FA0A561027}" type="presOf" srcId="{B777506E-C0EE-437F-921E-B28D1BF8CB76}" destId="{F554BE59-599E-41AF-9D62-282C5A2FE7D1}" srcOrd="0" destOrd="0" presId="urn:microsoft.com/office/officeart/2005/8/layout/orgChart1"/>
    <dgm:cxn modelId="{6DF8061B-BB6F-46F9-BD55-5564B635AEEC}" type="presOf" srcId="{947E57A6-1748-47AB-99EF-29E8C0BC2C15}" destId="{DAD18E32-825A-4DB6-A6A4-E5C42538CF26}" srcOrd="0" destOrd="0" presId="urn:microsoft.com/office/officeart/2005/8/layout/orgChart1"/>
    <dgm:cxn modelId="{6AB5DB1B-260E-48FB-963A-C5F436989D7F}" srcId="{C9ACA17E-DC4B-45DE-B97B-2461CA45CE12}" destId="{FFBC82D2-7243-43D1-811E-743DE6AC4922}" srcOrd="0" destOrd="0" parTransId="{C516638E-2C3E-4540-BF76-FDADBE24F772}" sibTransId="{C1A27972-7365-4167-BD04-D0A8EDD893C4}"/>
    <dgm:cxn modelId="{7FBF7B21-8D10-4BE0-9302-B393FD04B675}" type="presOf" srcId="{9354A017-D4DE-4E7A-9FA9-5C12E6931E65}" destId="{C999173E-9D4F-49F5-A9BC-CFE6FE9493D5}" srcOrd="0" destOrd="0" presId="urn:microsoft.com/office/officeart/2005/8/layout/orgChart1"/>
    <dgm:cxn modelId="{EAA3D923-0347-4702-9128-DCF0F6CE6C75}" type="presOf" srcId="{BFDA1A01-BCAC-47F4-B6FB-19E2FC20366C}" destId="{8FE61309-5074-4F80-8D69-42A34EFF352D}" srcOrd="0" destOrd="0" presId="urn:microsoft.com/office/officeart/2005/8/layout/orgChart1"/>
    <dgm:cxn modelId="{D72B7527-1C48-4C46-A3D8-26711C968A7B}" type="presOf" srcId="{C9ACA17E-DC4B-45DE-B97B-2461CA45CE12}" destId="{75593484-7C4F-4765-A420-25D3B241B029}" srcOrd="1" destOrd="0" presId="urn:microsoft.com/office/officeart/2005/8/layout/orgChart1"/>
    <dgm:cxn modelId="{FCCB472E-9474-47E2-BB0C-7ED593330F6A}" type="presOf" srcId="{A9B33D92-0AAE-432E-849E-E8BED0E18982}" destId="{4228619C-168D-4BE2-A4BC-B6461BA15360}" srcOrd="1" destOrd="0" presId="urn:microsoft.com/office/officeart/2005/8/layout/orgChart1"/>
    <dgm:cxn modelId="{CFAB4A34-DEE7-4C25-AA3B-27C11BFB5FB9}" srcId="{FABA07B9-AC10-4FF7-A879-D4CD6F4EF2E1}" destId="{2F848F4F-FD99-432C-BBE3-3E7FF683BB1B}" srcOrd="7" destOrd="0" parTransId="{2906D350-A0A0-487D-9F4B-604EB9D9E22C}" sibTransId="{48984197-73CE-4D7B-A9D8-C251D8B7E66C}"/>
    <dgm:cxn modelId="{E836B935-BB6E-4FA6-9427-ED5F2E744B19}" srcId="{26889010-1BCC-476A-89E0-060352CA1659}" destId="{A9B33D92-0AAE-432E-849E-E8BED0E18982}" srcOrd="1" destOrd="0" parTransId="{AFAF85A9-6DA7-412A-977A-D4673E5ABE27}" sibTransId="{DE1E362D-5659-4BA2-A323-4F66F75BF09D}"/>
    <dgm:cxn modelId="{1D16C065-41C1-4EF8-A09A-EB165C361457}" srcId="{FABA07B9-AC10-4FF7-A879-D4CD6F4EF2E1}" destId="{9A09E1FB-89B9-4DE0-99D9-53D76BACD702}" srcOrd="8" destOrd="0" parTransId="{4BEEAC26-765D-4271-8D25-42FBEA9F8027}" sibTransId="{281CA0F3-11DB-4272-BB77-D6AAF084339A}"/>
    <dgm:cxn modelId="{934E824A-229C-47CD-831D-055DAFB46925}" type="presOf" srcId="{2906D350-A0A0-487D-9F4B-604EB9D9E22C}" destId="{5607EB36-6480-4DF8-9BC4-088A8FCE37CA}" srcOrd="0" destOrd="0" presId="urn:microsoft.com/office/officeart/2005/8/layout/orgChart1"/>
    <dgm:cxn modelId="{B37FA76F-BD2F-4680-8683-E4D602934C56}" srcId="{947E57A6-1748-47AB-99EF-29E8C0BC2C15}" destId="{548BF1B5-55E1-46E6-98D9-405F71BBECE5}" srcOrd="0" destOrd="0" parTransId="{A6A98C75-3E8F-43D3-8B54-D3CB1553B9DC}" sibTransId="{CE6F0151-3A73-4A80-BD65-8BF924B7B60B}"/>
    <dgm:cxn modelId="{1BE6A86F-1848-4CE1-AEA4-4EB0F5EDD796}" type="presOf" srcId="{05D8B5B0-B0BC-4342-80C1-120315302CA1}" destId="{9C288FAB-6556-4EED-BF38-F1E8639076DD}" srcOrd="1" destOrd="0" presId="urn:microsoft.com/office/officeart/2005/8/layout/orgChart1"/>
    <dgm:cxn modelId="{FC2CE06F-1E76-4B42-B051-102879B15BF0}" type="presOf" srcId="{548BF1B5-55E1-46E6-98D9-405F71BBECE5}" destId="{1A7A15EE-6C9D-40D3-A9AE-33A9182E5303}" srcOrd="1" destOrd="0" presId="urn:microsoft.com/office/officeart/2005/8/layout/orgChart1"/>
    <dgm:cxn modelId="{D4425B52-02AB-48A4-93AB-44250880C3B5}" type="presOf" srcId="{2F848F4F-FD99-432C-BBE3-3E7FF683BB1B}" destId="{E71F00D8-D9E6-44E4-BA3F-F956D073A18B}" srcOrd="1" destOrd="0" presId="urn:microsoft.com/office/officeart/2005/8/layout/orgChart1"/>
    <dgm:cxn modelId="{C4427E73-ADB5-4925-B721-75EF181DFCCB}" type="presOf" srcId="{A0E7B1B1-A8BE-4315-9EAA-7CFDB20AF970}" destId="{E98A125C-2857-42D2-AFE0-40248830613F}" srcOrd="0" destOrd="0" presId="urn:microsoft.com/office/officeart/2005/8/layout/orgChart1"/>
    <dgm:cxn modelId="{F2FBD874-96B7-4F1D-9CC8-59ABCA3FF086}" type="presOf" srcId="{B5653FA4-A09A-48AA-90F2-7F49F67C1CE9}" destId="{EA5DA561-EB1E-49DB-AFF1-BF81125D5400}" srcOrd="0" destOrd="0" presId="urn:microsoft.com/office/officeart/2005/8/layout/orgChart1"/>
    <dgm:cxn modelId="{1B0CA078-D278-42ED-9D91-AED23201AD6D}" type="presOf" srcId="{2F848F4F-FD99-432C-BBE3-3E7FF683BB1B}" destId="{67DBCDDD-E4FA-4EDF-95C4-A6AFD0504581}" srcOrd="0" destOrd="0" presId="urn:microsoft.com/office/officeart/2005/8/layout/orgChart1"/>
    <dgm:cxn modelId="{06D20659-CF13-4369-A1B9-300F78C8AC12}" type="presOf" srcId="{2EF09D41-1634-4F0B-9F67-A532301F4EC8}" destId="{BD443592-C88B-4C27-9862-C0AEBE249FAB}" srcOrd="0" destOrd="0" presId="urn:microsoft.com/office/officeart/2005/8/layout/orgChart1"/>
    <dgm:cxn modelId="{284D9A79-0B2D-49CA-A5CC-25BB7A32939C}" type="presOf" srcId="{78F99F70-F20E-48C7-BB63-9A9643B36773}" destId="{33AFCEE9-FBBA-4FAF-9178-476680EE365C}" srcOrd="0" destOrd="0" presId="urn:microsoft.com/office/officeart/2005/8/layout/orgChart1"/>
    <dgm:cxn modelId="{BAE5F27B-1089-4D18-9038-40B71C229BE7}" type="presOf" srcId="{A565B6AE-52DA-4BB2-9BD9-EBDE2EB160C8}" destId="{3AE1799D-297E-4112-9422-BF2E8EE3BE09}" srcOrd="1" destOrd="0" presId="urn:microsoft.com/office/officeart/2005/8/layout/orgChart1"/>
    <dgm:cxn modelId="{563FD47C-8071-4F23-9A09-33E03043EDD4}" srcId="{26889010-1BCC-476A-89E0-060352CA1659}" destId="{05D8B5B0-B0BC-4342-80C1-120315302CA1}" srcOrd="0" destOrd="0" parTransId="{A0E7B1B1-A8BE-4315-9EAA-7CFDB20AF970}" sibTransId="{BF6C7BA5-EDFE-417E-A701-D64967CCA72C}"/>
    <dgm:cxn modelId="{C7C9D17D-AC9A-49B5-97B9-7D5CA845EBEA}" type="presOf" srcId="{BFDA1A01-BCAC-47F4-B6FB-19E2FC20366C}" destId="{C3CA5208-73FC-4CAB-AA2E-E7C7BD89AF92}" srcOrd="1" destOrd="0" presId="urn:microsoft.com/office/officeart/2005/8/layout/orgChart1"/>
    <dgm:cxn modelId="{51F9ED81-E8AF-4B5C-9F18-A31E0904C8C7}" type="presOf" srcId="{1A28AC2B-3402-45B5-92C2-39142A67A6CB}" destId="{8DD6DA4B-83F2-43E4-A753-9DC1D67ACBC0}" srcOrd="0" destOrd="0" presId="urn:microsoft.com/office/officeart/2005/8/layout/orgChart1"/>
    <dgm:cxn modelId="{298BD782-61B3-4417-87DD-22D3D328D7CD}" type="presOf" srcId="{10A97401-BC09-4705-83B9-44324D93F015}" destId="{1263162A-92D8-4C6B-A6B9-46BE54D0565C}" srcOrd="0" destOrd="0" presId="urn:microsoft.com/office/officeart/2005/8/layout/orgChart1"/>
    <dgm:cxn modelId="{C1E30984-F341-4651-928E-7E3436BE6C42}" type="presOf" srcId="{AFAF85A9-6DA7-412A-977A-D4673E5ABE27}" destId="{A24F250C-426E-457B-AC5C-01D89043BC64}" srcOrd="0" destOrd="0" presId="urn:microsoft.com/office/officeart/2005/8/layout/orgChart1"/>
    <dgm:cxn modelId="{3378138C-43D0-4C47-99B9-AAFA0F91FFFB}" srcId="{FABA07B9-AC10-4FF7-A879-D4CD6F4EF2E1}" destId="{20907BF3-A8E5-411B-AF1F-1F27A19E2ED1}" srcOrd="4" destOrd="0" parTransId="{78F99F70-F20E-48C7-BB63-9A9643B36773}" sibTransId="{7A8EAE1E-16FC-4C6B-B8B3-9C9817EC083C}"/>
    <dgm:cxn modelId="{9C7E4A8E-22F4-4444-94B5-F46C77696E21}" type="presOf" srcId="{6ECF2030-43F1-421A-B74E-2D44271C8540}" destId="{FD06DCA4-9BE6-41DB-8456-B51915CDEACA}" srcOrd="0" destOrd="0" presId="urn:microsoft.com/office/officeart/2005/8/layout/orgChart1"/>
    <dgm:cxn modelId="{E344B08F-FF92-4593-95AE-3DDAF1D52299}" type="presOf" srcId="{C6B5EAFF-BA7B-4FC1-8424-A124BEADDE60}" destId="{B7ADDCAC-74CD-4F65-9336-D7BF2F868893}" srcOrd="0" destOrd="0" presId="urn:microsoft.com/office/officeart/2005/8/layout/orgChart1"/>
    <dgm:cxn modelId="{72225690-65DD-4A66-A8F5-824093146557}" type="presOf" srcId="{62CB80A4-E04C-468B-81DE-99A0D44ABF10}" destId="{66E8B7F4-0F4F-407C-ACF7-18514FFCDBF2}" srcOrd="0" destOrd="0" presId="urn:microsoft.com/office/officeart/2005/8/layout/orgChart1"/>
    <dgm:cxn modelId="{48837B90-9FF2-45F7-B906-628348296802}" type="presOf" srcId="{26889010-1BCC-476A-89E0-060352CA1659}" destId="{5076741B-2D2D-4548-9C4D-3BB1FD23A4AC}" srcOrd="1" destOrd="0" presId="urn:microsoft.com/office/officeart/2005/8/layout/orgChart1"/>
    <dgm:cxn modelId="{B325A791-E415-4701-9C9D-98A903B4102B}" type="presOf" srcId="{02C115E4-C062-41FB-8354-ABD5050ED1F8}" destId="{55014A5A-2420-40E0-87CA-C13B4A36212D}" srcOrd="0" destOrd="0" presId="urn:microsoft.com/office/officeart/2005/8/layout/orgChart1"/>
    <dgm:cxn modelId="{C220BB96-1930-4867-AD47-8CEE6F4EF955}" srcId="{60851FE9-15B2-455D-B3BF-8D9F80179C40}" destId="{FABA07B9-AC10-4FF7-A879-D4CD6F4EF2E1}" srcOrd="0" destOrd="0" parTransId="{65C5BF03-8987-4BFB-9298-B679897B9179}" sibTransId="{B1484B8B-FDCF-466C-9926-EC8BFD207AD4}"/>
    <dgm:cxn modelId="{375B369C-DFF1-41BD-A277-4F87F533EC42}" type="presOf" srcId="{7669D5A7-AABE-482E-8185-C7BE1D7D3F1A}" destId="{438BEF52-B8F7-4094-83A2-91F6ED4228DF}" srcOrd="1" destOrd="0" presId="urn:microsoft.com/office/officeart/2005/8/layout/orgChart1"/>
    <dgm:cxn modelId="{62C39B9D-69CD-4345-8933-8C97266E6ED7}" type="presOf" srcId="{A565B6AE-52DA-4BB2-9BD9-EBDE2EB160C8}" destId="{104A30D2-C913-4B70-9F49-D83FC2697E61}" srcOrd="0" destOrd="0" presId="urn:microsoft.com/office/officeart/2005/8/layout/orgChart1"/>
    <dgm:cxn modelId="{CCA7DFA1-261A-44DD-9E30-E577CFBE6F6D}" type="presOf" srcId="{5D2EA0F7-951F-44C1-A390-AAC13C12B82C}" destId="{663ECA49-CBC7-490D-9F17-B18DE8FBACCB}" srcOrd="1" destOrd="0" presId="urn:microsoft.com/office/officeart/2005/8/layout/orgChart1"/>
    <dgm:cxn modelId="{05D59FA4-EF15-44A1-AA1E-9284ECEE195A}" srcId="{FABA07B9-AC10-4FF7-A879-D4CD6F4EF2E1}" destId="{6ECF2030-43F1-421A-B74E-2D44271C8540}" srcOrd="5" destOrd="0" parTransId="{14014624-CDE0-4FCD-BB0A-696C7FD94700}" sibTransId="{D792CC0E-DF32-4F35-90CE-2BACEE2F5CDD}"/>
    <dgm:cxn modelId="{0D519DA6-1846-4755-ABD0-6E5D5C7D887C}" type="presOf" srcId="{947E57A6-1748-47AB-99EF-29E8C0BC2C15}" destId="{4BCBE82A-24BE-4932-B1ED-9B2790C203EA}" srcOrd="1" destOrd="0" presId="urn:microsoft.com/office/officeart/2005/8/layout/orgChart1"/>
    <dgm:cxn modelId="{D249A0A9-DC89-407A-8CF5-7EDFE83FA57E}" type="presOf" srcId="{9A09E1FB-89B9-4DE0-99D9-53D76BACD702}" destId="{110E463D-5EE2-46DF-83F1-1433C7228868}" srcOrd="1" destOrd="0" presId="urn:microsoft.com/office/officeart/2005/8/layout/orgChart1"/>
    <dgm:cxn modelId="{9DD773AB-05F9-4E50-97A5-64B584CC0C7D}" type="presOf" srcId="{9A09E1FB-89B9-4DE0-99D9-53D76BACD702}" destId="{72B40DA4-F866-41D4-B85C-0F78B1B939DF}" srcOrd="0" destOrd="0" presId="urn:microsoft.com/office/officeart/2005/8/layout/orgChart1"/>
    <dgm:cxn modelId="{F9B151AE-629B-41CC-A9AC-8619C5C723E3}" type="presOf" srcId="{C6B5EAFF-BA7B-4FC1-8424-A124BEADDE60}" destId="{138A1E16-2DB7-47B9-BC2F-CCFDFA60F757}" srcOrd="1" destOrd="0" presId="urn:microsoft.com/office/officeart/2005/8/layout/orgChart1"/>
    <dgm:cxn modelId="{D96E96AE-5211-4B6B-AC45-F67F292515C8}" type="presOf" srcId="{4BEEAC26-765D-4271-8D25-42FBEA9F8027}" destId="{62CBB82C-FF47-4587-A0F9-3461789D89CC}" srcOrd="0" destOrd="0" presId="urn:microsoft.com/office/officeart/2005/8/layout/orgChart1"/>
    <dgm:cxn modelId="{612B45AF-9644-484A-86C5-728F7FD3A11A}" srcId="{FABA07B9-AC10-4FF7-A879-D4CD6F4EF2E1}" destId="{BFDA1A01-BCAC-47F4-B6FB-19E2FC20366C}" srcOrd="9" destOrd="0" parTransId="{B0DAD117-E50A-4403-92A6-F9CEF1AF77D6}" sibTransId="{36AE30D7-05F7-4E5E-92D7-A1B00F877355}"/>
    <dgm:cxn modelId="{CD0135B0-424F-40EE-95D6-83138E434D71}" srcId="{FABA07B9-AC10-4FF7-A879-D4CD6F4EF2E1}" destId="{C9ACA17E-DC4B-45DE-B97B-2461CA45CE12}" srcOrd="6" destOrd="0" parTransId="{B777506E-C0EE-437F-921E-B28D1BF8CB76}" sibTransId="{5A334F9D-ADB9-426A-BD7D-B72DC8B99257}"/>
    <dgm:cxn modelId="{A53DC7B9-C5DB-414D-A0E9-F4886E7BF72B}" type="presOf" srcId="{B5653FA4-A09A-48AA-90F2-7F49F67C1CE9}" destId="{24BBEA3C-EEFC-4694-9FDC-EADEEDEFCB6C}" srcOrd="1" destOrd="0" presId="urn:microsoft.com/office/officeart/2005/8/layout/orgChart1"/>
    <dgm:cxn modelId="{D3FC3BBD-EFE4-44A4-B6D6-B54122E092BE}" type="presOf" srcId="{2C501ACA-6624-499D-B000-80D9E88D9D87}" destId="{552EFAF4-BDCE-4092-A36B-2297A5573B8B}" srcOrd="0" destOrd="0" presId="urn:microsoft.com/office/officeart/2005/8/layout/orgChart1"/>
    <dgm:cxn modelId="{B257C6BD-7473-454D-9405-BFD774B61823}" srcId="{FABA07B9-AC10-4FF7-A879-D4CD6F4EF2E1}" destId="{26889010-1BCC-476A-89E0-060352CA1659}" srcOrd="3" destOrd="0" parTransId="{62CB80A4-E04C-468B-81DE-99A0D44ABF10}" sibTransId="{07532A43-0B9C-4851-8DDC-ED7F57960737}"/>
    <dgm:cxn modelId="{6287BDBF-4CD0-4C5A-A14F-D7EE0F56C31B}" type="presOf" srcId="{FFBC82D2-7243-43D1-811E-743DE6AC4922}" destId="{ABC11723-9707-4E2B-BB00-4733DF6ECBD2}" srcOrd="1" destOrd="0" presId="urn:microsoft.com/office/officeart/2005/8/layout/orgChart1"/>
    <dgm:cxn modelId="{E5213DC7-1ACC-4AB4-B05C-279B9E0763CC}" srcId="{FABA07B9-AC10-4FF7-A879-D4CD6F4EF2E1}" destId="{C6B5EAFF-BA7B-4FC1-8424-A124BEADDE60}" srcOrd="2" destOrd="0" parTransId="{87B4964C-BA19-4214-8CBA-F8BC722BFDB6}" sibTransId="{68D6A875-F7DF-407A-8952-DB3F74267006}"/>
    <dgm:cxn modelId="{7F88FECA-01FA-4C41-9C2C-70F4938B2D3B}" type="presOf" srcId="{C516638E-2C3E-4540-BF76-FDADBE24F772}" destId="{B2AE383B-7AC2-4787-B6AB-688E74B6B430}" srcOrd="0" destOrd="0" presId="urn:microsoft.com/office/officeart/2005/8/layout/orgChart1"/>
    <dgm:cxn modelId="{EAAE3ACD-9EA0-46CE-ADEA-EB4BB460D5DD}" type="presOf" srcId="{7669D5A7-AABE-482E-8185-C7BE1D7D3F1A}" destId="{3942A63F-E6EE-448D-A495-E3F380A57B89}" srcOrd="0" destOrd="0" presId="urn:microsoft.com/office/officeart/2005/8/layout/orgChart1"/>
    <dgm:cxn modelId="{9D2BABCD-A735-448D-BB4F-AF6275BD7323}" type="presOf" srcId="{20907BF3-A8E5-411B-AF1F-1F27A19E2ED1}" destId="{D609BFA7-FC6D-4E6A-8BE0-605159F25E30}" srcOrd="0" destOrd="0" presId="urn:microsoft.com/office/officeart/2005/8/layout/orgChart1"/>
    <dgm:cxn modelId="{CADC34CF-4FBE-4FC5-B5A3-52C50410693F}" type="presOf" srcId="{87B4964C-BA19-4214-8CBA-F8BC722BFDB6}" destId="{8CE49E13-A220-4F8A-8B1B-269B2F444F18}" srcOrd="0" destOrd="0" presId="urn:microsoft.com/office/officeart/2005/8/layout/orgChart1"/>
    <dgm:cxn modelId="{C8F9F6D1-9040-4291-A203-B28F61B81B08}" type="presOf" srcId="{5D2EA0F7-951F-44C1-A390-AAC13C12B82C}" destId="{1A506355-579B-4917-A051-7E909B673D83}" srcOrd="0" destOrd="0" presId="urn:microsoft.com/office/officeart/2005/8/layout/orgChart1"/>
    <dgm:cxn modelId="{D56D47D5-3478-4B72-AF41-9F1F548F09E9}" type="presOf" srcId="{FABA07B9-AC10-4FF7-A879-D4CD6F4EF2E1}" destId="{C8365571-1C2D-4E75-A215-9C3E721C4B15}" srcOrd="0" destOrd="0" presId="urn:microsoft.com/office/officeart/2005/8/layout/orgChart1"/>
    <dgm:cxn modelId="{BE016DD7-4EE2-47A8-9AF1-367DF606FD21}" type="presOf" srcId="{E472CDE6-AF37-4B32-AE70-60B9FBC2477B}" destId="{81A1C7C6-FB0B-45F9-83A0-C7CE397F0F33}" srcOrd="0" destOrd="0" presId="urn:microsoft.com/office/officeart/2005/8/layout/orgChart1"/>
    <dgm:cxn modelId="{854E2FD8-A0CC-4284-A7A1-940B00047C51}" srcId="{BFDA1A01-BCAC-47F4-B6FB-19E2FC20366C}" destId="{7669D5A7-AABE-482E-8185-C7BE1D7D3F1A}" srcOrd="0" destOrd="0" parTransId="{E31C20DD-294C-4280-BE1D-E922EB2312A5}" sibTransId="{26EE543B-E7D9-4A88-984C-869E59D7ABAD}"/>
    <dgm:cxn modelId="{542822D9-FE28-410A-9692-0395984D6171}" type="presOf" srcId="{6ECF2030-43F1-421A-B74E-2D44271C8540}" destId="{A65BCF2B-F1C1-4C3C-9F65-12495C35D473}" srcOrd="1" destOrd="0" presId="urn:microsoft.com/office/officeart/2005/8/layout/orgChart1"/>
    <dgm:cxn modelId="{7AA9ACD9-1F27-4B42-B64A-3A0CA62EBFD8}" srcId="{02C115E4-C062-41FB-8354-ABD5050ED1F8}" destId="{B5653FA4-A09A-48AA-90F2-7F49F67C1CE9}" srcOrd="1" destOrd="0" parTransId="{7E9F831E-3E68-4077-A647-650327ACD1E8}" sibTransId="{03E254C0-3246-4117-AE88-811079260E46}"/>
    <dgm:cxn modelId="{2B4168DA-DFB1-4A25-884B-609A7422204D}" type="presOf" srcId="{05D8B5B0-B0BC-4342-80C1-120315302CA1}" destId="{BE04ABC4-BB77-4641-9A46-994B816D32F2}" srcOrd="0" destOrd="0" presId="urn:microsoft.com/office/officeart/2005/8/layout/orgChart1"/>
    <dgm:cxn modelId="{BA211CDC-245C-4139-BEA1-CBCB8604579A}" type="presOf" srcId="{20907BF3-A8E5-411B-AF1F-1F27A19E2ED1}" destId="{740BA93B-D200-4215-84CB-D37F0E5849B3}" srcOrd="1" destOrd="0" presId="urn:microsoft.com/office/officeart/2005/8/layout/orgChart1"/>
    <dgm:cxn modelId="{180620DC-63CC-43B5-A286-D135D2372361}" srcId="{BFDA1A01-BCAC-47F4-B6FB-19E2FC20366C}" destId="{A565B6AE-52DA-4BB2-9BD9-EBDE2EB160C8}" srcOrd="1" destOrd="0" parTransId="{10A97401-BC09-4705-83B9-44324D93F015}" sibTransId="{D5352E73-F8AF-4229-B44A-BA410DC5C4A4}"/>
    <dgm:cxn modelId="{B5EC60E3-B27E-4598-B8E7-AE5CAB3F641C}" type="presOf" srcId="{02C115E4-C062-41FB-8354-ABD5050ED1F8}" destId="{2FA64CAF-CDF1-49DD-82DF-F668A6711784}" srcOrd="1" destOrd="0" presId="urn:microsoft.com/office/officeart/2005/8/layout/orgChart1"/>
    <dgm:cxn modelId="{BD4E82E3-615E-4B1A-8BCF-1FB1D13FEEDD}" srcId="{02C115E4-C062-41FB-8354-ABD5050ED1F8}" destId="{E472CDE6-AF37-4B32-AE70-60B9FBC2477B}" srcOrd="0" destOrd="0" parTransId="{1A28AC2B-3402-45B5-92C2-39142A67A6CB}" sibTransId="{EE91C6DF-3BD7-4C7C-A297-8F515ED1AFC6}"/>
    <dgm:cxn modelId="{542123E5-BC9C-4A94-9D86-DA99ADD771A6}" type="presOf" srcId="{60851FE9-15B2-455D-B3BF-8D9F80179C40}" destId="{A717F5CD-622C-4804-BAD1-1F7C2BF6168A}" srcOrd="0" destOrd="0" presId="urn:microsoft.com/office/officeart/2005/8/layout/orgChart1"/>
    <dgm:cxn modelId="{58E91DE6-111F-4901-84C0-8C3090AF284A}" type="presOf" srcId="{548BF1B5-55E1-46E6-98D9-405F71BBECE5}" destId="{5C3B769D-CCB0-4893-BCB9-413EEE03CFDF}" srcOrd="0" destOrd="0" presId="urn:microsoft.com/office/officeart/2005/8/layout/orgChart1"/>
    <dgm:cxn modelId="{5D673EE8-DF89-40F9-9F66-189BDDB0B30C}" type="presOf" srcId="{C9ACA17E-DC4B-45DE-B97B-2461CA45CE12}" destId="{AF965E88-67B8-4147-A53E-AD44A79CFEF2}" srcOrd="0" destOrd="0" presId="urn:microsoft.com/office/officeart/2005/8/layout/orgChart1"/>
    <dgm:cxn modelId="{E2A500EC-705E-4242-92F9-0E4B5B46F15C}" type="presOf" srcId="{FFBC82D2-7243-43D1-811E-743DE6AC4922}" destId="{0A750415-0C62-4B48-9638-FE8BD63A537C}" srcOrd="0" destOrd="0" presId="urn:microsoft.com/office/officeart/2005/8/layout/orgChart1"/>
    <dgm:cxn modelId="{AACA0DEF-FE28-493F-8CCD-4B3E3A6C3E39}" type="presOf" srcId="{A6A98C75-3E8F-43D3-8B54-D3CB1553B9DC}" destId="{83FA91CB-9E1E-4468-815E-2B136429E552}" srcOrd="0" destOrd="0" presId="urn:microsoft.com/office/officeart/2005/8/layout/orgChart1"/>
    <dgm:cxn modelId="{83D606F4-3F4E-4416-B1C3-C13C3B0707BD}" type="presOf" srcId="{A9B33D92-0AAE-432E-849E-E8BED0E18982}" destId="{AAB41CA1-74DC-4303-BC09-A202E8DF1F73}" srcOrd="0" destOrd="0" presId="urn:microsoft.com/office/officeart/2005/8/layout/orgChart1"/>
    <dgm:cxn modelId="{95AA9EF5-C174-4830-85CF-06B5D43D2D03}" type="presOf" srcId="{FABA07B9-AC10-4FF7-A879-D4CD6F4EF2E1}" destId="{1799F8A1-B4D7-433A-AACC-5FC1A1F05B52}" srcOrd="1" destOrd="0" presId="urn:microsoft.com/office/officeart/2005/8/layout/orgChart1"/>
    <dgm:cxn modelId="{FDCD45FB-390D-48FC-8FF6-A9BC204AC1E2}" type="presOf" srcId="{B0DAD117-E50A-4403-92A6-F9CEF1AF77D6}" destId="{3CE94265-D36E-4D65-85D6-23DE6B0F1DE7}" srcOrd="0" destOrd="0" presId="urn:microsoft.com/office/officeart/2005/8/layout/orgChart1"/>
    <dgm:cxn modelId="{334E71FD-322A-4114-A858-EB438C0AEBFE}" type="presOf" srcId="{E31C20DD-294C-4280-BE1D-E922EB2312A5}" destId="{389C5335-0FDC-4604-982F-B5324F54479C}" srcOrd="0" destOrd="0" presId="urn:microsoft.com/office/officeart/2005/8/layout/orgChart1"/>
    <dgm:cxn modelId="{4D80E5FD-C2BF-4BDC-98EF-40F61467CC00}" srcId="{FABA07B9-AC10-4FF7-A879-D4CD6F4EF2E1}" destId="{947E57A6-1748-47AB-99EF-29E8C0BC2C15}" srcOrd="1" destOrd="0" parTransId="{2EF09D41-1634-4F0B-9F67-A532301F4EC8}" sibTransId="{CD5828B3-ABCA-46E0-AFB3-842BDD442ECE}"/>
    <dgm:cxn modelId="{5AA1259A-3889-48B4-B2F0-D2022C7DA26F}" type="presParOf" srcId="{A717F5CD-622C-4804-BAD1-1F7C2BF6168A}" destId="{0415ABFC-C7DF-484C-A3DF-8171CB1CD4AF}" srcOrd="0" destOrd="0" presId="urn:microsoft.com/office/officeart/2005/8/layout/orgChart1"/>
    <dgm:cxn modelId="{94F31567-2089-4F88-88E1-13E9D2E91DE1}" type="presParOf" srcId="{0415ABFC-C7DF-484C-A3DF-8171CB1CD4AF}" destId="{681815A5-A48E-4E85-AFB7-DCF35CE122FC}" srcOrd="0" destOrd="0" presId="urn:microsoft.com/office/officeart/2005/8/layout/orgChart1"/>
    <dgm:cxn modelId="{530E8AA6-5B5D-44BF-8D6F-4866DABE69AF}" type="presParOf" srcId="{681815A5-A48E-4E85-AFB7-DCF35CE122FC}" destId="{C8365571-1C2D-4E75-A215-9C3E721C4B15}" srcOrd="0" destOrd="0" presId="urn:microsoft.com/office/officeart/2005/8/layout/orgChart1"/>
    <dgm:cxn modelId="{23FA826D-CC6A-4B51-BB70-5A5C2CBF5191}" type="presParOf" srcId="{681815A5-A48E-4E85-AFB7-DCF35CE122FC}" destId="{1799F8A1-B4D7-433A-AACC-5FC1A1F05B52}" srcOrd="1" destOrd="0" presId="urn:microsoft.com/office/officeart/2005/8/layout/orgChart1"/>
    <dgm:cxn modelId="{7157334D-9C32-4CC1-AAF9-088974270D15}" type="presParOf" srcId="{0415ABFC-C7DF-484C-A3DF-8171CB1CD4AF}" destId="{795B123D-A6A4-49D1-8A97-F2B6A9D48F0C}" srcOrd="1" destOrd="0" presId="urn:microsoft.com/office/officeart/2005/8/layout/orgChart1"/>
    <dgm:cxn modelId="{B177626B-C463-44EA-AABE-13F4E90028CF}" type="presParOf" srcId="{795B123D-A6A4-49D1-8A97-F2B6A9D48F0C}" destId="{8CE49E13-A220-4F8A-8B1B-269B2F444F18}" srcOrd="0" destOrd="0" presId="urn:microsoft.com/office/officeart/2005/8/layout/orgChart1"/>
    <dgm:cxn modelId="{FB2D6B7A-F155-431E-A4B3-CF4A38D6847A}" type="presParOf" srcId="{795B123D-A6A4-49D1-8A97-F2B6A9D48F0C}" destId="{970148AE-C4C3-42B4-ADDC-1A7EE87446E7}" srcOrd="1" destOrd="0" presId="urn:microsoft.com/office/officeart/2005/8/layout/orgChart1"/>
    <dgm:cxn modelId="{93403C84-6DB3-4418-8B7A-5304756B94FE}" type="presParOf" srcId="{970148AE-C4C3-42B4-ADDC-1A7EE87446E7}" destId="{49CF3CBA-BDA0-44B3-9C30-63E6BD3ED3FE}" srcOrd="0" destOrd="0" presId="urn:microsoft.com/office/officeart/2005/8/layout/orgChart1"/>
    <dgm:cxn modelId="{F3E4ECE3-3312-432A-805B-23C6997B4A7A}" type="presParOf" srcId="{49CF3CBA-BDA0-44B3-9C30-63E6BD3ED3FE}" destId="{B7ADDCAC-74CD-4F65-9336-D7BF2F868893}" srcOrd="0" destOrd="0" presId="urn:microsoft.com/office/officeart/2005/8/layout/orgChart1"/>
    <dgm:cxn modelId="{4BD604BE-F533-4B1C-A4D1-F68CFA26DD90}" type="presParOf" srcId="{49CF3CBA-BDA0-44B3-9C30-63E6BD3ED3FE}" destId="{138A1E16-2DB7-47B9-BC2F-CCFDFA60F757}" srcOrd="1" destOrd="0" presId="urn:microsoft.com/office/officeart/2005/8/layout/orgChart1"/>
    <dgm:cxn modelId="{C7598014-5D64-443D-9F73-57A4084A9F3A}" type="presParOf" srcId="{970148AE-C4C3-42B4-ADDC-1A7EE87446E7}" destId="{6B362544-5C3C-4787-BFB4-A677CC3F5824}" srcOrd="1" destOrd="0" presId="urn:microsoft.com/office/officeart/2005/8/layout/orgChart1"/>
    <dgm:cxn modelId="{B723FF0C-F6C0-4468-A421-08B578F1F6F4}" type="presParOf" srcId="{970148AE-C4C3-42B4-ADDC-1A7EE87446E7}" destId="{0E0502BC-2609-4172-B00E-F844A64C7809}" srcOrd="2" destOrd="0" presId="urn:microsoft.com/office/officeart/2005/8/layout/orgChart1"/>
    <dgm:cxn modelId="{D32940AE-623C-4113-BB00-AD33671A6912}" type="presParOf" srcId="{795B123D-A6A4-49D1-8A97-F2B6A9D48F0C}" destId="{66E8B7F4-0F4F-407C-ACF7-18514FFCDBF2}" srcOrd="2" destOrd="0" presId="urn:microsoft.com/office/officeart/2005/8/layout/orgChart1"/>
    <dgm:cxn modelId="{A5A1C2AD-345E-42F7-A4B1-E30CE6B164C5}" type="presParOf" srcId="{795B123D-A6A4-49D1-8A97-F2B6A9D48F0C}" destId="{7D97717B-85D6-460D-A75D-0C6983E780E4}" srcOrd="3" destOrd="0" presId="urn:microsoft.com/office/officeart/2005/8/layout/orgChart1"/>
    <dgm:cxn modelId="{6789384E-FBBC-439B-9513-99638C335F55}" type="presParOf" srcId="{7D97717B-85D6-460D-A75D-0C6983E780E4}" destId="{1BA6C6D9-8B33-43C7-BFC7-F955C3ABB189}" srcOrd="0" destOrd="0" presId="urn:microsoft.com/office/officeart/2005/8/layout/orgChart1"/>
    <dgm:cxn modelId="{12583EB6-CCF3-45D0-99F9-0DAD0801A09F}" type="presParOf" srcId="{1BA6C6D9-8B33-43C7-BFC7-F955C3ABB189}" destId="{F955D93A-749E-44D1-8837-AE41AF492037}" srcOrd="0" destOrd="0" presId="urn:microsoft.com/office/officeart/2005/8/layout/orgChart1"/>
    <dgm:cxn modelId="{74835AF6-246D-43A1-B08B-1EA0F881469B}" type="presParOf" srcId="{1BA6C6D9-8B33-43C7-BFC7-F955C3ABB189}" destId="{5076741B-2D2D-4548-9C4D-3BB1FD23A4AC}" srcOrd="1" destOrd="0" presId="urn:microsoft.com/office/officeart/2005/8/layout/orgChart1"/>
    <dgm:cxn modelId="{00442F39-F8B0-43BC-8943-763B26AC4BEC}" type="presParOf" srcId="{7D97717B-85D6-460D-A75D-0C6983E780E4}" destId="{70CFF5FB-1A02-4944-9802-54C435ED991D}" srcOrd="1" destOrd="0" presId="urn:microsoft.com/office/officeart/2005/8/layout/orgChart1"/>
    <dgm:cxn modelId="{2B11AD67-8079-49CF-8E7A-62F4FD326022}" type="presParOf" srcId="{70CFF5FB-1A02-4944-9802-54C435ED991D}" destId="{E98A125C-2857-42D2-AFE0-40248830613F}" srcOrd="0" destOrd="0" presId="urn:microsoft.com/office/officeart/2005/8/layout/orgChart1"/>
    <dgm:cxn modelId="{F812B810-6B86-4920-BC80-DA728CF9056F}" type="presParOf" srcId="{70CFF5FB-1A02-4944-9802-54C435ED991D}" destId="{B8EBE1D1-4EB8-4E64-B2AA-881B80648905}" srcOrd="1" destOrd="0" presId="urn:microsoft.com/office/officeart/2005/8/layout/orgChart1"/>
    <dgm:cxn modelId="{664621B4-57D6-49AC-8D39-17293CFBBE04}" type="presParOf" srcId="{B8EBE1D1-4EB8-4E64-B2AA-881B80648905}" destId="{9FBB57E4-D2DF-4941-8BF8-6FE9D1EA4F9F}" srcOrd="0" destOrd="0" presId="urn:microsoft.com/office/officeart/2005/8/layout/orgChart1"/>
    <dgm:cxn modelId="{A6A0F59F-075B-4673-9A63-9025C458EBA3}" type="presParOf" srcId="{9FBB57E4-D2DF-4941-8BF8-6FE9D1EA4F9F}" destId="{BE04ABC4-BB77-4641-9A46-994B816D32F2}" srcOrd="0" destOrd="0" presId="urn:microsoft.com/office/officeart/2005/8/layout/orgChart1"/>
    <dgm:cxn modelId="{E1C6A8E0-167B-435B-8C7C-440382D36A0C}" type="presParOf" srcId="{9FBB57E4-D2DF-4941-8BF8-6FE9D1EA4F9F}" destId="{9C288FAB-6556-4EED-BF38-F1E8639076DD}" srcOrd="1" destOrd="0" presId="urn:microsoft.com/office/officeart/2005/8/layout/orgChart1"/>
    <dgm:cxn modelId="{8BC4B273-5476-48DE-A100-0D09C69038B5}" type="presParOf" srcId="{B8EBE1D1-4EB8-4E64-B2AA-881B80648905}" destId="{496090DD-4287-473F-B7D1-0D72E97B66B0}" srcOrd="1" destOrd="0" presId="urn:microsoft.com/office/officeart/2005/8/layout/orgChart1"/>
    <dgm:cxn modelId="{DF4725CA-4CCB-4E7F-A114-5C6CCEBC99CE}" type="presParOf" srcId="{B8EBE1D1-4EB8-4E64-B2AA-881B80648905}" destId="{58EFDC92-11F8-4FA3-95E7-FBE02135157E}" srcOrd="2" destOrd="0" presId="urn:microsoft.com/office/officeart/2005/8/layout/orgChart1"/>
    <dgm:cxn modelId="{88C50E5E-5202-4F0C-9B5F-D7DF3EE595EB}" type="presParOf" srcId="{70CFF5FB-1A02-4944-9802-54C435ED991D}" destId="{A24F250C-426E-457B-AC5C-01D89043BC64}" srcOrd="2" destOrd="0" presId="urn:microsoft.com/office/officeart/2005/8/layout/orgChart1"/>
    <dgm:cxn modelId="{4F53A9BA-4777-4599-A12F-3356E6C49820}" type="presParOf" srcId="{70CFF5FB-1A02-4944-9802-54C435ED991D}" destId="{138CA8E6-5342-4986-851C-BE829F686C84}" srcOrd="3" destOrd="0" presId="urn:microsoft.com/office/officeart/2005/8/layout/orgChart1"/>
    <dgm:cxn modelId="{16961EEF-50BB-439B-A912-9F1AE5003E73}" type="presParOf" srcId="{138CA8E6-5342-4986-851C-BE829F686C84}" destId="{E2126C9A-59FD-4FEB-A9C2-73B90115B7B4}" srcOrd="0" destOrd="0" presId="urn:microsoft.com/office/officeart/2005/8/layout/orgChart1"/>
    <dgm:cxn modelId="{3E05D065-7E9D-4EC6-9C99-9C1EDE8B0E66}" type="presParOf" srcId="{E2126C9A-59FD-4FEB-A9C2-73B90115B7B4}" destId="{AAB41CA1-74DC-4303-BC09-A202E8DF1F73}" srcOrd="0" destOrd="0" presId="urn:microsoft.com/office/officeart/2005/8/layout/orgChart1"/>
    <dgm:cxn modelId="{7768227C-81EC-411B-8BE9-FB98C13E006F}" type="presParOf" srcId="{E2126C9A-59FD-4FEB-A9C2-73B90115B7B4}" destId="{4228619C-168D-4BE2-A4BC-B6461BA15360}" srcOrd="1" destOrd="0" presId="urn:microsoft.com/office/officeart/2005/8/layout/orgChart1"/>
    <dgm:cxn modelId="{4D275064-21A6-4408-918C-ADCCF76BFCC0}" type="presParOf" srcId="{138CA8E6-5342-4986-851C-BE829F686C84}" destId="{D9FF14D7-D726-435E-B632-A2DCCBAF931D}" srcOrd="1" destOrd="0" presId="urn:microsoft.com/office/officeart/2005/8/layout/orgChart1"/>
    <dgm:cxn modelId="{35E1C7AF-FE21-45D9-AFA9-00A1161B7C84}" type="presParOf" srcId="{138CA8E6-5342-4986-851C-BE829F686C84}" destId="{5EFB40CC-EDBF-4E34-8771-20831399A61A}" srcOrd="2" destOrd="0" presId="urn:microsoft.com/office/officeart/2005/8/layout/orgChart1"/>
    <dgm:cxn modelId="{CF392B34-5253-43DD-BA4E-EF7D7532F66F}" type="presParOf" srcId="{7D97717B-85D6-460D-A75D-0C6983E780E4}" destId="{7A5374B7-B69F-4254-8B51-DBE695C01811}" srcOrd="2" destOrd="0" presId="urn:microsoft.com/office/officeart/2005/8/layout/orgChart1"/>
    <dgm:cxn modelId="{C865AF25-C2A2-4CB2-BBCD-36A3AE1ECF17}" type="presParOf" srcId="{795B123D-A6A4-49D1-8A97-F2B6A9D48F0C}" destId="{33AFCEE9-FBBA-4FAF-9178-476680EE365C}" srcOrd="4" destOrd="0" presId="urn:microsoft.com/office/officeart/2005/8/layout/orgChart1"/>
    <dgm:cxn modelId="{ACC7A623-5930-4A12-820D-BFFF234F2F86}" type="presParOf" srcId="{795B123D-A6A4-49D1-8A97-F2B6A9D48F0C}" destId="{7E8560D1-517A-456D-B5F1-B9336B546A8A}" srcOrd="5" destOrd="0" presId="urn:microsoft.com/office/officeart/2005/8/layout/orgChart1"/>
    <dgm:cxn modelId="{43964478-4A1E-4146-BD6A-622C5FF71AC0}" type="presParOf" srcId="{7E8560D1-517A-456D-B5F1-B9336B546A8A}" destId="{0C0C83FA-C8AF-4555-B381-4BDD2B04FF68}" srcOrd="0" destOrd="0" presId="urn:microsoft.com/office/officeart/2005/8/layout/orgChart1"/>
    <dgm:cxn modelId="{F2DF08B9-5898-4247-8714-F8D3E6E82337}" type="presParOf" srcId="{0C0C83FA-C8AF-4555-B381-4BDD2B04FF68}" destId="{D609BFA7-FC6D-4E6A-8BE0-605159F25E30}" srcOrd="0" destOrd="0" presId="urn:microsoft.com/office/officeart/2005/8/layout/orgChart1"/>
    <dgm:cxn modelId="{1239EB1D-FE35-440B-A5AB-978E656CB4B9}" type="presParOf" srcId="{0C0C83FA-C8AF-4555-B381-4BDD2B04FF68}" destId="{740BA93B-D200-4215-84CB-D37F0E5849B3}" srcOrd="1" destOrd="0" presId="urn:microsoft.com/office/officeart/2005/8/layout/orgChart1"/>
    <dgm:cxn modelId="{2D179947-51DC-4913-AC3D-56B14E1F898E}" type="presParOf" srcId="{7E8560D1-517A-456D-B5F1-B9336B546A8A}" destId="{85CF2AE0-EDD1-4488-8156-91A9A7A0B813}" srcOrd="1" destOrd="0" presId="urn:microsoft.com/office/officeart/2005/8/layout/orgChart1"/>
    <dgm:cxn modelId="{946DAE5E-8BA2-4F6E-9942-9DEC3E6AD139}" type="presParOf" srcId="{7E8560D1-517A-456D-B5F1-B9336B546A8A}" destId="{7DF740D4-F8C7-4F99-ADE3-08CE27EF038C}" srcOrd="2" destOrd="0" presId="urn:microsoft.com/office/officeart/2005/8/layout/orgChart1"/>
    <dgm:cxn modelId="{E8E645EA-8D87-4F73-AC84-EE0FC4D7F7D0}" type="presParOf" srcId="{795B123D-A6A4-49D1-8A97-F2B6A9D48F0C}" destId="{959B874F-8C3E-4578-858A-C24F1C64DA63}" srcOrd="6" destOrd="0" presId="urn:microsoft.com/office/officeart/2005/8/layout/orgChart1"/>
    <dgm:cxn modelId="{ED6D95D5-B168-44C1-9A3E-B0F73B1C5FCC}" type="presParOf" srcId="{795B123D-A6A4-49D1-8A97-F2B6A9D48F0C}" destId="{4877F534-614C-4F90-BCDA-902544B95911}" srcOrd="7" destOrd="0" presId="urn:microsoft.com/office/officeart/2005/8/layout/orgChart1"/>
    <dgm:cxn modelId="{CC253A35-2697-4994-BFCB-A07CDC0FD813}" type="presParOf" srcId="{4877F534-614C-4F90-BCDA-902544B95911}" destId="{0483EA04-EADE-4ADC-95EE-F24FE67FB5D9}" srcOrd="0" destOrd="0" presId="urn:microsoft.com/office/officeart/2005/8/layout/orgChart1"/>
    <dgm:cxn modelId="{6EAC69A1-4273-471A-8E3B-479B45F0CCD7}" type="presParOf" srcId="{0483EA04-EADE-4ADC-95EE-F24FE67FB5D9}" destId="{FD06DCA4-9BE6-41DB-8456-B51915CDEACA}" srcOrd="0" destOrd="0" presId="urn:microsoft.com/office/officeart/2005/8/layout/orgChart1"/>
    <dgm:cxn modelId="{D4B6530B-C8CC-408F-BD72-8B1CA8E53235}" type="presParOf" srcId="{0483EA04-EADE-4ADC-95EE-F24FE67FB5D9}" destId="{A65BCF2B-F1C1-4C3C-9F65-12495C35D473}" srcOrd="1" destOrd="0" presId="urn:microsoft.com/office/officeart/2005/8/layout/orgChart1"/>
    <dgm:cxn modelId="{7BAE1DB1-BB20-4D87-A299-074876ABABAC}" type="presParOf" srcId="{4877F534-614C-4F90-BCDA-902544B95911}" destId="{0094FE45-8A57-463D-AF22-014696904FCF}" srcOrd="1" destOrd="0" presId="urn:microsoft.com/office/officeart/2005/8/layout/orgChart1"/>
    <dgm:cxn modelId="{A35D02EF-1FF2-48F0-9D0A-705F11C97346}" type="presParOf" srcId="{4877F534-614C-4F90-BCDA-902544B95911}" destId="{C5BAF6AB-AC99-4DBC-965F-35DFF563F7EE}" srcOrd="2" destOrd="0" presId="urn:microsoft.com/office/officeart/2005/8/layout/orgChart1"/>
    <dgm:cxn modelId="{EF65AEC2-2071-4747-A157-D5319F4851EA}" type="presParOf" srcId="{795B123D-A6A4-49D1-8A97-F2B6A9D48F0C}" destId="{F554BE59-599E-41AF-9D62-282C5A2FE7D1}" srcOrd="8" destOrd="0" presId="urn:microsoft.com/office/officeart/2005/8/layout/orgChart1"/>
    <dgm:cxn modelId="{D33F7191-81D0-4B65-8261-C23FE84C3210}" type="presParOf" srcId="{795B123D-A6A4-49D1-8A97-F2B6A9D48F0C}" destId="{0616F0AF-7C66-44EE-94DE-DCA217CBAF35}" srcOrd="9" destOrd="0" presId="urn:microsoft.com/office/officeart/2005/8/layout/orgChart1"/>
    <dgm:cxn modelId="{DA2246E6-586A-428D-85E6-A59DB0B4C821}" type="presParOf" srcId="{0616F0AF-7C66-44EE-94DE-DCA217CBAF35}" destId="{AE378511-07B7-4E06-8136-191C0B5F564C}" srcOrd="0" destOrd="0" presId="urn:microsoft.com/office/officeart/2005/8/layout/orgChart1"/>
    <dgm:cxn modelId="{D495EFBF-5865-4957-9D6F-0063F05BEC31}" type="presParOf" srcId="{AE378511-07B7-4E06-8136-191C0B5F564C}" destId="{AF965E88-67B8-4147-A53E-AD44A79CFEF2}" srcOrd="0" destOrd="0" presId="urn:microsoft.com/office/officeart/2005/8/layout/orgChart1"/>
    <dgm:cxn modelId="{99089067-0217-42EE-AC59-0FA90451E616}" type="presParOf" srcId="{AE378511-07B7-4E06-8136-191C0B5F564C}" destId="{75593484-7C4F-4765-A420-25D3B241B029}" srcOrd="1" destOrd="0" presId="urn:microsoft.com/office/officeart/2005/8/layout/orgChart1"/>
    <dgm:cxn modelId="{32077A83-9AC0-4929-AF93-4A3A039A86D4}" type="presParOf" srcId="{0616F0AF-7C66-44EE-94DE-DCA217CBAF35}" destId="{C09BE1F3-1A88-4B29-BF63-5E9B44CB43C3}" srcOrd="1" destOrd="0" presId="urn:microsoft.com/office/officeart/2005/8/layout/orgChart1"/>
    <dgm:cxn modelId="{4FF86313-158E-4473-BEE9-661F84EA3705}" type="presParOf" srcId="{C09BE1F3-1A88-4B29-BF63-5E9B44CB43C3}" destId="{B2AE383B-7AC2-4787-B6AB-688E74B6B430}" srcOrd="0" destOrd="0" presId="urn:microsoft.com/office/officeart/2005/8/layout/orgChart1"/>
    <dgm:cxn modelId="{1778C299-D012-4624-B032-FE0B68D41275}" type="presParOf" srcId="{C09BE1F3-1A88-4B29-BF63-5E9B44CB43C3}" destId="{64CC1B82-9208-48FB-B9C1-34209E647691}" srcOrd="1" destOrd="0" presId="urn:microsoft.com/office/officeart/2005/8/layout/orgChart1"/>
    <dgm:cxn modelId="{D16EF9AB-F355-41A0-9BCB-4FB09B7AE645}" type="presParOf" srcId="{64CC1B82-9208-48FB-B9C1-34209E647691}" destId="{1D0FC3EA-3C5B-48C2-A60E-736105EF90EE}" srcOrd="0" destOrd="0" presId="urn:microsoft.com/office/officeart/2005/8/layout/orgChart1"/>
    <dgm:cxn modelId="{51FC340E-4668-4F58-910C-D255DAEA3A25}" type="presParOf" srcId="{1D0FC3EA-3C5B-48C2-A60E-736105EF90EE}" destId="{0A750415-0C62-4B48-9638-FE8BD63A537C}" srcOrd="0" destOrd="0" presId="urn:microsoft.com/office/officeart/2005/8/layout/orgChart1"/>
    <dgm:cxn modelId="{8EE9D523-E5E1-49D3-94C2-B55BF4D233DC}" type="presParOf" srcId="{1D0FC3EA-3C5B-48C2-A60E-736105EF90EE}" destId="{ABC11723-9707-4E2B-BB00-4733DF6ECBD2}" srcOrd="1" destOrd="0" presId="urn:microsoft.com/office/officeart/2005/8/layout/orgChart1"/>
    <dgm:cxn modelId="{6636C97C-4DDC-4F45-8F21-FCC8BFB31302}" type="presParOf" srcId="{64CC1B82-9208-48FB-B9C1-34209E647691}" destId="{1822AB5B-8BD0-4C35-9337-20C2EECCFB3F}" srcOrd="1" destOrd="0" presId="urn:microsoft.com/office/officeart/2005/8/layout/orgChart1"/>
    <dgm:cxn modelId="{2A5BB067-7771-4429-800D-CBF448608800}" type="presParOf" srcId="{64CC1B82-9208-48FB-B9C1-34209E647691}" destId="{DDCB5F56-D379-4F00-8C42-B2E52041E195}" srcOrd="2" destOrd="0" presId="urn:microsoft.com/office/officeart/2005/8/layout/orgChart1"/>
    <dgm:cxn modelId="{4C295999-9663-4629-B288-8E1C3B31468E}" type="presParOf" srcId="{0616F0AF-7C66-44EE-94DE-DCA217CBAF35}" destId="{D67D73DE-29FF-42F5-9ACA-F18F759F581A}" srcOrd="2" destOrd="0" presId="urn:microsoft.com/office/officeart/2005/8/layout/orgChart1"/>
    <dgm:cxn modelId="{5A7E606F-E290-4836-95D4-8057201144AF}" type="presParOf" srcId="{795B123D-A6A4-49D1-8A97-F2B6A9D48F0C}" destId="{5607EB36-6480-4DF8-9BC4-088A8FCE37CA}" srcOrd="10" destOrd="0" presId="urn:microsoft.com/office/officeart/2005/8/layout/orgChart1"/>
    <dgm:cxn modelId="{0E39AB30-5258-4815-84CE-702D0D8AB36C}" type="presParOf" srcId="{795B123D-A6A4-49D1-8A97-F2B6A9D48F0C}" destId="{91CB119E-F87A-4C4B-9DB1-7091E6B8193A}" srcOrd="11" destOrd="0" presId="urn:microsoft.com/office/officeart/2005/8/layout/orgChart1"/>
    <dgm:cxn modelId="{A533FC06-18AC-4A5F-A79C-1DDB64BEC56E}" type="presParOf" srcId="{91CB119E-F87A-4C4B-9DB1-7091E6B8193A}" destId="{D329EC9A-50E4-4265-A6E4-E47D56C844C8}" srcOrd="0" destOrd="0" presId="urn:microsoft.com/office/officeart/2005/8/layout/orgChart1"/>
    <dgm:cxn modelId="{36266347-72D1-4201-91B4-05290F8DF678}" type="presParOf" srcId="{D329EC9A-50E4-4265-A6E4-E47D56C844C8}" destId="{67DBCDDD-E4FA-4EDF-95C4-A6AFD0504581}" srcOrd="0" destOrd="0" presId="urn:microsoft.com/office/officeart/2005/8/layout/orgChart1"/>
    <dgm:cxn modelId="{50D25429-AC35-4C20-AB2F-259C88518F13}" type="presParOf" srcId="{D329EC9A-50E4-4265-A6E4-E47D56C844C8}" destId="{E71F00D8-D9E6-44E4-BA3F-F956D073A18B}" srcOrd="1" destOrd="0" presId="urn:microsoft.com/office/officeart/2005/8/layout/orgChart1"/>
    <dgm:cxn modelId="{68C061EC-6CC9-4CB6-B9A4-EC95B7372A19}" type="presParOf" srcId="{91CB119E-F87A-4C4B-9DB1-7091E6B8193A}" destId="{419BDD3A-4A32-45D1-AE22-BA0AB7A74B19}" srcOrd="1" destOrd="0" presId="urn:microsoft.com/office/officeart/2005/8/layout/orgChart1"/>
    <dgm:cxn modelId="{7B32AC0B-3CCA-4F3D-B2B0-B5B19E88F5EC}" type="presParOf" srcId="{91CB119E-F87A-4C4B-9DB1-7091E6B8193A}" destId="{018E8E87-3B55-41A0-A12A-51D00F24809C}" srcOrd="2" destOrd="0" presId="urn:microsoft.com/office/officeart/2005/8/layout/orgChart1"/>
    <dgm:cxn modelId="{30EB25D9-E17C-435B-B9E4-72CAE6A19912}" type="presParOf" srcId="{795B123D-A6A4-49D1-8A97-F2B6A9D48F0C}" destId="{62CBB82C-FF47-4587-A0F9-3461789D89CC}" srcOrd="12" destOrd="0" presId="urn:microsoft.com/office/officeart/2005/8/layout/orgChart1"/>
    <dgm:cxn modelId="{7C9F2B8A-DF2D-4069-947B-E3D5E361421A}" type="presParOf" srcId="{795B123D-A6A4-49D1-8A97-F2B6A9D48F0C}" destId="{BCBF5787-D529-4311-B996-51815B82E77E}" srcOrd="13" destOrd="0" presId="urn:microsoft.com/office/officeart/2005/8/layout/orgChart1"/>
    <dgm:cxn modelId="{2F9CC921-772D-41E3-A773-F2011A3B6215}" type="presParOf" srcId="{BCBF5787-D529-4311-B996-51815B82E77E}" destId="{C755A0EF-1B2D-420F-B5BA-95AF9325BA0D}" srcOrd="0" destOrd="0" presId="urn:microsoft.com/office/officeart/2005/8/layout/orgChart1"/>
    <dgm:cxn modelId="{EA491AA5-6A34-4670-9C80-1D6D67262684}" type="presParOf" srcId="{C755A0EF-1B2D-420F-B5BA-95AF9325BA0D}" destId="{72B40DA4-F866-41D4-B85C-0F78B1B939DF}" srcOrd="0" destOrd="0" presId="urn:microsoft.com/office/officeart/2005/8/layout/orgChart1"/>
    <dgm:cxn modelId="{B6277A6F-FA9C-4F21-8CB0-A52A2DF0BEF8}" type="presParOf" srcId="{C755A0EF-1B2D-420F-B5BA-95AF9325BA0D}" destId="{110E463D-5EE2-46DF-83F1-1433C7228868}" srcOrd="1" destOrd="0" presId="urn:microsoft.com/office/officeart/2005/8/layout/orgChart1"/>
    <dgm:cxn modelId="{07C33C35-564F-49FD-BA7A-E90FD466865F}" type="presParOf" srcId="{BCBF5787-D529-4311-B996-51815B82E77E}" destId="{1428DDF1-D600-44D3-8F50-E996A45946F6}" srcOrd="1" destOrd="0" presId="urn:microsoft.com/office/officeart/2005/8/layout/orgChart1"/>
    <dgm:cxn modelId="{CDA7B444-71BB-4773-9D10-6A92C352406A}" type="presParOf" srcId="{1428DDF1-D600-44D3-8F50-E996A45946F6}" destId="{C999173E-9D4F-49F5-A9BC-CFE6FE9493D5}" srcOrd="0" destOrd="0" presId="urn:microsoft.com/office/officeart/2005/8/layout/orgChart1"/>
    <dgm:cxn modelId="{685FC39F-BC71-49A9-B407-A4AFF468CC9F}" type="presParOf" srcId="{1428DDF1-D600-44D3-8F50-E996A45946F6}" destId="{DED913F5-D784-4491-83D8-2332073FD3C3}" srcOrd="1" destOrd="0" presId="urn:microsoft.com/office/officeart/2005/8/layout/orgChart1"/>
    <dgm:cxn modelId="{2B086A28-D838-4271-94A6-C59EF0C51A8D}" type="presParOf" srcId="{DED913F5-D784-4491-83D8-2332073FD3C3}" destId="{8CC8AB26-1E48-4421-9AB0-560A05BCB1DD}" srcOrd="0" destOrd="0" presId="urn:microsoft.com/office/officeart/2005/8/layout/orgChart1"/>
    <dgm:cxn modelId="{84E2DD4D-528F-43D3-B13A-D3C17BC3EA92}" type="presParOf" srcId="{8CC8AB26-1E48-4421-9AB0-560A05BCB1DD}" destId="{55014A5A-2420-40E0-87CA-C13B4A36212D}" srcOrd="0" destOrd="0" presId="urn:microsoft.com/office/officeart/2005/8/layout/orgChart1"/>
    <dgm:cxn modelId="{01F6D700-594E-451A-9BC3-A3D5DBAADE51}" type="presParOf" srcId="{8CC8AB26-1E48-4421-9AB0-560A05BCB1DD}" destId="{2FA64CAF-CDF1-49DD-82DF-F668A6711784}" srcOrd="1" destOrd="0" presId="urn:microsoft.com/office/officeart/2005/8/layout/orgChart1"/>
    <dgm:cxn modelId="{F59A60B3-47EB-4FC6-A69A-7BE0573BAE87}" type="presParOf" srcId="{DED913F5-D784-4491-83D8-2332073FD3C3}" destId="{01AA73CD-CF1E-40C5-910D-59E6F1FD4695}" srcOrd="1" destOrd="0" presId="urn:microsoft.com/office/officeart/2005/8/layout/orgChart1"/>
    <dgm:cxn modelId="{A8C377A6-F73A-4EA3-A714-185CFC7C7B80}" type="presParOf" srcId="{01AA73CD-CF1E-40C5-910D-59E6F1FD4695}" destId="{8DD6DA4B-83F2-43E4-A753-9DC1D67ACBC0}" srcOrd="0" destOrd="0" presId="urn:microsoft.com/office/officeart/2005/8/layout/orgChart1"/>
    <dgm:cxn modelId="{52D75809-2A9C-4AF3-BD83-354ED38209EE}" type="presParOf" srcId="{01AA73CD-CF1E-40C5-910D-59E6F1FD4695}" destId="{E3986255-C2B9-4DFF-A00E-37857B94D834}" srcOrd="1" destOrd="0" presId="urn:microsoft.com/office/officeart/2005/8/layout/orgChart1"/>
    <dgm:cxn modelId="{1BDB33AC-45FF-4AE2-81F7-F3BC4B54A3A4}" type="presParOf" srcId="{E3986255-C2B9-4DFF-A00E-37857B94D834}" destId="{3FF4A9E2-F88B-40C2-8C2A-2AF34373CA67}" srcOrd="0" destOrd="0" presId="urn:microsoft.com/office/officeart/2005/8/layout/orgChart1"/>
    <dgm:cxn modelId="{504B3BC0-4DEE-4877-899B-B411ADEB59BC}" type="presParOf" srcId="{3FF4A9E2-F88B-40C2-8C2A-2AF34373CA67}" destId="{81A1C7C6-FB0B-45F9-83A0-C7CE397F0F33}" srcOrd="0" destOrd="0" presId="urn:microsoft.com/office/officeart/2005/8/layout/orgChart1"/>
    <dgm:cxn modelId="{FAE8FA69-F614-4FD4-8B06-230D3D79297C}" type="presParOf" srcId="{3FF4A9E2-F88B-40C2-8C2A-2AF34373CA67}" destId="{C6E8FAA7-351F-4FAC-B0B6-A5C48265BB00}" srcOrd="1" destOrd="0" presId="urn:microsoft.com/office/officeart/2005/8/layout/orgChart1"/>
    <dgm:cxn modelId="{88D1D5BA-2968-45C0-9BC5-F89C54D67B2F}" type="presParOf" srcId="{E3986255-C2B9-4DFF-A00E-37857B94D834}" destId="{8139BAA8-32B9-4A22-9BA9-E87CEC7FF5A7}" srcOrd="1" destOrd="0" presId="urn:microsoft.com/office/officeart/2005/8/layout/orgChart1"/>
    <dgm:cxn modelId="{92BC0035-CC6D-44F9-84D5-0868B0D9B3A9}" type="presParOf" srcId="{E3986255-C2B9-4DFF-A00E-37857B94D834}" destId="{3B107103-24CF-4ADF-8CD3-46E6097E47EC}" srcOrd="2" destOrd="0" presId="urn:microsoft.com/office/officeart/2005/8/layout/orgChart1"/>
    <dgm:cxn modelId="{E779A882-E9AC-441C-A1C8-6D06A7097811}" type="presParOf" srcId="{01AA73CD-CF1E-40C5-910D-59E6F1FD4695}" destId="{8B6AD2A3-6C07-4C4A-A66B-B4235EC5C8A4}" srcOrd="2" destOrd="0" presId="urn:microsoft.com/office/officeart/2005/8/layout/orgChart1"/>
    <dgm:cxn modelId="{ED92643E-C7A5-4B1A-94BE-45831C78B5B2}" type="presParOf" srcId="{01AA73CD-CF1E-40C5-910D-59E6F1FD4695}" destId="{DE77DAC7-98AA-4A80-914D-54C89F4B593F}" srcOrd="3" destOrd="0" presId="urn:microsoft.com/office/officeart/2005/8/layout/orgChart1"/>
    <dgm:cxn modelId="{40F6E7A3-3DEA-45E1-BE15-17335208850F}" type="presParOf" srcId="{DE77DAC7-98AA-4A80-914D-54C89F4B593F}" destId="{1CC192A5-97DA-41E6-8F68-E16FCD6B9E87}" srcOrd="0" destOrd="0" presId="urn:microsoft.com/office/officeart/2005/8/layout/orgChart1"/>
    <dgm:cxn modelId="{C3831E77-A588-47B3-9620-CA4896A9B0CE}" type="presParOf" srcId="{1CC192A5-97DA-41E6-8F68-E16FCD6B9E87}" destId="{EA5DA561-EB1E-49DB-AFF1-BF81125D5400}" srcOrd="0" destOrd="0" presId="urn:microsoft.com/office/officeart/2005/8/layout/orgChart1"/>
    <dgm:cxn modelId="{ACE9306E-C186-4699-BDB6-5BA5115A6FC1}" type="presParOf" srcId="{1CC192A5-97DA-41E6-8F68-E16FCD6B9E87}" destId="{24BBEA3C-EEFC-4694-9FDC-EADEEDEFCB6C}" srcOrd="1" destOrd="0" presId="urn:microsoft.com/office/officeart/2005/8/layout/orgChart1"/>
    <dgm:cxn modelId="{ADC5177F-1953-4CC9-9E1F-422E8311081A}" type="presParOf" srcId="{DE77DAC7-98AA-4A80-914D-54C89F4B593F}" destId="{43C853F4-2BB7-4666-B1C7-395907F7DAC1}" srcOrd="1" destOrd="0" presId="urn:microsoft.com/office/officeart/2005/8/layout/orgChart1"/>
    <dgm:cxn modelId="{939C15FC-8C01-4247-BA05-45C302593767}" type="presParOf" srcId="{DE77DAC7-98AA-4A80-914D-54C89F4B593F}" destId="{E1127296-2266-4B58-924F-4BA7ACC3FF83}" srcOrd="2" destOrd="0" presId="urn:microsoft.com/office/officeart/2005/8/layout/orgChart1"/>
    <dgm:cxn modelId="{39EF91EB-0517-4C7C-B3D0-D565FCA111E9}" type="presParOf" srcId="{DED913F5-D784-4491-83D8-2332073FD3C3}" destId="{68F033C5-ED05-4B7D-B858-085690569EC8}" srcOrd="2" destOrd="0" presId="urn:microsoft.com/office/officeart/2005/8/layout/orgChart1"/>
    <dgm:cxn modelId="{FE62D50D-DF31-442A-A03A-72E6936E5060}" type="presParOf" srcId="{BCBF5787-D529-4311-B996-51815B82E77E}" destId="{A8A0D49D-0905-4292-86AA-AF3CB7C64715}" srcOrd="2" destOrd="0" presId="urn:microsoft.com/office/officeart/2005/8/layout/orgChart1"/>
    <dgm:cxn modelId="{E80616E9-FF89-40C8-89BA-5BA5939F400E}" type="presParOf" srcId="{795B123D-A6A4-49D1-8A97-F2B6A9D48F0C}" destId="{3CE94265-D36E-4D65-85D6-23DE6B0F1DE7}" srcOrd="14" destOrd="0" presId="urn:microsoft.com/office/officeart/2005/8/layout/orgChart1"/>
    <dgm:cxn modelId="{1BA44A5C-72C1-4D6B-A7F8-A9DC519A453B}" type="presParOf" srcId="{795B123D-A6A4-49D1-8A97-F2B6A9D48F0C}" destId="{4223195D-542D-47F4-BE83-FB5EF8FE8C86}" srcOrd="15" destOrd="0" presId="urn:microsoft.com/office/officeart/2005/8/layout/orgChart1"/>
    <dgm:cxn modelId="{0ADD8C94-B7A6-49B8-9BCD-0442F36AE1A2}" type="presParOf" srcId="{4223195D-542D-47F4-BE83-FB5EF8FE8C86}" destId="{4B5CDE46-E7F2-4C95-925D-339E67D32F9F}" srcOrd="0" destOrd="0" presId="urn:microsoft.com/office/officeart/2005/8/layout/orgChart1"/>
    <dgm:cxn modelId="{28EE3E2E-77FE-4A05-B9AF-C085B1947937}" type="presParOf" srcId="{4B5CDE46-E7F2-4C95-925D-339E67D32F9F}" destId="{8FE61309-5074-4F80-8D69-42A34EFF352D}" srcOrd="0" destOrd="0" presId="urn:microsoft.com/office/officeart/2005/8/layout/orgChart1"/>
    <dgm:cxn modelId="{5E84365E-CF70-45D9-B10B-2AF37D4329F5}" type="presParOf" srcId="{4B5CDE46-E7F2-4C95-925D-339E67D32F9F}" destId="{C3CA5208-73FC-4CAB-AA2E-E7C7BD89AF92}" srcOrd="1" destOrd="0" presId="urn:microsoft.com/office/officeart/2005/8/layout/orgChart1"/>
    <dgm:cxn modelId="{77054D1D-5C7E-4113-A502-D35B195BDBCE}" type="presParOf" srcId="{4223195D-542D-47F4-BE83-FB5EF8FE8C86}" destId="{00E869A6-2208-4CD1-B54B-09DF9E362CE3}" srcOrd="1" destOrd="0" presId="urn:microsoft.com/office/officeart/2005/8/layout/orgChart1"/>
    <dgm:cxn modelId="{5F544C14-348F-43DA-8B77-3BB27C31B6E0}" type="presParOf" srcId="{00E869A6-2208-4CD1-B54B-09DF9E362CE3}" destId="{389C5335-0FDC-4604-982F-B5324F54479C}" srcOrd="0" destOrd="0" presId="urn:microsoft.com/office/officeart/2005/8/layout/orgChart1"/>
    <dgm:cxn modelId="{A4B2B6B7-ED3C-4627-A583-89113051C5E2}" type="presParOf" srcId="{00E869A6-2208-4CD1-B54B-09DF9E362CE3}" destId="{7A720627-AF3A-4123-8D83-D995F9FB123F}" srcOrd="1" destOrd="0" presId="urn:microsoft.com/office/officeart/2005/8/layout/orgChart1"/>
    <dgm:cxn modelId="{3C8E481F-EA40-4E24-871E-72FF8C957724}" type="presParOf" srcId="{7A720627-AF3A-4123-8D83-D995F9FB123F}" destId="{9067F4B2-AC38-44A2-B941-8AE2B4305652}" srcOrd="0" destOrd="0" presId="urn:microsoft.com/office/officeart/2005/8/layout/orgChart1"/>
    <dgm:cxn modelId="{058B13D8-9378-43A0-B451-C33E5C505DFA}" type="presParOf" srcId="{9067F4B2-AC38-44A2-B941-8AE2B4305652}" destId="{3942A63F-E6EE-448D-A495-E3F380A57B89}" srcOrd="0" destOrd="0" presId="urn:microsoft.com/office/officeart/2005/8/layout/orgChart1"/>
    <dgm:cxn modelId="{3E00DF65-4FF4-4C29-884B-A6CD7EF5CF54}" type="presParOf" srcId="{9067F4B2-AC38-44A2-B941-8AE2B4305652}" destId="{438BEF52-B8F7-4094-83A2-91F6ED4228DF}" srcOrd="1" destOrd="0" presId="urn:microsoft.com/office/officeart/2005/8/layout/orgChart1"/>
    <dgm:cxn modelId="{F5C798A4-AB32-436F-876D-188EEF30FB96}" type="presParOf" srcId="{7A720627-AF3A-4123-8D83-D995F9FB123F}" destId="{125E3DCF-01E0-40B6-9336-56EA72710110}" srcOrd="1" destOrd="0" presId="urn:microsoft.com/office/officeart/2005/8/layout/orgChart1"/>
    <dgm:cxn modelId="{4E6372F8-B94B-4504-BEB7-23964C197CB5}" type="presParOf" srcId="{7A720627-AF3A-4123-8D83-D995F9FB123F}" destId="{F27495C5-A93F-41A4-B517-54D85014CC51}" srcOrd="2" destOrd="0" presId="urn:microsoft.com/office/officeart/2005/8/layout/orgChart1"/>
    <dgm:cxn modelId="{AC13D64E-0020-4F2F-9EDB-CB0FFBDC41C9}" type="presParOf" srcId="{00E869A6-2208-4CD1-B54B-09DF9E362CE3}" destId="{1263162A-92D8-4C6B-A6B9-46BE54D0565C}" srcOrd="2" destOrd="0" presId="urn:microsoft.com/office/officeart/2005/8/layout/orgChart1"/>
    <dgm:cxn modelId="{DE300B82-31FC-4B41-B2F2-936D5970AC50}" type="presParOf" srcId="{00E869A6-2208-4CD1-B54B-09DF9E362CE3}" destId="{E40DDD23-4E23-4D6A-8ADE-A26116EC6DAE}" srcOrd="3" destOrd="0" presId="urn:microsoft.com/office/officeart/2005/8/layout/orgChart1"/>
    <dgm:cxn modelId="{6DCA0247-683D-4D58-9BFA-8209296F3F9D}" type="presParOf" srcId="{E40DDD23-4E23-4D6A-8ADE-A26116EC6DAE}" destId="{75DED349-FAD2-4F27-8E6A-ABBCE6B5F713}" srcOrd="0" destOrd="0" presId="urn:microsoft.com/office/officeart/2005/8/layout/orgChart1"/>
    <dgm:cxn modelId="{281936F9-EC17-4945-8BA4-24EDD19609F2}" type="presParOf" srcId="{75DED349-FAD2-4F27-8E6A-ABBCE6B5F713}" destId="{104A30D2-C913-4B70-9F49-D83FC2697E61}" srcOrd="0" destOrd="0" presId="urn:microsoft.com/office/officeart/2005/8/layout/orgChart1"/>
    <dgm:cxn modelId="{A1C384CD-3D94-4493-9F14-0CF1312D4662}" type="presParOf" srcId="{75DED349-FAD2-4F27-8E6A-ABBCE6B5F713}" destId="{3AE1799D-297E-4112-9422-BF2E8EE3BE09}" srcOrd="1" destOrd="0" presId="urn:microsoft.com/office/officeart/2005/8/layout/orgChart1"/>
    <dgm:cxn modelId="{9E6AAC0C-7B0A-41C2-A8CB-761C906C9559}" type="presParOf" srcId="{E40DDD23-4E23-4D6A-8ADE-A26116EC6DAE}" destId="{5BF1782F-C8D8-41A3-9945-CDE585441B0C}" srcOrd="1" destOrd="0" presId="urn:microsoft.com/office/officeart/2005/8/layout/orgChart1"/>
    <dgm:cxn modelId="{55853827-60B8-4919-AC19-E8390C27A800}" type="presParOf" srcId="{E40DDD23-4E23-4D6A-8ADE-A26116EC6DAE}" destId="{345E8BCC-18E9-4B55-9A8C-0E26C0A02EA0}" srcOrd="2" destOrd="0" presId="urn:microsoft.com/office/officeart/2005/8/layout/orgChart1"/>
    <dgm:cxn modelId="{B8AC4BFE-7481-45CB-A839-B9925204A874}" type="presParOf" srcId="{4223195D-542D-47F4-BE83-FB5EF8FE8C86}" destId="{3510A8A4-91DD-4AD0-A6BD-441E6E6E47B0}" srcOrd="2" destOrd="0" presId="urn:microsoft.com/office/officeart/2005/8/layout/orgChart1"/>
    <dgm:cxn modelId="{091FA1C4-0BD3-4586-AF22-0D5B66B289F4}" type="presParOf" srcId="{0415ABFC-C7DF-484C-A3DF-8171CB1CD4AF}" destId="{8F4BF896-AE9B-434D-994E-82AFEF3BD16B}" srcOrd="2" destOrd="0" presId="urn:microsoft.com/office/officeart/2005/8/layout/orgChart1"/>
    <dgm:cxn modelId="{10426553-9846-42F1-971C-AF780E0C7A57}" type="presParOf" srcId="{8F4BF896-AE9B-434D-994E-82AFEF3BD16B}" destId="{552EFAF4-BDCE-4092-A36B-2297A5573B8B}" srcOrd="0" destOrd="0" presId="urn:microsoft.com/office/officeart/2005/8/layout/orgChart1"/>
    <dgm:cxn modelId="{AE4B594E-DD28-43C2-A2C2-2689E1DBF82B}" type="presParOf" srcId="{8F4BF896-AE9B-434D-994E-82AFEF3BD16B}" destId="{5999EA5D-4899-431F-B4C1-D57FDBC022BD}" srcOrd="1" destOrd="0" presId="urn:microsoft.com/office/officeart/2005/8/layout/orgChart1"/>
    <dgm:cxn modelId="{1BA15629-2BF3-404A-9A30-1E8DBC60E34E}" type="presParOf" srcId="{5999EA5D-4899-431F-B4C1-D57FDBC022BD}" destId="{78A5C0A6-49B3-492A-922A-E8ABD0D51E19}" srcOrd="0" destOrd="0" presId="urn:microsoft.com/office/officeart/2005/8/layout/orgChart1"/>
    <dgm:cxn modelId="{9DE23C93-3898-4350-8976-562342144C9C}" type="presParOf" srcId="{78A5C0A6-49B3-492A-922A-E8ABD0D51E19}" destId="{1A506355-579B-4917-A051-7E909B673D83}" srcOrd="0" destOrd="0" presId="urn:microsoft.com/office/officeart/2005/8/layout/orgChart1"/>
    <dgm:cxn modelId="{CE2F3B55-8CB7-4607-91F8-FBFFBFC4CEBF}" type="presParOf" srcId="{78A5C0A6-49B3-492A-922A-E8ABD0D51E19}" destId="{663ECA49-CBC7-490D-9F17-B18DE8FBACCB}" srcOrd="1" destOrd="0" presId="urn:microsoft.com/office/officeart/2005/8/layout/orgChart1"/>
    <dgm:cxn modelId="{C5726286-6476-403B-86B7-F6B8AAD9BEBD}" type="presParOf" srcId="{5999EA5D-4899-431F-B4C1-D57FDBC022BD}" destId="{343602AA-FD3E-4404-9D40-62CEFD393C19}" srcOrd="1" destOrd="0" presId="urn:microsoft.com/office/officeart/2005/8/layout/orgChart1"/>
    <dgm:cxn modelId="{8135B1AB-C2E1-4FA5-BEC0-B63BB7C7001D}" type="presParOf" srcId="{5999EA5D-4899-431F-B4C1-D57FDBC022BD}" destId="{C52BFB9E-F793-475B-877B-C2DF36A371E1}" srcOrd="2" destOrd="0" presId="urn:microsoft.com/office/officeart/2005/8/layout/orgChart1"/>
    <dgm:cxn modelId="{DD8D3789-34D3-4480-B2B7-C9D5AA09DC34}" type="presParOf" srcId="{8F4BF896-AE9B-434D-994E-82AFEF3BD16B}" destId="{BD443592-C88B-4C27-9862-C0AEBE249FAB}" srcOrd="2" destOrd="0" presId="urn:microsoft.com/office/officeart/2005/8/layout/orgChart1"/>
    <dgm:cxn modelId="{9EB138FA-3094-49F6-9CA7-86351CA41485}" type="presParOf" srcId="{8F4BF896-AE9B-434D-994E-82AFEF3BD16B}" destId="{2F440A8D-5092-4A27-8252-9E3D7CE729FD}" srcOrd="3" destOrd="0" presId="urn:microsoft.com/office/officeart/2005/8/layout/orgChart1"/>
    <dgm:cxn modelId="{29139BBE-7453-47A2-BD53-0C91FF9B6F74}" type="presParOf" srcId="{2F440A8D-5092-4A27-8252-9E3D7CE729FD}" destId="{0CA17FC4-07C5-40E8-BE46-E34968A69F85}" srcOrd="0" destOrd="0" presId="urn:microsoft.com/office/officeart/2005/8/layout/orgChart1"/>
    <dgm:cxn modelId="{7E89719F-D007-4A09-9CCF-D45FB94E896B}" type="presParOf" srcId="{0CA17FC4-07C5-40E8-BE46-E34968A69F85}" destId="{DAD18E32-825A-4DB6-A6A4-E5C42538CF26}" srcOrd="0" destOrd="0" presId="urn:microsoft.com/office/officeart/2005/8/layout/orgChart1"/>
    <dgm:cxn modelId="{83E7D90B-D5FF-42BB-9BC7-F0E9C9ABDA8E}" type="presParOf" srcId="{0CA17FC4-07C5-40E8-BE46-E34968A69F85}" destId="{4BCBE82A-24BE-4932-B1ED-9B2790C203EA}" srcOrd="1" destOrd="0" presId="urn:microsoft.com/office/officeart/2005/8/layout/orgChart1"/>
    <dgm:cxn modelId="{7EE486CD-DEBF-42C5-B80E-0E73199208E8}" type="presParOf" srcId="{2F440A8D-5092-4A27-8252-9E3D7CE729FD}" destId="{1174CAED-C62E-45C3-A113-45A80DF86B67}" srcOrd="1" destOrd="0" presId="urn:microsoft.com/office/officeart/2005/8/layout/orgChart1"/>
    <dgm:cxn modelId="{6DE1BA34-8F4F-4939-923F-63A91AC48D54}" type="presParOf" srcId="{2F440A8D-5092-4A27-8252-9E3D7CE729FD}" destId="{4CC8DD10-37F4-4FAA-8964-EADFF3F8B3D7}" srcOrd="2" destOrd="0" presId="urn:microsoft.com/office/officeart/2005/8/layout/orgChart1"/>
    <dgm:cxn modelId="{591A9091-8777-4F04-91C6-A84BC91A1FF4}" type="presParOf" srcId="{4CC8DD10-37F4-4FAA-8964-EADFF3F8B3D7}" destId="{83FA91CB-9E1E-4468-815E-2B136429E552}" srcOrd="0" destOrd="0" presId="urn:microsoft.com/office/officeart/2005/8/layout/orgChart1"/>
    <dgm:cxn modelId="{EC01A57B-1AC8-4863-9063-D3F36B3030E1}" type="presParOf" srcId="{4CC8DD10-37F4-4FAA-8964-EADFF3F8B3D7}" destId="{1E152396-8491-4CFA-AC71-269675B504CB}" srcOrd="1" destOrd="0" presId="urn:microsoft.com/office/officeart/2005/8/layout/orgChart1"/>
    <dgm:cxn modelId="{61144AEE-BBE3-4C9D-8CFC-ADB11BA3CB53}" type="presParOf" srcId="{1E152396-8491-4CFA-AC71-269675B504CB}" destId="{B3A44F6C-3E18-44B0-87E4-9283B17F8DCD}" srcOrd="0" destOrd="0" presId="urn:microsoft.com/office/officeart/2005/8/layout/orgChart1"/>
    <dgm:cxn modelId="{6EC695C0-879C-406C-B60E-19DD5B295547}" type="presParOf" srcId="{B3A44F6C-3E18-44B0-87E4-9283B17F8DCD}" destId="{5C3B769D-CCB0-4893-BCB9-413EEE03CFDF}" srcOrd="0" destOrd="0" presId="urn:microsoft.com/office/officeart/2005/8/layout/orgChart1"/>
    <dgm:cxn modelId="{96FAB60B-01D4-4B77-B3F6-8C084CA86017}" type="presParOf" srcId="{B3A44F6C-3E18-44B0-87E4-9283B17F8DCD}" destId="{1A7A15EE-6C9D-40D3-A9AE-33A9182E5303}" srcOrd="1" destOrd="0" presId="urn:microsoft.com/office/officeart/2005/8/layout/orgChart1"/>
    <dgm:cxn modelId="{D96D443C-7995-488B-B152-AE25195EF8DC}" type="presParOf" srcId="{1E152396-8491-4CFA-AC71-269675B504CB}" destId="{431B536E-D1F9-414C-8D84-BB60F23B1ECA}" srcOrd="1" destOrd="0" presId="urn:microsoft.com/office/officeart/2005/8/layout/orgChart1"/>
    <dgm:cxn modelId="{DA3FFD28-B461-4DE8-A1F9-08CE35605592}" type="presParOf" srcId="{1E152396-8491-4CFA-AC71-269675B504CB}" destId="{66759508-A3C9-4D4D-BEA3-3B29A6304BFF}"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FA91CB-9E1E-4468-815E-2B136429E552}">
      <dsp:nvSpPr>
        <dsp:cNvPr id="0" name=""/>
        <dsp:cNvSpPr/>
      </dsp:nvSpPr>
      <dsp:spPr>
        <a:xfrm>
          <a:off x="4172161" y="1697528"/>
          <a:ext cx="91440" cy="323474"/>
        </a:xfrm>
        <a:custGeom>
          <a:avLst/>
          <a:gdLst/>
          <a:ahLst/>
          <a:cxnLst/>
          <a:rect l="0" t="0" r="0" b="0"/>
          <a:pathLst>
            <a:path>
              <a:moveTo>
                <a:pt x="119556" y="0"/>
              </a:moveTo>
              <a:lnTo>
                <a:pt x="119556" y="323474"/>
              </a:lnTo>
              <a:lnTo>
                <a:pt x="45720" y="32347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443592-C88B-4C27-9862-C0AEBE249FAB}">
      <dsp:nvSpPr>
        <dsp:cNvPr id="0" name=""/>
        <dsp:cNvSpPr/>
      </dsp:nvSpPr>
      <dsp:spPr>
        <a:xfrm>
          <a:off x="3440838" y="1198251"/>
          <a:ext cx="499276" cy="323474"/>
        </a:xfrm>
        <a:custGeom>
          <a:avLst/>
          <a:gdLst/>
          <a:ahLst/>
          <a:cxnLst/>
          <a:rect l="0" t="0" r="0" b="0"/>
          <a:pathLst>
            <a:path>
              <a:moveTo>
                <a:pt x="0" y="0"/>
              </a:moveTo>
              <a:lnTo>
                <a:pt x="0" y="323474"/>
              </a:lnTo>
              <a:lnTo>
                <a:pt x="499276" y="32347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2EFAF4-BDCE-4092-A36B-2297A5573B8B}">
      <dsp:nvSpPr>
        <dsp:cNvPr id="0" name=""/>
        <dsp:cNvSpPr/>
      </dsp:nvSpPr>
      <dsp:spPr>
        <a:xfrm>
          <a:off x="3321282" y="1198251"/>
          <a:ext cx="91440" cy="323474"/>
        </a:xfrm>
        <a:custGeom>
          <a:avLst/>
          <a:gdLst/>
          <a:ahLst/>
          <a:cxnLst/>
          <a:rect l="0" t="0" r="0" b="0"/>
          <a:pathLst>
            <a:path>
              <a:moveTo>
                <a:pt x="119556" y="0"/>
              </a:moveTo>
              <a:lnTo>
                <a:pt x="119556" y="323474"/>
              </a:lnTo>
              <a:lnTo>
                <a:pt x="45720" y="32347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263162A-92D8-4C6B-A6B9-46BE54D0565C}">
      <dsp:nvSpPr>
        <dsp:cNvPr id="0" name=""/>
        <dsp:cNvSpPr/>
      </dsp:nvSpPr>
      <dsp:spPr>
        <a:xfrm>
          <a:off x="6246326" y="2696081"/>
          <a:ext cx="105480" cy="822751"/>
        </a:xfrm>
        <a:custGeom>
          <a:avLst/>
          <a:gdLst/>
          <a:ahLst/>
          <a:cxnLst/>
          <a:rect l="0" t="0" r="0" b="0"/>
          <a:pathLst>
            <a:path>
              <a:moveTo>
                <a:pt x="0" y="0"/>
              </a:moveTo>
              <a:lnTo>
                <a:pt x="0" y="822751"/>
              </a:lnTo>
              <a:lnTo>
                <a:pt x="105480" y="82275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9C5335-0FDC-4604-982F-B5324F54479C}">
      <dsp:nvSpPr>
        <dsp:cNvPr id="0" name=""/>
        <dsp:cNvSpPr/>
      </dsp:nvSpPr>
      <dsp:spPr>
        <a:xfrm>
          <a:off x="6246326" y="2696081"/>
          <a:ext cx="105480" cy="323474"/>
        </a:xfrm>
        <a:custGeom>
          <a:avLst/>
          <a:gdLst/>
          <a:ahLst/>
          <a:cxnLst/>
          <a:rect l="0" t="0" r="0" b="0"/>
          <a:pathLst>
            <a:path>
              <a:moveTo>
                <a:pt x="0" y="0"/>
              </a:moveTo>
              <a:lnTo>
                <a:pt x="0" y="323474"/>
              </a:lnTo>
              <a:lnTo>
                <a:pt x="105480" y="32347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E94265-D36E-4D65-85D6-23DE6B0F1DE7}">
      <dsp:nvSpPr>
        <dsp:cNvPr id="0" name=""/>
        <dsp:cNvSpPr/>
      </dsp:nvSpPr>
      <dsp:spPr>
        <a:xfrm>
          <a:off x="3440838" y="1198251"/>
          <a:ext cx="3086770" cy="1146226"/>
        </a:xfrm>
        <a:custGeom>
          <a:avLst/>
          <a:gdLst/>
          <a:ahLst/>
          <a:cxnLst/>
          <a:rect l="0" t="0" r="0" b="0"/>
          <a:pathLst>
            <a:path>
              <a:moveTo>
                <a:pt x="0" y="0"/>
              </a:moveTo>
              <a:lnTo>
                <a:pt x="0" y="1072389"/>
              </a:lnTo>
              <a:lnTo>
                <a:pt x="3086770" y="1072389"/>
              </a:lnTo>
              <a:lnTo>
                <a:pt x="3086770" y="11462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6AD2A3-6C07-4C4A-A66B-B4235EC5C8A4}">
      <dsp:nvSpPr>
        <dsp:cNvPr id="0" name=""/>
        <dsp:cNvSpPr/>
      </dsp:nvSpPr>
      <dsp:spPr>
        <a:xfrm>
          <a:off x="5395446" y="3195358"/>
          <a:ext cx="105480" cy="822751"/>
        </a:xfrm>
        <a:custGeom>
          <a:avLst/>
          <a:gdLst/>
          <a:ahLst/>
          <a:cxnLst/>
          <a:rect l="0" t="0" r="0" b="0"/>
          <a:pathLst>
            <a:path>
              <a:moveTo>
                <a:pt x="0" y="0"/>
              </a:moveTo>
              <a:lnTo>
                <a:pt x="0" y="822751"/>
              </a:lnTo>
              <a:lnTo>
                <a:pt x="105480" y="82275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D6DA4B-83F2-43E4-A753-9DC1D67ACBC0}">
      <dsp:nvSpPr>
        <dsp:cNvPr id="0" name=""/>
        <dsp:cNvSpPr/>
      </dsp:nvSpPr>
      <dsp:spPr>
        <a:xfrm>
          <a:off x="5395446" y="3195358"/>
          <a:ext cx="105480" cy="323474"/>
        </a:xfrm>
        <a:custGeom>
          <a:avLst/>
          <a:gdLst/>
          <a:ahLst/>
          <a:cxnLst/>
          <a:rect l="0" t="0" r="0" b="0"/>
          <a:pathLst>
            <a:path>
              <a:moveTo>
                <a:pt x="0" y="0"/>
              </a:moveTo>
              <a:lnTo>
                <a:pt x="0" y="323474"/>
              </a:lnTo>
              <a:lnTo>
                <a:pt x="105480" y="32347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99173E-9D4F-49F5-A9BC-CFE6FE9493D5}">
      <dsp:nvSpPr>
        <dsp:cNvPr id="0" name=""/>
        <dsp:cNvSpPr/>
      </dsp:nvSpPr>
      <dsp:spPr>
        <a:xfrm>
          <a:off x="5631009" y="2696081"/>
          <a:ext cx="91440" cy="147673"/>
        </a:xfrm>
        <a:custGeom>
          <a:avLst/>
          <a:gdLst/>
          <a:ahLst/>
          <a:cxnLst/>
          <a:rect l="0" t="0" r="0" b="0"/>
          <a:pathLst>
            <a:path>
              <a:moveTo>
                <a:pt x="45720" y="0"/>
              </a:moveTo>
              <a:lnTo>
                <a:pt x="45720" y="14767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CBB82C-FF47-4587-A0F9-3461789D89CC}">
      <dsp:nvSpPr>
        <dsp:cNvPr id="0" name=""/>
        <dsp:cNvSpPr/>
      </dsp:nvSpPr>
      <dsp:spPr>
        <a:xfrm>
          <a:off x="3440838" y="1198251"/>
          <a:ext cx="2235890" cy="1146226"/>
        </a:xfrm>
        <a:custGeom>
          <a:avLst/>
          <a:gdLst/>
          <a:ahLst/>
          <a:cxnLst/>
          <a:rect l="0" t="0" r="0" b="0"/>
          <a:pathLst>
            <a:path>
              <a:moveTo>
                <a:pt x="0" y="0"/>
              </a:moveTo>
              <a:lnTo>
                <a:pt x="0" y="1072389"/>
              </a:lnTo>
              <a:lnTo>
                <a:pt x="2235890" y="1072389"/>
              </a:lnTo>
              <a:lnTo>
                <a:pt x="2235890" y="11462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07EB36-6480-4DF8-9BC4-088A8FCE37CA}">
      <dsp:nvSpPr>
        <dsp:cNvPr id="0" name=""/>
        <dsp:cNvSpPr/>
      </dsp:nvSpPr>
      <dsp:spPr>
        <a:xfrm>
          <a:off x="3440838" y="1198251"/>
          <a:ext cx="1385010" cy="1146226"/>
        </a:xfrm>
        <a:custGeom>
          <a:avLst/>
          <a:gdLst/>
          <a:ahLst/>
          <a:cxnLst/>
          <a:rect l="0" t="0" r="0" b="0"/>
          <a:pathLst>
            <a:path>
              <a:moveTo>
                <a:pt x="0" y="0"/>
              </a:moveTo>
              <a:lnTo>
                <a:pt x="0" y="1072389"/>
              </a:lnTo>
              <a:lnTo>
                <a:pt x="1385010" y="1072389"/>
              </a:lnTo>
              <a:lnTo>
                <a:pt x="1385010" y="11462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AE383B-7AC2-4787-B6AB-688E74B6B430}">
      <dsp:nvSpPr>
        <dsp:cNvPr id="0" name=""/>
        <dsp:cNvSpPr/>
      </dsp:nvSpPr>
      <dsp:spPr>
        <a:xfrm>
          <a:off x="3498043" y="2696081"/>
          <a:ext cx="138088" cy="323474"/>
        </a:xfrm>
        <a:custGeom>
          <a:avLst/>
          <a:gdLst/>
          <a:ahLst/>
          <a:cxnLst/>
          <a:rect l="0" t="0" r="0" b="0"/>
          <a:pathLst>
            <a:path>
              <a:moveTo>
                <a:pt x="0" y="0"/>
              </a:moveTo>
              <a:lnTo>
                <a:pt x="0" y="323474"/>
              </a:lnTo>
              <a:lnTo>
                <a:pt x="138088" y="32347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554BE59-599E-41AF-9D62-282C5A2FE7D1}">
      <dsp:nvSpPr>
        <dsp:cNvPr id="0" name=""/>
        <dsp:cNvSpPr/>
      </dsp:nvSpPr>
      <dsp:spPr>
        <a:xfrm>
          <a:off x="3440838" y="1198251"/>
          <a:ext cx="425439" cy="1146226"/>
        </a:xfrm>
        <a:custGeom>
          <a:avLst/>
          <a:gdLst/>
          <a:ahLst/>
          <a:cxnLst/>
          <a:rect l="0" t="0" r="0" b="0"/>
          <a:pathLst>
            <a:path>
              <a:moveTo>
                <a:pt x="0" y="0"/>
              </a:moveTo>
              <a:lnTo>
                <a:pt x="0" y="1072389"/>
              </a:lnTo>
              <a:lnTo>
                <a:pt x="425439" y="1072389"/>
              </a:lnTo>
              <a:lnTo>
                <a:pt x="425439" y="11462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9B874F-8C3E-4578-858A-C24F1C64DA63}">
      <dsp:nvSpPr>
        <dsp:cNvPr id="0" name=""/>
        <dsp:cNvSpPr/>
      </dsp:nvSpPr>
      <dsp:spPr>
        <a:xfrm>
          <a:off x="2906707" y="1198251"/>
          <a:ext cx="534131" cy="1146226"/>
        </a:xfrm>
        <a:custGeom>
          <a:avLst/>
          <a:gdLst/>
          <a:ahLst/>
          <a:cxnLst/>
          <a:rect l="0" t="0" r="0" b="0"/>
          <a:pathLst>
            <a:path>
              <a:moveTo>
                <a:pt x="534131" y="0"/>
              </a:moveTo>
              <a:lnTo>
                <a:pt x="534131" y="1072389"/>
              </a:lnTo>
              <a:lnTo>
                <a:pt x="0" y="1072389"/>
              </a:lnTo>
              <a:lnTo>
                <a:pt x="0" y="11462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AFCEE9-FBBA-4FAF-9178-476680EE365C}">
      <dsp:nvSpPr>
        <dsp:cNvPr id="0" name=""/>
        <dsp:cNvSpPr/>
      </dsp:nvSpPr>
      <dsp:spPr>
        <a:xfrm>
          <a:off x="2055827" y="1198251"/>
          <a:ext cx="1385010" cy="1146226"/>
        </a:xfrm>
        <a:custGeom>
          <a:avLst/>
          <a:gdLst/>
          <a:ahLst/>
          <a:cxnLst/>
          <a:rect l="0" t="0" r="0" b="0"/>
          <a:pathLst>
            <a:path>
              <a:moveTo>
                <a:pt x="1385010" y="0"/>
              </a:moveTo>
              <a:lnTo>
                <a:pt x="1385010" y="1072389"/>
              </a:lnTo>
              <a:lnTo>
                <a:pt x="0" y="1072389"/>
              </a:lnTo>
              <a:lnTo>
                <a:pt x="0" y="11462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4F250C-426E-457B-AC5C-01D89043BC64}">
      <dsp:nvSpPr>
        <dsp:cNvPr id="0" name=""/>
        <dsp:cNvSpPr/>
      </dsp:nvSpPr>
      <dsp:spPr>
        <a:xfrm>
          <a:off x="923665" y="2696081"/>
          <a:ext cx="105480" cy="822751"/>
        </a:xfrm>
        <a:custGeom>
          <a:avLst/>
          <a:gdLst/>
          <a:ahLst/>
          <a:cxnLst/>
          <a:rect l="0" t="0" r="0" b="0"/>
          <a:pathLst>
            <a:path>
              <a:moveTo>
                <a:pt x="0" y="0"/>
              </a:moveTo>
              <a:lnTo>
                <a:pt x="0" y="822751"/>
              </a:lnTo>
              <a:lnTo>
                <a:pt x="105480" y="82275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8A125C-2857-42D2-AFE0-40248830613F}">
      <dsp:nvSpPr>
        <dsp:cNvPr id="0" name=""/>
        <dsp:cNvSpPr/>
      </dsp:nvSpPr>
      <dsp:spPr>
        <a:xfrm>
          <a:off x="923665" y="2696081"/>
          <a:ext cx="105480" cy="323474"/>
        </a:xfrm>
        <a:custGeom>
          <a:avLst/>
          <a:gdLst/>
          <a:ahLst/>
          <a:cxnLst/>
          <a:rect l="0" t="0" r="0" b="0"/>
          <a:pathLst>
            <a:path>
              <a:moveTo>
                <a:pt x="0" y="0"/>
              </a:moveTo>
              <a:lnTo>
                <a:pt x="0" y="323474"/>
              </a:lnTo>
              <a:lnTo>
                <a:pt x="105480" y="32347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6E8B7F4-0F4F-407C-ACF7-18514FFCDBF2}">
      <dsp:nvSpPr>
        <dsp:cNvPr id="0" name=""/>
        <dsp:cNvSpPr/>
      </dsp:nvSpPr>
      <dsp:spPr>
        <a:xfrm>
          <a:off x="1204948" y="1198251"/>
          <a:ext cx="2235890" cy="1146226"/>
        </a:xfrm>
        <a:custGeom>
          <a:avLst/>
          <a:gdLst/>
          <a:ahLst/>
          <a:cxnLst/>
          <a:rect l="0" t="0" r="0" b="0"/>
          <a:pathLst>
            <a:path>
              <a:moveTo>
                <a:pt x="2235890" y="0"/>
              </a:moveTo>
              <a:lnTo>
                <a:pt x="2235890" y="1072389"/>
              </a:lnTo>
              <a:lnTo>
                <a:pt x="0" y="1072389"/>
              </a:lnTo>
              <a:lnTo>
                <a:pt x="0" y="11462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E49E13-A220-4F8A-8B1B-269B2F444F18}">
      <dsp:nvSpPr>
        <dsp:cNvPr id="0" name=""/>
        <dsp:cNvSpPr/>
      </dsp:nvSpPr>
      <dsp:spPr>
        <a:xfrm>
          <a:off x="354068" y="1198251"/>
          <a:ext cx="3086770" cy="1146226"/>
        </a:xfrm>
        <a:custGeom>
          <a:avLst/>
          <a:gdLst/>
          <a:ahLst/>
          <a:cxnLst/>
          <a:rect l="0" t="0" r="0" b="0"/>
          <a:pathLst>
            <a:path>
              <a:moveTo>
                <a:pt x="3086770" y="0"/>
              </a:moveTo>
              <a:lnTo>
                <a:pt x="3086770" y="1072389"/>
              </a:lnTo>
              <a:lnTo>
                <a:pt x="0" y="1072389"/>
              </a:lnTo>
              <a:lnTo>
                <a:pt x="0" y="11462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8365571-1C2D-4E75-A215-9C3E721C4B15}">
      <dsp:nvSpPr>
        <dsp:cNvPr id="0" name=""/>
        <dsp:cNvSpPr/>
      </dsp:nvSpPr>
      <dsp:spPr>
        <a:xfrm>
          <a:off x="2993244" y="846648"/>
          <a:ext cx="895188" cy="351603"/>
        </a:xfrm>
        <a:prstGeom prst="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lang="de-DE" sz="700" kern="1200" dirty="0"/>
            <a:t>Geschäftsleitung (GL)</a:t>
          </a:r>
        </a:p>
      </dsp:txBody>
      <dsp:txXfrm>
        <a:off x="2993244" y="846648"/>
        <a:ext cx="895188" cy="351603"/>
      </dsp:txXfrm>
    </dsp:sp>
    <dsp:sp modelId="{B7ADDCAC-74CD-4F65-9336-D7BF2F868893}">
      <dsp:nvSpPr>
        <dsp:cNvPr id="0" name=""/>
        <dsp:cNvSpPr/>
      </dsp:nvSpPr>
      <dsp:spPr>
        <a:xfrm>
          <a:off x="2465" y="2344478"/>
          <a:ext cx="703206" cy="351603"/>
        </a:xfrm>
        <a:prstGeom prst="rect">
          <a:avLst/>
        </a:prstGeom>
        <a:solidFill>
          <a:srgbClr val="80BEC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de-DE" sz="600" kern="1200" dirty="0"/>
            <a:t>Finanzbuchhaltung</a:t>
          </a:r>
        </a:p>
        <a:p>
          <a:pPr marL="0" lvl="0" indent="0" algn="ctr" defTabSz="266700">
            <a:lnSpc>
              <a:spcPct val="90000"/>
            </a:lnSpc>
            <a:spcBef>
              <a:spcPct val="0"/>
            </a:spcBef>
            <a:spcAft>
              <a:spcPct val="35000"/>
            </a:spcAft>
            <a:buNone/>
          </a:pPr>
          <a:r>
            <a:rPr lang="de-DE" sz="400" i="1" kern="1200" dirty="0">
              <a:solidFill>
                <a:schemeClr val="tx2">
                  <a:lumMod val="85000"/>
                  <a:lumOff val="15000"/>
                </a:schemeClr>
              </a:solidFill>
            </a:rPr>
            <a:t>Verantwortlicher</a:t>
          </a:r>
          <a:endParaRPr lang="de-DE" sz="400" kern="1200" dirty="0"/>
        </a:p>
      </dsp:txBody>
      <dsp:txXfrm>
        <a:off x="2465" y="2344478"/>
        <a:ext cx="703206" cy="351603"/>
      </dsp:txXfrm>
    </dsp:sp>
    <dsp:sp modelId="{F955D93A-749E-44D1-8837-AE41AF492037}">
      <dsp:nvSpPr>
        <dsp:cNvPr id="0" name=""/>
        <dsp:cNvSpPr/>
      </dsp:nvSpPr>
      <dsp:spPr>
        <a:xfrm>
          <a:off x="853344" y="2344478"/>
          <a:ext cx="703206" cy="351603"/>
        </a:xfrm>
        <a:prstGeom prst="rect">
          <a:avLst/>
        </a:prstGeom>
        <a:solidFill>
          <a:srgbClr val="80BEC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de-DE" sz="600" kern="1200" dirty="0">
              <a:solidFill>
                <a:schemeClr val="bg1"/>
              </a:solidFill>
            </a:rPr>
            <a:t>Human &amp; </a:t>
          </a:r>
          <a:r>
            <a:rPr lang="de-DE" sz="600" kern="1200" dirty="0" err="1">
              <a:solidFill>
                <a:schemeClr val="bg1"/>
              </a:solidFill>
            </a:rPr>
            <a:t>Ressources</a:t>
          </a:r>
          <a:endParaRPr lang="de-DE" sz="600" kern="1200" dirty="0">
            <a:solidFill>
              <a:schemeClr val="bg1"/>
            </a:solidFill>
          </a:endParaRPr>
        </a:p>
        <a:p>
          <a:pPr marL="0" lvl="0" indent="0" algn="ctr" defTabSz="266700">
            <a:lnSpc>
              <a:spcPct val="90000"/>
            </a:lnSpc>
            <a:spcBef>
              <a:spcPct val="0"/>
            </a:spcBef>
            <a:spcAft>
              <a:spcPct val="35000"/>
            </a:spcAft>
            <a:buNone/>
          </a:pPr>
          <a:r>
            <a:rPr lang="de-DE" sz="400" i="1" kern="1200" dirty="0">
              <a:solidFill>
                <a:schemeClr val="tx1">
                  <a:lumMod val="85000"/>
                  <a:lumOff val="15000"/>
                </a:schemeClr>
              </a:solidFill>
            </a:rPr>
            <a:t>Verantwortlicher</a:t>
          </a:r>
          <a:endParaRPr lang="de-DE" sz="400" kern="1200" dirty="0">
            <a:solidFill>
              <a:schemeClr val="tx1">
                <a:lumMod val="85000"/>
                <a:lumOff val="15000"/>
              </a:schemeClr>
            </a:solidFill>
          </a:endParaRPr>
        </a:p>
      </dsp:txBody>
      <dsp:txXfrm>
        <a:off x="853344" y="2344478"/>
        <a:ext cx="703206" cy="351603"/>
      </dsp:txXfrm>
    </dsp:sp>
    <dsp:sp modelId="{BE04ABC4-BB77-4641-9A46-994B816D32F2}">
      <dsp:nvSpPr>
        <dsp:cNvPr id="0" name=""/>
        <dsp:cNvSpPr/>
      </dsp:nvSpPr>
      <dsp:spPr>
        <a:xfrm>
          <a:off x="1029146" y="2843754"/>
          <a:ext cx="703206" cy="351603"/>
        </a:xfrm>
        <a:prstGeom prst="rect">
          <a:avLst/>
        </a:prstGeom>
        <a:solidFill>
          <a:srgbClr val="E5F2F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de-DE" sz="600" kern="1200" dirty="0">
              <a:solidFill>
                <a:schemeClr val="tx2">
                  <a:lumMod val="85000"/>
                  <a:lumOff val="15000"/>
                </a:schemeClr>
              </a:solidFill>
            </a:rPr>
            <a:t>Lohnbuchhaltung</a:t>
          </a:r>
        </a:p>
        <a:p>
          <a:pPr marL="0" lvl="0" indent="0" algn="ctr" defTabSz="266700">
            <a:lnSpc>
              <a:spcPct val="90000"/>
            </a:lnSpc>
            <a:spcBef>
              <a:spcPct val="0"/>
            </a:spcBef>
            <a:spcAft>
              <a:spcPct val="35000"/>
            </a:spcAft>
            <a:buNone/>
          </a:pPr>
          <a:r>
            <a:rPr lang="de-DE" sz="400" i="1" kern="1200" dirty="0">
              <a:solidFill>
                <a:schemeClr val="tx2">
                  <a:lumMod val="85000"/>
                  <a:lumOff val="15000"/>
                </a:schemeClr>
              </a:solidFill>
            </a:rPr>
            <a:t>Verantwortlicher</a:t>
          </a:r>
          <a:endParaRPr lang="de-DE" sz="400" kern="1200" dirty="0">
            <a:solidFill>
              <a:schemeClr val="tx2">
                <a:lumMod val="85000"/>
                <a:lumOff val="15000"/>
              </a:schemeClr>
            </a:solidFill>
          </a:endParaRPr>
        </a:p>
      </dsp:txBody>
      <dsp:txXfrm>
        <a:off x="1029146" y="2843754"/>
        <a:ext cx="703206" cy="351603"/>
      </dsp:txXfrm>
    </dsp:sp>
    <dsp:sp modelId="{AAB41CA1-74DC-4303-BC09-A202E8DF1F73}">
      <dsp:nvSpPr>
        <dsp:cNvPr id="0" name=""/>
        <dsp:cNvSpPr/>
      </dsp:nvSpPr>
      <dsp:spPr>
        <a:xfrm>
          <a:off x="1029146" y="3343031"/>
          <a:ext cx="703206" cy="351603"/>
        </a:xfrm>
        <a:prstGeom prst="rect">
          <a:avLst/>
        </a:prstGeom>
        <a:solidFill>
          <a:srgbClr val="E5F2F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de-DE" sz="600" kern="1200" dirty="0">
              <a:solidFill>
                <a:schemeClr val="tx2">
                  <a:lumMod val="85000"/>
                  <a:lumOff val="15000"/>
                </a:schemeClr>
              </a:solidFill>
            </a:rPr>
            <a:t>Personal Management</a:t>
          </a:r>
        </a:p>
        <a:p>
          <a:pPr marL="0" lvl="0" indent="0" algn="ctr" defTabSz="266700">
            <a:lnSpc>
              <a:spcPct val="90000"/>
            </a:lnSpc>
            <a:spcBef>
              <a:spcPct val="0"/>
            </a:spcBef>
            <a:spcAft>
              <a:spcPct val="35000"/>
            </a:spcAft>
            <a:buNone/>
          </a:pPr>
          <a:r>
            <a:rPr lang="de-DE" sz="400" i="1" kern="1200" dirty="0">
              <a:solidFill>
                <a:schemeClr val="tx2">
                  <a:lumMod val="85000"/>
                  <a:lumOff val="15000"/>
                </a:schemeClr>
              </a:solidFill>
            </a:rPr>
            <a:t>Verantwortlicher</a:t>
          </a:r>
          <a:endParaRPr lang="de-DE" sz="400" kern="1200" dirty="0">
            <a:solidFill>
              <a:schemeClr val="tx2">
                <a:lumMod val="85000"/>
                <a:lumOff val="15000"/>
              </a:schemeClr>
            </a:solidFill>
          </a:endParaRPr>
        </a:p>
      </dsp:txBody>
      <dsp:txXfrm>
        <a:off x="1029146" y="3343031"/>
        <a:ext cx="703206" cy="351603"/>
      </dsp:txXfrm>
    </dsp:sp>
    <dsp:sp modelId="{D609BFA7-FC6D-4E6A-8BE0-605159F25E30}">
      <dsp:nvSpPr>
        <dsp:cNvPr id="0" name=""/>
        <dsp:cNvSpPr/>
      </dsp:nvSpPr>
      <dsp:spPr>
        <a:xfrm>
          <a:off x="1704224" y="2344478"/>
          <a:ext cx="703206" cy="351603"/>
        </a:xfrm>
        <a:prstGeom prst="rect">
          <a:avLst/>
        </a:prstGeom>
        <a:solidFill>
          <a:srgbClr val="80BEC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de-DE" sz="600" kern="1200" dirty="0">
              <a:solidFill>
                <a:schemeClr val="bg1"/>
              </a:solidFill>
            </a:rPr>
            <a:t>Qualitätssicherung</a:t>
          </a:r>
        </a:p>
        <a:p>
          <a:pPr marL="0" lvl="0" indent="0" algn="ctr" defTabSz="266700">
            <a:lnSpc>
              <a:spcPct val="90000"/>
            </a:lnSpc>
            <a:spcBef>
              <a:spcPct val="0"/>
            </a:spcBef>
            <a:spcAft>
              <a:spcPct val="35000"/>
            </a:spcAft>
            <a:buNone/>
          </a:pPr>
          <a:r>
            <a:rPr lang="de-DE" sz="400" i="1" kern="1200" dirty="0">
              <a:solidFill>
                <a:schemeClr val="tx1">
                  <a:lumMod val="85000"/>
                  <a:lumOff val="15000"/>
                </a:schemeClr>
              </a:solidFill>
            </a:rPr>
            <a:t>Verantwortlicher</a:t>
          </a:r>
          <a:endParaRPr lang="de-DE" sz="400" kern="1200" dirty="0">
            <a:solidFill>
              <a:schemeClr val="tx1">
                <a:lumMod val="85000"/>
                <a:lumOff val="15000"/>
              </a:schemeClr>
            </a:solidFill>
          </a:endParaRPr>
        </a:p>
      </dsp:txBody>
      <dsp:txXfrm>
        <a:off x="1704224" y="2344478"/>
        <a:ext cx="703206" cy="351603"/>
      </dsp:txXfrm>
    </dsp:sp>
    <dsp:sp modelId="{FD06DCA4-9BE6-41DB-8456-B51915CDEACA}">
      <dsp:nvSpPr>
        <dsp:cNvPr id="0" name=""/>
        <dsp:cNvSpPr/>
      </dsp:nvSpPr>
      <dsp:spPr>
        <a:xfrm>
          <a:off x="2555104" y="2344478"/>
          <a:ext cx="703206" cy="351603"/>
        </a:xfrm>
        <a:prstGeom prst="rect">
          <a:avLst/>
        </a:prstGeom>
        <a:solidFill>
          <a:srgbClr val="80BEC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lang="de-DE" sz="700" kern="1200" dirty="0"/>
            <a:t>Controlling</a:t>
          </a:r>
        </a:p>
        <a:p>
          <a:pPr marL="0" lvl="0" indent="0" algn="ctr" defTabSz="311150">
            <a:lnSpc>
              <a:spcPct val="90000"/>
            </a:lnSpc>
            <a:spcBef>
              <a:spcPct val="0"/>
            </a:spcBef>
            <a:spcAft>
              <a:spcPct val="35000"/>
            </a:spcAft>
            <a:buNone/>
          </a:pPr>
          <a:r>
            <a:rPr lang="de-DE" sz="400" i="1" kern="1200" dirty="0">
              <a:solidFill>
                <a:schemeClr val="tx2">
                  <a:lumMod val="85000"/>
                  <a:lumOff val="15000"/>
                </a:schemeClr>
              </a:solidFill>
            </a:rPr>
            <a:t>Verantwortlicher</a:t>
          </a:r>
          <a:endParaRPr lang="de-DE" sz="400" kern="1200" dirty="0"/>
        </a:p>
      </dsp:txBody>
      <dsp:txXfrm>
        <a:off x="2555104" y="2344478"/>
        <a:ext cx="703206" cy="351603"/>
      </dsp:txXfrm>
    </dsp:sp>
    <dsp:sp modelId="{AF965E88-67B8-4147-A53E-AD44A79CFEF2}">
      <dsp:nvSpPr>
        <dsp:cNvPr id="0" name=""/>
        <dsp:cNvSpPr/>
      </dsp:nvSpPr>
      <dsp:spPr>
        <a:xfrm>
          <a:off x="3405984" y="2344478"/>
          <a:ext cx="920588" cy="351603"/>
        </a:xfrm>
        <a:prstGeom prst="rect">
          <a:avLst/>
        </a:prstGeom>
        <a:solidFill>
          <a:srgbClr val="80BEC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de-DE" sz="800" kern="1200" dirty="0"/>
            <a:t>Projektmanagement</a:t>
          </a:r>
        </a:p>
        <a:p>
          <a:pPr marL="0" lvl="0" indent="0" algn="ctr" defTabSz="355600">
            <a:lnSpc>
              <a:spcPct val="90000"/>
            </a:lnSpc>
            <a:spcBef>
              <a:spcPct val="0"/>
            </a:spcBef>
            <a:spcAft>
              <a:spcPct val="35000"/>
            </a:spcAft>
            <a:buNone/>
          </a:pPr>
          <a:r>
            <a:rPr lang="de-DE" sz="400" i="1" kern="1200" dirty="0">
              <a:solidFill>
                <a:schemeClr val="tx2">
                  <a:lumMod val="85000"/>
                  <a:lumOff val="15000"/>
                </a:schemeClr>
              </a:solidFill>
            </a:rPr>
            <a:t>Verantwortlicher</a:t>
          </a:r>
          <a:endParaRPr lang="de-DE" sz="400" kern="1200" dirty="0"/>
        </a:p>
      </dsp:txBody>
      <dsp:txXfrm>
        <a:off x="3405984" y="2344478"/>
        <a:ext cx="920588" cy="351603"/>
      </dsp:txXfrm>
    </dsp:sp>
    <dsp:sp modelId="{0A750415-0C62-4B48-9638-FE8BD63A537C}">
      <dsp:nvSpPr>
        <dsp:cNvPr id="0" name=""/>
        <dsp:cNvSpPr/>
      </dsp:nvSpPr>
      <dsp:spPr>
        <a:xfrm>
          <a:off x="3636131" y="2843754"/>
          <a:ext cx="703206" cy="351603"/>
        </a:xfrm>
        <a:prstGeom prst="rect">
          <a:avLst/>
        </a:prstGeom>
        <a:solidFill>
          <a:srgbClr val="E5F2F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lang="de-DE" sz="700" kern="1200" dirty="0">
              <a:solidFill>
                <a:schemeClr val="tx1">
                  <a:lumMod val="85000"/>
                  <a:lumOff val="15000"/>
                </a:schemeClr>
              </a:solidFill>
            </a:rPr>
            <a:t>Konstruktion</a:t>
          </a:r>
        </a:p>
        <a:p>
          <a:pPr marL="0" lvl="0" indent="0" algn="ctr" defTabSz="311150">
            <a:lnSpc>
              <a:spcPct val="90000"/>
            </a:lnSpc>
            <a:spcBef>
              <a:spcPct val="0"/>
            </a:spcBef>
            <a:spcAft>
              <a:spcPct val="35000"/>
            </a:spcAft>
            <a:buNone/>
          </a:pPr>
          <a:r>
            <a:rPr lang="de-DE" sz="400" i="1" kern="1200" dirty="0">
              <a:solidFill>
                <a:schemeClr val="tx1">
                  <a:lumMod val="85000"/>
                  <a:lumOff val="15000"/>
                </a:schemeClr>
              </a:solidFill>
            </a:rPr>
            <a:t>Verantwortlicher</a:t>
          </a:r>
          <a:endParaRPr lang="de-DE" sz="400" kern="1200" dirty="0">
            <a:solidFill>
              <a:schemeClr val="tx1">
                <a:lumMod val="85000"/>
                <a:lumOff val="15000"/>
              </a:schemeClr>
            </a:solidFill>
          </a:endParaRPr>
        </a:p>
      </dsp:txBody>
      <dsp:txXfrm>
        <a:off x="3636131" y="2843754"/>
        <a:ext cx="703206" cy="351603"/>
      </dsp:txXfrm>
    </dsp:sp>
    <dsp:sp modelId="{67DBCDDD-E4FA-4EDF-95C4-A6AFD0504581}">
      <dsp:nvSpPr>
        <dsp:cNvPr id="0" name=""/>
        <dsp:cNvSpPr/>
      </dsp:nvSpPr>
      <dsp:spPr>
        <a:xfrm>
          <a:off x="4474246" y="2344478"/>
          <a:ext cx="703206" cy="351603"/>
        </a:xfrm>
        <a:prstGeom prst="rect">
          <a:avLst/>
        </a:prstGeom>
        <a:solidFill>
          <a:srgbClr val="80BEC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lang="de-DE" sz="700" kern="1200" dirty="0"/>
            <a:t>Ausbildung</a:t>
          </a:r>
        </a:p>
        <a:p>
          <a:pPr marL="0" lvl="0" indent="0" algn="ctr" defTabSz="311150">
            <a:lnSpc>
              <a:spcPct val="90000"/>
            </a:lnSpc>
            <a:spcBef>
              <a:spcPct val="0"/>
            </a:spcBef>
            <a:spcAft>
              <a:spcPct val="35000"/>
            </a:spcAft>
            <a:buNone/>
          </a:pPr>
          <a:r>
            <a:rPr lang="de-DE" sz="400" i="1" kern="1200" dirty="0">
              <a:solidFill>
                <a:schemeClr val="tx2">
                  <a:lumMod val="85000"/>
                  <a:lumOff val="15000"/>
                </a:schemeClr>
              </a:solidFill>
            </a:rPr>
            <a:t>Verantwortlicher</a:t>
          </a:r>
          <a:endParaRPr lang="de-DE" sz="400" kern="1200" dirty="0"/>
        </a:p>
      </dsp:txBody>
      <dsp:txXfrm>
        <a:off x="4474246" y="2344478"/>
        <a:ext cx="703206" cy="351603"/>
      </dsp:txXfrm>
    </dsp:sp>
    <dsp:sp modelId="{72B40DA4-F866-41D4-B85C-0F78B1B939DF}">
      <dsp:nvSpPr>
        <dsp:cNvPr id="0" name=""/>
        <dsp:cNvSpPr/>
      </dsp:nvSpPr>
      <dsp:spPr>
        <a:xfrm>
          <a:off x="5325126" y="2344478"/>
          <a:ext cx="703206" cy="351603"/>
        </a:xfrm>
        <a:prstGeom prst="rect">
          <a:avLst/>
        </a:prstGeom>
        <a:solidFill>
          <a:srgbClr val="80BEC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lang="de-DE" sz="700" kern="1200" dirty="0"/>
            <a:t>Produktion</a:t>
          </a:r>
        </a:p>
        <a:p>
          <a:pPr marL="0" lvl="0" indent="0" algn="ctr" defTabSz="311150">
            <a:lnSpc>
              <a:spcPct val="90000"/>
            </a:lnSpc>
            <a:spcBef>
              <a:spcPct val="0"/>
            </a:spcBef>
            <a:spcAft>
              <a:spcPct val="35000"/>
            </a:spcAft>
            <a:buNone/>
          </a:pPr>
          <a:r>
            <a:rPr lang="de-DE" sz="400" i="1" kern="1200" dirty="0">
              <a:solidFill>
                <a:schemeClr val="tx2">
                  <a:lumMod val="85000"/>
                  <a:lumOff val="15000"/>
                </a:schemeClr>
              </a:solidFill>
            </a:rPr>
            <a:t>Verantwortlicher</a:t>
          </a:r>
          <a:endParaRPr lang="de-DE" sz="400" kern="1200" dirty="0"/>
        </a:p>
      </dsp:txBody>
      <dsp:txXfrm>
        <a:off x="5325126" y="2344478"/>
        <a:ext cx="703206" cy="351603"/>
      </dsp:txXfrm>
    </dsp:sp>
    <dsp:sp modelId="{55014A5A-2420-40E0-87CA-C13B4A36212D}">
      <dsp:nvSpPr>
        <dsp:cNvPr id="0" name=""/>
        <dsp:cNvSpPr/>
      </dsp:nvSpPr>
      <dsp:spPr>
        <a:xfrm>
          <a:off x="5325126" y="2843754"/>
          <a:ext cx="703206" cy="351603"/>
        </a:xfrm>
        <a:prstGeom prst="rect">
          <a:avLst/>
        </a:prstGeom>
        <a:solidFill>
          <a:srgbClr val="E5F2F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lang="de-DE" sz="700" kern="1200" dirty="0">
              <a:solidFill>
                <a:schemeClr val="tx1">
                  <a:lumMod val="85000"/>
                  <a:lumOff val="15000"/>
                </a:schemeClr>
              </a:solidFill>
            </a:rPr>
            <a:t>Werkzeugbau</a:t>
          </a:r>
        </a:p>
        <a:p>
          <a:pPr marL="0" lvl="0" indent="0" algn="ctr" defTabSz="311150">
            <a:lnSpc>
              <a:spcPct val="90000"/>
            </a:lnSpc>
            <a:spcBef>
              <a:spcPct val="0"/>
            </a:spcBef>
            <a:spcAft>
              <a:spcPct val="35000"/>
            </a:spcAft>
            <a:buNone/>
          </a:pPr>
          <a:r>
            <a:rPr lang="de-DE" sz="400" i="1" kern="1200" dirty="0">
              <a:solidFill>
                <a:schemeClr val="tx1">
                  <a:lumMod val="85000"/>
                  <a:lumOff val="15000"/>
                </a:schemeClr>
              </a:solidFill>
            </a:rPr>
            <a:t>Verantwortlicher</a:t>
          </a:r>
          <a:endParaRPr lang="de-DE" sz="400" kern="1200" dirty="0">
            <a:solidFill>
              <a:schemeClr val="tx1">
                <a:lumMod val="85000"/>
                <a:lumOff val="15000"/>
              </a:schemeClr>
            </a:solidFill>
          </a:endParaRPr>
        </a:p>
      </dsp:txBody>
      <dsp:txXfrm>
        <a:off x="5325126" y="2843754"/>
        <a:ext cx="703206" cy="351603"/>
      </dsp:txXfrm>
    </dsp:sp>
    <dsp:sp modelId="{81A1C7C6-FB0B-45F9-83A0-C7CE397F0F33}">
      <dsp:nvSpPr>
        <dsp:cNvPr id="0" name=""/>
        <dsp:cNvSpPr/>
      </dsp:nvSpPr>
      <dsp:spPr>
        <a:xfrm>
          <a:off x="5500927" y="3343031"/>
          <a:ext cx="703206" cy="351603"/>
        </a:xfrm>
        <a:prstGeom prst="rect">
          <a:avLst/>
        </a:prstGeom>
        <a:solidFill>
          <a:srgbClr val="E5F2F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lang="de-DE" sz="700" kern="1200" dirty="0">
              <a:solidFill>
                <a:schemeClr val="tx1">
                  <a:lumMod val="85000"/>
                  <a:lumOff val="15000"/>
                </a:schemeClr>
              </a:solidFill>
            </a:rPr>
            <a:t>Vorrichtungsbau</a:t>
          </a:r>
        </a:p>
        <a:p>
          <a:pPr marL="0" lvl="0" indent="0" algn="ctr" defTabSz="311150">
            <a:lnSpc>
              <a:spcPct val="90000"/>
            </a:lnSpc>
            <a:spcBef>
              <a:spcPct val="0"/>
            </a:spcBef>
            <a:spcAft>
              <a:spcPct val="35000"/>
            </a:spcAft>
            <a:buNone/>
          </a:pPr>
          <a:r>
            <a:rPr lang="de-DE" sz="400" i="1" kern="1200" dirty="0">
              <a:solidFill>
                <a:schemeClr val="tx1">
                  <a:lumMod val="85000"/>
                  <a:lumOff val="15000"/>
                </a:schemeClr>
              </a:solidFill>
            </a:rPr>
            <a:t>Verantwortlicher</a:t>
          </a:r>
          <a:endParaRPr lang="de-DE" sz="400" kern="1200" dirty="0">
            <a:solidFill>
              <a:schemeClr val="tx1">
                <a:lumMod val="85000"/>
                <a:lumOff val="15000"/>
              </a:schemeClr>
            </a:solidFill>
          </a:endParaRPr>
        </a:p>
      </dsp:txBody>
      <dsp:txXfrm>
        <a:off x="5500927" y="3343031"/>
        <a:ext cx="703206" cy="351603"/>
      </dsp:txXfrm>
    </dsp:sp>
    <dsp:sp modelId="{EA5DA561-EB1E-49DB-AFF1-BF81125D5400}">
      <dsp:nvSpPr>
        <dsp:cNvPr id="0" name=""/>
        <dsp:cNvSpPr/>
      </dsp:nvSpPr>
      <dsp:spPr>
        <a:xfrm>
          <a:off x="5500927" y="3842308"/>
          <a:ext cx="703206" cy="351603"/>
        </a:xfrm>
        <a:prstGeom prst="rect">
          <a:avLst/>
        </a:prstGeom>
        <a:solidFill>
          <a:srgbClr val="E5F2F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lang="de-DE" sz="700" kern="1200" dirty="0">
              <a:solidFill>
                <a:schemeClr val="tx1">
                  <a:lumMod val="85000"/>
                  <a:lumOff val="15000"/>
                </a:schemeClr>
              </a:solidFill>
            </a:rPr>
            <a:t>CNC/CAM</a:t>
          </a:r>
        </a:p>
        <a:p>
          <a:pPr marL="0" lvl="0" indent="0" algn="ctr" defTabSz="311150">
            <a:lnSpc>
              <a:spcPct val="90000"/>
            </a:lnSpc>
            <a:spcBef>
              <a:spcPct val="0"/>
            </a:spcBef>
            <a:spcAft>
              <a:spcPct val="35000"/>
            </a:spcAft>
            <a:buNone/>
          </a:pPr>
          <a:r>
            <a:rPr lang="de-DE" sz="400" i="1" kern="1200" dirty="0">
              <a:solidFill>
                <a:schemeClr val="tx1">
                  <a:lumMod val="85000"/>
                  <a:lumOff val="15000"/>
                </a:schemeClr>
              </a:solidFill>
            </a:rPr>
            <a:t>Verantwortlicher</a:t>
          </a:r>
          <a:endParaRPr lang="de-DE" sz="400" kern="1200" dirty="0">
            <a:solidFill>
              <a:schemeClr val="tx1">
                <a:lumMod val="85000"/>
                <a:lumOff val="15000"/>
              </a:schemeClr>
            </a:solidFill>
          </a:endParaRPr>
        </a:p>
      </dsp:txBody>
      <dsp:txXfrm>
        <a:off x="5500927" y="3842308"/>
        <a:ext cx="703206" cy="351603"/>
      </dsp:txXfrm>
    </dsp:sp>
    <dsp:sp modelId="{8FE61309-5074-4F80-8D69-42A34EFF352D}">
      <dsp:nvSpPr>
        <dsp:cNvPr id="0" name=""/>
        <dsp:cNvSpPr/>
      </dsp:nvSpPr>
      <dsp:spPr>
        <a:xfrm>
          <a:off x="6176005" y="2344478"/>
          <a:ext cx="703206" cy="351603"/>
        </a:xfrm>
        <a:prstGeom prst="rect">
          <a:avLst/>
        </a:prstGeom>
        <a:solidFill>
          <a:srgbClr val="80BEC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lang="de-DE" sz="700" kern="1200" dirty="0"/>
            <a:t>Verwaltung</a:t>
          </a:r>
        </a:p>
        <a:p>
          <a:pPr marL="0" lvl="0" indent="0" algn="ctr" defTabSz="311150">
            <a:lnSpc>
              <a:spcPct val="90000"/>
            </a:lnSpc>
            <a:spcBef>
              <a:spcPct val="0"/>
            </a:spcBef>
            <a:spcAft>
              <a:spcPct val="35000"/>
            </a:spcAft>
            <a:buNone/>
          </a:pPr>
          <a:r>
            <a:rPr lang="de-DE" sz="400" i="1" kern="1200" dirty="0">
              <a:solidFill>
                <a:schemeClr val="tx2">
                  <a:lumMod val="85000"/>
                  <a:lumOff val="15000"/>
                </a:schemeClr>
              </a:solidFill>
            </a:rPr>
            <a:t>Verantwortlicher</a:t>
          </a:r>
          <a:endParaRPr lang="de-DE" sz="400" kern="1200" dirty="0"/>
        </a:p>
      </dsp:txBody>
      <dsp:txXfrm>
        <a:off x="6176005" y="2344478"/>
        <a:ext cx="703206" cy="351603"/>
      </dsp:txXfrm>
    </dsp:sp>
    <dsp:sp modelId="{3942A63F-E6EE-448D-A495-E3F380A57B89}">
      <dsp:nvSpPr>
        <dsp:cNvPr id="0" name=""/>
        <dsp:cNvSpPr/>
      </dsp:nvSpPr>
      <dsp:spPr>
        <a:xfrm>
          <a:off x="6351807" y="2843754"/>
          <a:ext cx="703206" cy="351603"/>
        </a:xfrm>
        <a:prstGeom prst="rect">
          <a:avLst/>
        </a:prstGeom>
        <a:solidFill>
          <a:srgbClr val="E5F2F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lang="de-DE" sz="700" kern="1200" dirty="0">
              <a:solidFill>
                <a:schemeClr val="tx1">
                  <a:lumMod val="85000"/>
                  <a:lumOff val="15000"/>
                </a:schemeClr>
              </a:solidFill>
            </a:rPr>
            <a:t>Recht</a:t>
          </a:r>
        </a:p>
        <a:p>
          <a:pPr marL="0" lvl="0" indent="0" algn="ctr" defTabSz="311150">
            <a:lnSpc>
              <a:spcPct val="90000"/>
            </a:lnSpc>
            <a:spcBef>
              <a:spcPct val="0"/>
            </a:spcBef>
            <a:spcAft>
              <a:spcPct val="35000"/>
            </a:spcAft>
            <a:buNone/>
          </a:pPr>
          <a:r>
            <a:rPr lang="de-DE" sz="400" i="1" kern="1200" dirty="0">
              <a:solidFill>
                <a:schemeClr val="tx1">
                  <a:lumMod val="85000"/>
                  <a:lumOff val="15000"/>
                </a:schemeClr>
              </a:solidFill>
            </a:rPr>
            <a:t>Verantwortlicher</a:t>
          </a:r>
          <a:endParaRPr lang="de-DE" sz="400" kern="1200" dirty="0">
            <a:solidFill>
              <a:schemeClr val="tx1">
                <a:lumMod val="85000"/>
                <a:lumOff val="15000"/>
              </a:schemeClr>
            </a:solidFill>
          </a:endParaRPr>
        </a:p>
      </dsp:txBody>
      <dsp:txXfrm>
        <a:off x="6351807" y="2843754"/>
        <a:ext cx="703206" cy="351603"/>
      </dsp:txXfrm>
    </dsp:sp>
    <dsp:sp modelId="{104A30D2-C913-4B70-9F49-D83FC2697E61}">
      <dsp:nvSpPr>
        <dsp:cNvPr id="0" name=""/>
        <dsp:cNvSpPr/>
      </dsp:nvSpPr>
      <dsp:spPr>
        <a:xfrm>
          <a:off x="6351807" y="3343031"/>
          <a:ext cx="703206" cy="351603"/>
        </a:xfrm>
        <a:prstGeom prst="rect">
          <a:avLst/>
        </a:prstGeom>
        <a:solidFill>
          <a:srgbClr val="E5F2F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lang="de-DE" sz="700" kern="1200" dirty="0">
              <a:solidFill>
                <a:schemeClr val="tx1">
                  <a:lumMod val="85000"/>
                  <a:lumOff val="15000"/>
                </a:schemeClr>
              </a:solidFill>
            </a:rPr>
            <a:t>Allgemeine Verwaltung</a:t>
          </a:r>
        </a:p>
        <a:p>
          <a:pPr marL="0" lvl="0" indent="0" algn="ctr" defTabSz="311150">
            <a:lnSpc>
              <a:spcPct val="90000"/>
            </a:lnSpc>
            <a:spcBef>
              <a:spcPct val="0"/>
            </a:spcBef>
            <a:spcAft>
              <a:spcPct val="35000"/>
            </a:spcAft>
            <a:buNone/>
          </a:pPr>
          <a:r>
            <a:rPr lang="de-DE" sz="400" i="1" kern="1200" dirty="0">
              <a:solidFill>
                <a:schemeClr val="tx1">
                  <a:lumMod val="85000"/>
                  <a:lumOff val="15000"/>
                </a:schemeClr>
              </a:solidFill>
            </a:rPr>
            <a:t>Verantwortlicher</a:t>
          </a:r>
          <a:endParaRPr lang="de-DE" sz="400" kern="1200" dirty="0">
            <a:solidFill>
              <a:schemeClr val="tx1">
                <a:lumMod val="85000"/>
                <a:lumOff val="15000"/>
              </a:schemeClr>
            </a:solidFill>
          </a:endParaRPr>
        </a:p>
      </dsp:txBody>
      <dsp:txXfrm>
        <a:off x="6351807" y="3343031"/>
        <a:ext cx="703206" cy="351603"/>
      </dsp:txXfrm>
    </dsp:sp>
    <dsp:sp modelId="{1A506355-579B-4917-A051-7E909B673D83}">
      <dsp:nvSpPr>
        <dsp:cNvPr id="0" name=""/>
        <dsp:cNvSpPr/>
      </dsp:nvSpPr>
      <dsp:spPr>
        <a:xfrm>
          <a:off x="2385297" y="1345925"/>
          <a:ext cx="981704" cy="35160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marL="0" lvl="0" indent="0" algn="ctr" defTabSz="222250">
            <a:lnSpc>
              <a:spcPct val="90000"/>
            </a:lnSpc>
            <a:spcBef>
              <a:spcPct val="0"/>
            </a:spcBef>
            <a:spcAft>
              <a:spcPct val="35000"/>
            </a:spcAft>
            <a:buNone/>
          </a:pPr>
          <a:r>
            <a:rPr lang="de-DE" sz="500" kern="1200" dirty="0">
              <a:solidFill>
                <a:schemeClr val="tx2">
                  <a:lumMod val="85000"/>
                  <a:lumOff val="15000"/>
                </a:schemeClr>
              </a:solidFill>
            </a:rPr>
            <a:t>Qualitätsmanagement (QM)</a:t>
          </a:r>
        </a:p>
        <a:p>
          <a:pPr marL="0" lvl="0" indent="0" algn="ctr" defTabSz="222250">
            <a:lnSpc>
              <a:spcPct val="90000"/>
            </a:lnSpc>
            <a:spcBef>
              <a:spcPct val="0"/>
            </a:spcBef>
            <a:spcAft>
              <a:spcPct val="35000"/>
            </a:spcAft>
            <a:buNone/>
          </a:pPr>
          <a:r>
            <a:rPr lang="de-DE" sz="400" i="1" kern="1200" dirty="0">
              <a:solidFill>
                <a:schemeClr val="tx2">
                  <a:lumMod val="85000"/>
                  <a:lumOff val="15000"/>
                </a:schemeClr>
              </a:solidFill>
            </a:rPr>
            <a:t>Verantwortlicher</a:t>
          </a:r>
        </a:p>
      </dsp:txBody>
      <dsp:txXfrm>
        <a:off x="2385297" y="1345925"/>
        <a:ext cx="981704" cy="351603"/>
      </dsp:txXfrm>
    </dsp:sp>
    <dsp:sp modelId="{DAD18E32-825A-4DB6-A6A4-E5C42538CF26}">
      <dsp:nvSpPr>
        <dsp:cNvPr id="0" name=""/>
        <dsp:cNvSpPr/>
      </dsp:nvSpPr>
      <dsp:spPr>
        <a:xfrm>
          <a:off x="3940115" y="1345925"/>
          <a:ext cx="703206" cy="35160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marL="0" lvl="0" indent="0" algn="ctr" defTabSz="222250">
            <a:lnSpc>
              <a:spcPct val="90000"/>
            </a:lnSpc>
            <a:spcBef>
              <a:spcPct val="0"/>
            </a:spcBef>
            <a:spcAft>
              <a:spcPct val="35000"/>
            </a:spcAft>
            <a:buNone/>
          </a:pPr>
          <a:r>
            <a:rPr lang="de-DE" sz="500" kern="1200" dirty="0">
              <a:solidFill>
                <a:schemeClr val="tx2">
                  <a:lumMod val="85000"/>
                  <a:lumOff val="15000"/>
                </a:schemeClr>
              </a:solidFill>
            </a:rPr>
            <a:t>Werksunterhalt</a:t>
          </a:r>
        </a:p>
        <a:p>
          <a:pPr marL="0" lvl="0" indent="0" algn="ctr" defTabSz="222250">
            <a:lnSpc>
              <a:spcPct val="90000"/>
            </a:lnSpc>
            <a:spcBef>
              <a:spcPct val="0"/>
            </a:spcBef>
            <a:spcAft>
              <a:spcPct val="35000"/>
            </a:spcAft>
            <a:buNone/>
          </a:pPr>
          <a:r>
            <a:rPr lang="de-DE" sz="400" i="1" kern="1200" dirty="0">
              <a:solidFill>
                <a:schemeClr val="tx2">
                  <a:lumMod val="85000"/>
                  <a:lumOff val="15000"/>
                </a:schemeClr>
              </a:solidFill>
            </a:rPr>
            <a:t>Verantwortlicher</a:t>
          </a:r>
          <a:endParaRPr lang="de-DE" sz="400" kern="1200" dirty="0">
            <a:solidFill>
              <a:schemeClr val="tx2">
                <a:lumMod val="85000"/>
                <a:lumOff val="15000"/>
              </a:schemeClr>
            </a:solidFill>
          </a:endParaRPr>
        </a:p>
      </dsp:txBody>
      <dsp:txXfrm>
        <a:off x="3940115" y="1345925"/>
        <a:ext cx="703206" cy="351603"/>
      </dsp:txXfrm>
    </dsp:sp>
    <dsp:sp modelId="{5C3B769D-CCB0-4893-BCB9-413EEE03CFDF}">
      <dsp:nvSpPr>
        <dsp:cNvPr id="0" name=""/>
        <dsp:cNvSpPr/>
      </dsp:nvSpPr>
      <dsp:spPr>
        <a:xfrm>
          <a:off x="3514675" y="1845201"/>
          <a:ext cx="703206" cy="35160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marL="0" lvl="0" indent="0" algn="ctr" defTabSz="222250">
            <a:lnSpc>
              <a:spcPct val="90000"/>
            </a:lnSpc>
            <a:spcBef>
              <a:spcPct val="0"/>
            </a:spcBef>
            <a:spcAft>
              <a:spcPct val="35000"/>
            </a:spcAft>
            <a:buNone/>
          </a:pPr>
          <a:r>
            <a:rPr lang="de-DE" sz="500" kern="1200" dirty="0">
              <a:solidFill>
                <a:schemeClr val="tx2">
                  <a:lumMod val="85000"/>
                  <a:lumOff val="15000"/>
                </a:schemeClr>
              </a:solidFill>
            </a:rPr>
            <a:t>Sicherheitsbeauftragter</a:t>
          </a:r>
        </a:p>
        <a:p>
          <a:pPr marL="0" lvl="0" indent="0" algn="ctr" defTabSz="222250">
            <a:lnSpc>
              <a:spcPct val="90000"/>
            </a:lnSpc>
            <a:spcBef>
              <a:spcPct val="0"/>
            </a:spcBef>
            <a:spcAft>
              <a:spcPct val="35000"/>
            </a:spcAft>
            <a:buNone/>
          </a:pPr>
          <a:r>
            <a:rPr lang="de-DE" sz="400" i="1" kern="1200" dirty="0">
              <a:solidFill>
                <a:schemeClr val="tx2">
                  <a:lumMod val="85000"/>
                  <a:lumOff val="15000"/>
                </a:schemeClr>
              </a:solidFill>
            </a:rPr>
            <a:t>Verantwortlicher</a:t>
          </a:r>
          <a:endParaRPr lang="de-DE" sz="400" kern="1200" dirty="0">
            <a:solidFill>
              <a:schemeClr val="tx2">
                <a:lumMod val="85000"/>
                <a:lumOff val="15000"/>
              </a:schemeClr>
            </a:solidFill>
          </a:endParaRPr>
        </a:p>
      </dsp:txBody>
      <dsp:txXfrm>
        <a:off x="3514675" y="1845201"/>
        <a:ext cx="703206" cy="35160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4796D32C-F2D8-4221-9CF5-B78BEF9868D0}"/>
              </a:ext>
            </a:extLst>
          </p:cNvPr>
          <p:cNvSpPr>
            <a:spLocks noGrp="1"/>
          </p:cNvSpPr>
          <p:nvPr>
            <p:ph type="hdr" sz="quarter"/>
          </p:nvPr>
        </p:nvSpPr>
        <p:spPr>
          <a:xfrm>
            <a:off x="1" y="0"/>
            <a:ext cx="2975988" cy="501592"/>
          </a:xfrm>
          <a:prstGeom prst="rect">
            <a:avLst/>
          </a:prstGeom>
        </p:spPr>
        <p:txBody>
          <a:bodyPr vert="horz" wrap="square" lIns="92912" tIns="46456" rIns="92912" bIns="46456" numCol="1" anchor="t" anchorCtr="0" compatLnSpc="1">
            <a:prstTxWarp prst="textNoShape">
              <a:avLst/>
            </a:prstTxWarp>
          </a:bodyPr>
          <a:lstStyle>
            <a:lvl1pPr>
              <a:defRPr sz="1200" smtClean="0"/>
            </a:lvl1pPr>
          </a:lstStyle>
          <a:p>
            <a:pPr>
              <a:defRPr/>
            </a:pPr>
            <a:endParaRPr lang="en-US" altLang="en-US"/>
          </a:p>
        </p:txBody>
      </p:sp>
      <p:sp>
        <p:nvSpPr>
          <p:cNvPr id="3" name="Datumsplatzhalter 2">
            <a:extLst>
              <a:ext uri="{FF2B5EF4-FFF2-40B4-BE49-F238E27FC236}">
                <a16:creationId xmlns:a16="http://schemas.microsoft.com/office/drawing/2014/main" id="{2176524A-D74C-4F14-8282-C65FD4C48433}"/>
              </a:ext>
            </a:extLst>
          </p:cNvPr>
          <p:cNvSpPr>
            <a:spLocks noGrp="1"/>
          </p:cNvSpPr>
          <p:nvPr>
            <p:ph type="dt" sz="quarter" idx="1"/>
          </p:nvPr>
        </p:nvSpPr>
        <p:spPr>
          <a:xfrm>
            <a:off x="3888347" y="0"/>
            <a:ext cx="2975988" cy="501592"/>
          </a:xfrm>
          <a:prstGeom prst="rect">
            <a:avLst/>
          </a:prstGeom>
        </p:spPr>
        <p:txBody>
          <a:bodyPr vert="horz" wrap="square" lIns="92912" tIns="46456" rIns="92912" bIns="46456" numCol="1" anchor="t" anchorCtr="0" compatLnSpc="1">
            <a:prstTxWarp prst="textNoShape">
              <a:avLst/>
            </a:prstTxWarp>
          </a:bodyPr>
          <a:lstStyle>
            <a:lvl1pPr algn="r">
              <a:defRPr sz="1200" smtClean="0"/>
            </a:lvl1pPr>
          </a:lstStyle>
          <a:p>
            <a:pPr>
              <a:defRPr/>
            </a:pPr>
            <a:fld id="{73573EA0-F2ED-481F-9073-B15252E2F0F4}" type="datetimeFigureOut">
              <a:rPr lang="de-DE" altLang="en-US"/>
              <a:pPr>
                <a:defRPr/>
              </a:pPr>
              <a:t>12.03.2024</a:t>
            </a:fld>
            <a:endParaRPr lang="de-DE" altLang="en-US"/>
          </a:p>
        </p:txBody>
      </p:sp>
      <p:sp>
        <p:nvSpPr>
          <p:cNvPr id="4" name="Fußzeilenplatzhalter 3">
            <a:extLst>
              <a:ext uri="{FF2B5EF4-FFF2-40B4-BE49-F238E27FC236}">
                <a16:creationId xmlns:a16="http://schemas.microsoft.com/office/drawing/2014/main" id="{DC43F4D3-39A8-4EAE-A981-E3C157F90798}"/>
              </a:ext>
            </a:extLst>
          </p:cNvPr>
          <p:cNvSpPr>
            <a:spLocks noGrp="1"/>
          </p:cNvSpPr>
          <p:nvPr>
            <p:ph type="ftr" sz="quarter" idx="2"/>
          </p:nvPr>
        </p:nvSpPr>
        <p:spPr>
          <a:xfrm>
            <a:off x="1" y="9496483"/>
            <a:ext cx="2975988" cy="501592"/>
          </a:xfrm>
          <a:prstGeom prst="rect">
            <a:avLst/>
          </a:prstGeom>
        </p:spPr>
        <p:txBody>
          <a:bodyPr vert="horz" wrap="square" lIns="92912" tIns="46456" rIns="92912" bIns="46456" numCol="1" anchor="b" anchorCtr="0" compatLnSpc="1">
            <a:prstTxWarp prst="textNoShape">
              <a:avLst/>
            </a:prstTxWarp>
          </a:bodyPr>
          <a:lstStyle>
            <a:lvl1pPr>
              <a:defRPr sz="1200" smtClean="0"/>
            </a:lvl1pPr>
          </a:lstStyle>
          <a:p>
            <a:pPr>
              <a:defRPr/>
            </a:pPr>
            <a:endParaRPr lang="en-US" altLang="en-US"/>
          </a:p>
        </p:txBody>
      </p:sp>
      <p:sp>
        <p:nvSpPr>
          <p:cNvPr id="5" name="Foliennummernplatzhalter 4">
            <a:extLst>
              <a:ext uri="{FF2B5EF4-FFF2-40B4-BE49-F238E27FC236}">
                <a16:creationId xmlns:a16="http://schemas.microsoft.com/office/drawing/2014/main" id="{CFEF0C1C-FDBF-47FC-A3E2-69D0D1CCB27B}"/>
              </a:ext>
            </a:extLst>
          </p:cNvPr>
          <p:cNvSpPr>
            <a:spLocks noGrp="1"/>
          </p:cNvSpPr>
          <p:nvPr>
            <p:ph type="sldNum" sz="quarter" idx="3"/>
          </p:nvPr>
        </p:nvSpPr>
        <p:spPr>
          <a:xfrm>
            <a:off x="3888347" y="9496483"/>
            <a:ext cx="2975988" cy="501592"/>
          </a:xfrm>
          <a:prstGeom prst="rect">
            <a:avLst/>
          </a:prstGeom>
        </p:spPr>
        <p:txBody>
          <a:bodyPr vert="horz" wrap="square" lIns="92912" tIns="46456" rIns="92912" bIns="46456" numCol="1" anchor="b" anchorCtr="0" compatLnSpc="1">
            <a:prstTxWarp prst="textNoShape">
              <a:avLst/>
            </a:prstTxWarp>
          </a:bodyPr>
          <a:lstStyle>
            <a:lvl1pPr algn="r">
              <a:defRPr sz="1200"/>
            </a:lvl1pPr>
          </a:lstStyle>
          <a:p>
            <a:fld id="{24CC33F2-D1B6-4CC7-8D64-8D64748477F2}" type="slidenum">
              <a:rPr lang="de-DE" altLang="en-US"/>
              <a:pPr/>
              <a:t>‹Nr.›</a:t>
            </a:fld>
            <a:endParaRPr lang="de-DE"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B1FABF66-E606-4077-A11F-B2CE74ADE47C}"/>
              </a:ext>
            </a:extLst>
          </p:cNvPr>
          <p:cNvSpPr>
            <a:spLocks noGrp="1" noChangeArrowheads="1"/>
          </p:cNvSpPr>
          <p:nvPr>
            <p:ph type="hdr" sz="quarter"/>
          </p:nvPr>
        </p:nvSpPr>
        <p:spPr bwMode="auto">
          <a:xfrm>
            <a:off x="1" y="1"/>
            <a:ext cx="2975988" cy="499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786" tIns="48394" rIns="96786" bIns="48394" numCol="1" anchor="t" anchorCtr="0" compatLnSpc="1">
            <a:prstTxWarp prst="textNoShape">
              <a:avLst/>
            </a:prstTxWarp>
          </a:bodyPr>
          <a:lstStyle>
            <a:lvl1pPr eaLnBrk="1" hangingPunct="1">
              <a:defRPr sz="1300" smtClean="0"/>
            </a:lvl1pPr>
          </a:lstStyle>
          <a:p>
            <a:pPr>
              <a:defRPr/>
            </a:pPr>
            <a:endParaRPr lang="en-US" altLang="en-US"/>
          </a:p>
        </p:txBody>
      </p:sp>
      <p:sp>
        <p:nvSpPr>
          <p:cNvPr id="3075" name="Rectangle 3">
            <a:extLst>
              <a:ext uri="{FF2B5EF4-FFF2-40B4-BE49-F238E27FC236}">
                <a16:creationId xmlns:a16="http://schemas.microsoft.com/office/drawing/2014/main" id="{F6DF2340-11A8-424D-833D-05D1B455A421}"/>
              </a:ext>
            </a:extLst>
          </p:cNvPr>
          <p:cNvSpPr>
            <a:spLocks noGrp="1" noChangeArrowheads="1"/>
          </p:cNvSpPr>
          <p:nvPr>
            <p:ph type="dt" idx="1"/>
          </p:nvPr>
        </p:nvSpPr>
        <p:spPr bwMode="auto">
          <a:xfrm>
            <a:off x="3888347" y="1"/>
            <a:ext cx="2975988" cy="499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786" tIns="48394" rIns="96786" bIns="48394" numCol="1" anchor="t" anchorCtr="0" compatLnSpc="1">
            <a:prstTxWarp prst="textNoShape">
              <a:avLst/>
            </a:prstTxWarp>
          </a:bodyPr>
          <a:lstStyle>
            <a:lvl1pPr algn="r" eaLnBrk="1" hangingPunct="1">
              <a:defRPr sz="1300" smtClean="0"/>
            </a:lvl1pPr>
          </a:lstStyle>
          <a:p>
            <a:pPr>
              <a:defRPr/>
            </a:pPr>
            <a:endParaRPr lang="en-US" altLang="en-US"/>
          </a:p>
        </p:txBody>
      </p:sp>
      <p:sp>
        <p:nvSpPr>
          <p:cNvPr id="55300" name="Rectangle 4">
            <a:extLst>
              <a:ext uri="{FF2B5EF4-FFF2-40B4-BE49-F238E27FC236}">
                <a16:creationId xmlns:a16="http://schemas.microsoft.com/office/drawing/2014/main" id="{A2A7F1BB-7C2D-4085-A3A4-C684FD8AA4D7}"/>
              </a:ext>
            </a:extLst>
          </p:cNvPr>
          <p:cNvSpPr>
            <a:spLocks noGrp="1" noRot="1" noChangeAspect="1" noChangeArrowheads="1" noTextEdit="1"/>
          </p:cNvSpPr>
          <p:nvPr>
            <p:ph type="sldImg" idx="2"/>
          </p:nvPr>
        </p:nvSpPr>
        <p:spPr bwMode="auto">
          <a:xfrm>
            <a:off x="933450" y="749300"/>
            <a:ext cx="4999038" cy="37496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a:extLst>
              <a:ext uri="{FF2B5EF4-FFF2-40B4-BE49-F238E27FC236}">
                <a16:creationId xmlns:a16="http://schemas.microsoft.com/office/drawing/2014/main" id="{08AE4825-B32E-48BC-9B2E-18E00A897395}"/>
              </a:ext>
            </a:extLst>
          </p:cNvPr>
          <p:cNvSpPr>
            <a:spLocks noGrp="1" noChangeArrowheads="1"/>
          </p:cNvSpPr>
          <p:nvPr>
            <p:ph type="body" sz="quarter" idx="3"/>
          </p:nvPr>
        </p:nvSpPr>
        <p:spPr bwMode="auto">
          <a:xfrm>
            <a:off x="686275" y="4749045"/>
            <a:ext cx="5493391" cy="4499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786" tIns="48394" rIns="96786" bIns="48394" numCol="1" anchor="t" anchorCtr="0" compatLnSpc="1">
            <a:prstTxWarp prst="textNoShape">
              <a:avLst/>
            </a:prstTxWarp>
          </a:bodyPr>
          <a:lstStyle/>
          <a:p>
            <a:pPr lvl="0"/>
            <a:r>
              <a:rPr lang="de-DE" altLang="de-DE" noProof="0"/>
              <a:t>Textmasterformate durch Klicken bearbeiten</a:t>
            </a:r>
          </a:p>
          <a:p>
            <a:pPr lvl="1"/>
            <a:r>
              <a:rPr lang="de-DE" altLang="de-DE" noProof="0"/>
              <a:t>Zweite Ebene</a:t>
            </a:r>
          </a:p>
          <a:p>
            <a:pPr lvl="2"/>
            <a:r>
              <a:rPr lang="de-DE" altLang="de-DE" noProof="0"/>
              <a:t>Dritte Ebene</a:t>
            </a:r>
          </a:p>
          <a:p>
            <a:pPr lvl="3"/>
            <a:r>
              <a:rPr lang="de-DE" altLang="de-DE" noProof="0"/>
              <a:t>Vierte Ebene</a:t>
            </a:r>
          </a:p>
          <a:p>
            <a:pPr lvl="4"/>
            <a:r>
              <a:rPr lang="de-DE" altLang="de-DE" noProof="0"/>
              <a:t>Fünfte Ebene</a:t>
            </a:r>
          </a:p>
        </p:txBody>
      </p:sp>
      <p:sp>
        <p:nvSpPr>
          <p:cNvPr id="3078" name="Rectangle 6">
            <a:extLst>
              <a:ext uri="{FF2B5EF4-FFF2-40B4-BE49-F238E27FC236}">
                <a16:creationId xmlns:a16="http://schemas.microsoft.com/office/drawing/2014/main" id="{9067B594-353B-4EDE-9959-54D9F54ABC16}"/>
              </a:ext>
            </a:extLst>
          </p:cNvPr>
          <p:cNvSpPr>
            <a:spLocks noGrp="1" noChangeArrowheads="1"/>
          </p:cNvSpPr>
          <p:nvPr>
            <p:ph type="ftr" sz="quarter" idx="4"/>
          </p:nvPr>
        </p:nvSpPr>
        <p:spPr bwMode="auto">
          <a:xfrm>
            <a:off x="1" y="9496484"/>
            <a:ext cx="2975988" cy="499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786" tIns="48394" rIns="96786" bIns="48394" numCol="1" anchor="b" anchorCtr="0" compatLnSpc="1">
            <a:prstTxWarp prst="textNoShape">
              <a:avLst/>
            </a:prstTxWarp>
          </a:bodyPr>
          <a:lstStyle>
            <a:lvl1pPr eaLnBrk="1" hangingPunct="1">
              <a:defRPr sz="1300" smtClean="0"/>
            </a:lvl1pPr>
          </a:lstStyle>
          <a:p>
            <a:pPr>
              <a:defRPr/>
            </a:pPr>
            <a:endParaRPr lang="en-US" altLang="en-US"/>
          </a:p>
        </p:txBody>
      </p:sp>
      <p:sp>
        <p:nvSpPr>
          <p:cNvPr id="3079" name="Rectangle 7">
            <a:extLst>
              <a:ext uri="{FF2B5EF4-FFF2-40B4-BE49-F238E27FC236}">
                <a16:creationId xmlns:a16="http://schemas.microsoft.com/office/drawing/2014/main" id="{5F09F74E-CAA9-484F-A89A-8FA556D17CA3}"/>
              </a:ext>
            </a:extLst>
          </p:cNvPr>
          <p:cNvSpPr>
            <a:spLocks noGrp="1" noChangeArrowheads="1"/>
          </p:cNvSpPr>
          <p:nvPr>
            <p:ph type="sldNum" sz="quarter" idx="5"/>
          </p:nvPr>
        </p:nvSpPr>
        <p:spPr bwMode="auto">
          <a:xfrm>
            <a:off x="3888347" y="9496484"/>
            <a:ext cx="2975988" cy="499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786" tIns="48394" rIns="96786" bIns="48394" numCol="1" anchor="b" anchorCtr="0" compatLnSpc="1">
            <a:prstTxWarp prst="textNoShape">
              <a:avLst/>
            </a:prstTxWarp>
          </a:bodyPr>
          <a:lstStyle>
            <a:lvl1pPr algn="r" eaLnBrk="1" hangingPunct="1">
              <a:defRPr sz="1300"/>
            </a:lvl1pPr>
          </a:lstStyle>
          <a:p>
            <a:fld id="{C864AB64-D4CB-49EC-81DA-78C2B1F3AE4B}" type="slidenum">
              <a:rPr lang="de-DE" altLang="de-DE"/>
              <a:pPr/>
              <a:t>‹Nr.›</a:t>
            </a:fld>
            <a:endParaRPr lang="de-DE" altLang="de-D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a:extLst>
              <a:ext uri="{FF2B5EF4-FFF2-40B4-BE49-F238E27FC236}">
                <a16:creationId xmlns:a16="http://schemas.microsoft.com/office/drawing/2014/main" id="{D7CC4A45-4A1C-4626-9D49-F9529C8FB479}"/>
              </a:ext>
            </a:extLst>
          </p:cNvPr>
          <p:cNvSpPr txBox="1">
            <a:spLocks noGrp="1" noChangeArrowheads="1"/>
          </p:cNvSpPr>
          <p:nvPr/>
        </p:nvSpPr>
        <p:spPr bwMode="auto">
          <a:xfrm>
            <a:off x="3888347" y="9496484"/>
            <a:ext cx="2975988" cy="499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6" tIns="48394" rIns="96786" bIns="48394" anchor="b"/>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fld id="{9310828F-AA7D-4CFE-9C8C-ABDCF44D2331}" type="slidenum">
              <a:rPr lang="de-DE" altLang="de-DE" sz="1300"/>
              <a:pPr algn="r" eaLnBrk="1" hangingPunct="1"/>
              <a:t>1</a:t>
            </a:fld>
            <a:endParaRPr lang="de-DE" altLang="de-DE" sz="1300"/>
          </a:p>
        </p:txBody>
      </p:sp>
      <p:sp>
        <p:nvSpPr>
          <p:cNvPr id="56323" name="Rectangle 2">
            <a:extLst>
              <a:ext uri="{FF2B5EF4-FFF2-40B4-BE49-F238E27FC236}">
                <a16:creationId xmlns:a16="http://schemas.microsoft.com/office/drawing/2014/main" id="{6BF89316-8B9D-48E1-BE83-7EC8F1B157B9}"/>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5CC06FC-07E8-45DA-8C49-DE7C03701D8F}"/>
              </a:ext>
            </a:extLst>
          </p:cNvPr>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altLang="en-US">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12</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3973872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14</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29730267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15</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148832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16</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28611705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17</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2809098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18</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1137317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19</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114091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21</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20281346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22</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17929368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24</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4237435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342BA12B-ADA8-42E7-A0B6-12AA697D5DEC}"/>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1314039-C4A5-4661-A046-D5435E91866B}" type="slidenum">
              <a:rPr lang="de-DE" altLang="de-DE"/>
              <a:pPr/>
              <a:t>2</a:t>
            </a:fld>
            <a:endParaRPr lang="de-DE" altLang="de-DE"/>
          </a:p>
        </p:txBody>
      </p:sp>
      <p:sp>
        <p:nvSpPr>
          <p:cNvPr id="57347" name="Rectangle 2">
            <a:extLst>
              <a:ext uri="{FF2B5EF4-FFF2-40B4-BE49-F238E27FC236}">
                <a16:creationId xmlns:a16="http://schemas.microsoft.com/office/drawing/2014/main" id="{28954DF0-0D28-48A4-AE50-14B74D018D7C}"/>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72" name="Rectangle 3">
            <a:extLst>
              <a:ext uri="{FF2B5EF4-FFF2-40B4-BE49-F238E27FC236}">
                <a16:creationId xmlns:a16="http://schemas.microsoft.com/office/drawing/2014/main" id="{D758A7A0-952F-44E2-B021-A2DB91695C7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25</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40225278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26</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34476450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a:extLst>
              <a:ext uri="{FF2B5EF4-FFF2-40B4-BE49-F238E27FC236}">
                <a16:creationId xmlns:a16="http://schemas.microsoft.com/office/drawing/2014/main" id="{C246B5AE-8CBE-48BA-8B26-1B41D77A4B5D}"/>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A933FF-0759-47AD-BC04-DC40CB17AE4F}" type="slidenum">
              <a:rPr lang="de-DE" altLang="de-DE"/>
              <a:pPr/>
              <a:t>27</a:t>
            </a:fld>
            <a:endParaRPr lang="de-DE" altLang="de-DE"/>
          </a:p>
        </p:txBody>
      </p:sp>
      <p:sp>
        <p:nvSpPr>
          <p:cNvPr id="75779" name="Rectangle 2">
            <a:extLst>
              <a:ext uri="{FF2B5EF4-FFF2-40B4-BE49-F238E27FC236}">
                <a16:creationId xmlns:a16="http://schemas.microsoft.com/office/drawing/2014/main" id="{2D5E2385-FC71-416E-B5F7-E75B91958B98}"/>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40964" name="Rectangle 3">
            <a:extLst>
              <a:ext uri="{FF2B5EF4-FFF2-40B4-BE49-F238E27FC236}">
                <a16:creationId xmlns:a16="http://schemas.microsoft.com/office/drawing/2014/main" id="{34A0930E-678B-4809-9561-8F5CA64DC104}"/>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3175548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id="{D870CC11-185F-4F87-B9FC-E155A619BBA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9B9B33C-452D-4AD8-B9E2-2FA72649228C}" type="slidenum">
              <a:rPr lang="de-DE" altLang="de-DE"/>
              <a:pPr/>
              <a:t>28</a:t>
            </a:fld>
            <a:endParaRPr lang="de-DE" altLang="de-DE"/>
          </a:p>
        </p:txBody>
      </p:sp>
      <p:sp>
        <p:nvSpPr>
          <p:cNvPr id="76803" name="Rectangle 2">
            <a:extLst>
              <a:ext uri="{FF2B5EF4-FFF2-40B4-BE49-F238E27FC236}">
                <a16:creationId xmlns:a16="http://schemas.microsoft.com/office/drawing/2014/main" id="{FFD83E11-F412-4DD4-A72A-04D356CB7008}"/>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43012" name="Rectangle 3">
            <a:extLst>
              <a:ext uri="{FF2B5EF4-FFF2-40B4-BE49-F238E27FC236}">
                <a16:creationId xmlns:a16="http://schemas.microsoft.com/office/drawing/2014/main" id="{F1CCCD8B-347C-44B5-9F70-0E1ED7B09310}"/>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37885678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a:extLst>
              <a:ext uri="{FF2B5EF4-FFF2-40B4-BE49-F238E27FC236}">
                <a16:creationId xmlns:a16="http://schemas.microsoft.com/office/drawing/2014/main" id="{ABC8FC4D-EAAE-4995-BDB9-8240ED16BE5E}"/>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9BAB23-6844-4B85-9D01-85B0EA572112}" type="slidenum">
              <a:rPr lang="de-DE" altLang="de-DE"/>
              <a:pPr/>
              <a:t>29</a:t>
            </a:fld>
            <a:endParaRPr lang="de-DE" altLang="de-DE"/>
          </a:p>
        </p:txBody>
      </p:sp>
      <p:sp>
        <p:nvSpPr>
          <p:cNvPr id="77827" name="Rectangle 2">
            <a:extLst>
              <a:ext uri="{FF2B5EF4-FFF2-40B4-BE49-F238E27FC236}">
                <a16:creationId xmlns:a16="http://schemas.microsoft.com/office/drawing/2014/main" id="{70CBF651-BCA0-4F5D-AAB6-1DE9BFD59B71}"/>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45060" name="Rectangle 3">
            <a:extLst>
              <a:ext uri="{FF2B5EF4-FFF2-40B4-BE49-F238E27FC236}">
                <a16:creationId xmlns:a16="http://schemas.microsoft.com/office/drawing/2014/main" id="{2C259486-476C-4027-813A-009A53171656}"/>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2000276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a:extLst>
              <a:ext uri="{FF2B5EF4-FFF2-40B4-BE49-F238E27FC236}">
                <a16:creationId xmlns:a16="http://schemas.microsoft.com/office/drawing/2014/main" id="{129A780F-C3D8-4476-A13A-8537DE849339}"/>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C25C3F9-8D9B-4A43-B842-1EC0D9D144CC}" type="slidenum">
              <a:rPr lang="de-DE" altLang="de-DE"/>
              <a:pPr/>
              <a:t>30</a:t>
            </a:fld>
            <a:endParaRPr lang="de-DE" altLang="de-DE"/>
          </a:p>
        </p:txBody>
      </p:sp>
      <p:sp>
        <p:nvSpPr>
          <p:cNvPr id="78851" name="Rectangle 2">
            <a:extLst>
              <a:ext uri="{FF2B5EF4-FFF2-40B4-BE49-F238E27FC236}">
                <a16:creationId xmlns:a16="http://schemas.microsoft.com/office/drawing/2014/main" id="{E4984663-C68D-40FA-807D-860E237E5BE2}"/>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47108" name="Rectangle 3">
            <a:extLst>
              <a:ext uri="{FF2B5EF4-FFF2-40B4-BE49-F238E27FC236}">
                <a16:creationId xmlns:a16="http://schemas.microsoft.com/office/drawing/2014/main" id="{36359B4D-E8DB-402F-9BB0-CD240A9FFE6C}"/>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9548214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EC0369CD-32A6-4228-922A-1F2A443973C5}"/>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76DF72C-D020-4341-A3C0-BF56426A207D}" type="slidenum">
              <a:rPr lang="de-DE" altLang="de-DE"/>
              <a:pPr/>
              <a:t>31</a:t>
            </a:fld>
            <a:endParaRPr lang="de-DE" altLang="de-DE"/>
          </a:p>
        </p:txBody>
      </p:sp>
      <p:sp>
        <p:nvSpPr>
          <p:cNvPr id="79875" name="Rectangle 2">
            <a:extLst>
              <a:ext uri="{FF2B5EF4-FFF2-40B4-BE49-F238E27FC236}">
                <a16:creationId xmlns:a16="http://schemas.microsoft.com/office/drawing/2014/main" id="{66F381A2-467E-44D0-8261-FCC25EB5B8E0}"/>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49156" name="Rectangle 3">
            <a:extLst>
              <a:ext uri="{FF2B5EF4-FFF2-40B4-BE49-F238E27FC236}">
                <a16:creationId xmlns:a16="http://schemas.microsoft.com/office/drawing/2014/main" id="{E29DE6CE-581C-4595-AC9C-EA61351620EC}"/>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16529041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7F4280CC-606D-443C-8837-9A9E25F5EE5C}"/>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C0BD1DD-A94B-4B78-87A2-415281DF69AD}" type="slidenum">
              <a:rPr lang="de-DE" altLang="de-DE"/>
              <a:pPr/>
              <a:t>32</a:t>
            </a:fld>
            <a:endParaRPr lang="de-DE" altLang="de-DE"/>
          </a:p>
        </p:txBody>
      </p:sp>
      <p:sp>
        <p:nvSpPr>
          <p:cNvPr id="68611" name="Rectangle 2">
            <a:extLst>
              <a:ext uri="{FF2B5EF4-FFF2-40B4-BE49-F238E27FC236}">
                <a16:creationId xmlns:a16="http://schemas.microsoft.com/office/drawing/2014/main" id="{9946AA40-B505-431D-BFA0-B7D28E5D9FB5}"/>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23556" name="Rectangle 3">
            <a:extLst>
              <a:ext uri="{FF2B5EF4-FFF2-40B4-BE49-F238E27FC236}">
                <a16:creationId xmlns:a16="http://schemas.microsoft.com/office/drawing/2014/main" id="{F0DE687F-C88E-49DF-8E72-C8241C5C6A3B}"/>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22309784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1EB6EB2F-42D0-42FD-A9AC-BFE6584EFE3D}"/>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279FCA-337E-400F-80BF-102B4D76C759}" type="slidenum">
              <a:rPr lang="de-DE" altLang="de-DE"/>
              <a:pPr/>
              <a:t>33</a:t>
            </a:fld>
            <a:endParaRPr lang="de-DE" altLang="de-DE"/>
          </a:p>
        </p:txBody>
      </p:sp>
      <p:sp>
        <p:nvSpPr>
          <p:cNvPr id="69635" name="Rectangle 2">
            <a:extLst>
              <a:ext uri="{FF2B5EF4-FFF2-40B4-BE49-F238E27FC236}">
                <a16:creationId xmlns:a16="http://schemas.microsoft.com/office/drawing/2014/main" id="{87F022DE-8B6A-4794-91F8-63317D624746}"/>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25604" name="Rectangle 3">
            <a:extLst>
              <a:ext uri="{FF2B5EF4-FFF2-40B4-BE49-F238E27FC236}">
                <a16:creationId xmlns:a16="http://schemas.microsoft.com/office/drawing/2014/main" id="{5128F42F-E09D-44E3-846F-2084277DF3BD}"/>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26098907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FA3436E3-ADE1-47A1-AEAD-722922AE653D}"/>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5E5B275-29BB-4000-86F3-C27315EF6039}" type="slidenum">
              <a:rPr lang="de-DE" altLang="de-DE"/>
              <a:pPr/>
              <a:t>34</a:t>
            </a:fld>
            <a:endParaRPr lang="de-DE" altLang="de-DE"/>
          </a:p>
        </p:txBody>
      </p:sp>
      <p:sp>
        <p:nvSpPr>
          <p:cNvPr id="70659" name="Rectangle 2">
            <a:extLst>
              <a:ext uri="{FF2B5EF4-FFF2-40B4-BE49-F238E27FC236}">
                <a16:creationId xmlns:a16="http://schemas.microsoft.com/office/drawing/2014/main" id="{E1BA909C-E299-46D2-9DD4-0D79864B0548}"/>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27652" name="Rectangle 3">
            <a:extLst>
              <a:ext uri="{FF2B5EF4-FFF2-40B4-BE49-F238E27FC236}">
                <a16:creationId xmlns:a16="http://schemas.microsoft.com/office/drawing/2014/main" id="{2F59B2E7-D893-46F6-8041-2C93B896CE33}"/>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1869915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342BA12B-ADA8-42E7-A0B6-12AA697D5DEC}"/>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1314039-C4A5-4661-A046-D5435E91866B}" type="slidenum">
              <a:rPr lang="de-DE" altLang="de-DE"/>
              <a:pPr/>
              <a:t>3</a:t>
            </a:fld>
            <a:endParaRPr lang="de-DE" altLang="de-DE"/>
          </a:p>
        </p:txBody>
      </p:sp>
      <p:sp>
        <p:nvSpPr>
          <p:cNvPr id="57347" name="Rectangle 2">
            <a:extLst>
              <a:ext uri="{FF2B5EF4-FFF2-40B4-BE49-F238E27FC236}">
                <a16:creationId xmlns:a16="http://schemas.microsoft.com/office/drawing/2014/main" id="{28954DF0-0D28-48A4-AE50-14B74D018D7C}"/>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72" name="Rectangle 3">
            <a:extLst>
              <a:ext uri="{FF2B5EF4-FFF2-40B4-BE49-F238E27FC236}">
                <a16:creationId xmlns:a16="http://schemas.microsoft.com/office/drawing/2014/main" id="{D758A7A0-952F-44E2-B021-A2DB91695C7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31592540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41228F94-ED20-407E-857F-851208D9A7B1}"/>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544AFDA-0C04-4770-8EE1-2B74F116C94F}" type="slidenum">
              <a:rPr lang="de-DE" altLang="de-DE"/>
              <a:pPr/>
              <a:t>35</a:t>
            </a:fld>
            <a:endParaRPr lang="de-DE" altLang="de-DE"/>
          </a:p>
        </p:txBody>
      </p:sp>
      <p:sp>
        <p:nvSpPr>
          <p:cNvPr id="71683" name="Rectangle 2">
            <a:extLst>
              <a:ext uri="{FF2B5EF4-FFF2-40B4-BE49-F238E27FC236}">
                <a16:creationId xmlns:a16="http://schemas.microsoft.com/office/drawing/2014/main" id="{A65FD04D-7D8E-4E58-9C8E-C3CBD4DA946B}"/>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29700" name="Rectangle 3">
            <a:extLst>
              <a:ext uri="{FF2B5EF4-FFF2-40B4-BE49-F238E27FC236}">
                <a16:creationId xmlns:a16="http://schemas.microsoft.com/office/drawing/2014/main" id="{A0545001-BFAD-42AF-9561-D8ADDC26195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21195221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a:extLst>
              <a:ext uri="{FF2B5EF4-FFF2-40B4-BE49-F238E27FC236}">
                <a16:creationId xmlns:a16="http://schemas.microsoft.com/office/drawing/2014/main" id="{2C83E945-A927-4981-B28F-CF73103DDD92}"/>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FB0642F-3728-4479-97FE-A23CFD7F94C4}" type="slidenum">
              <a:rPr lang="de-DE" altLang="de-DE"/>
              <a:pPr/>
              <a:t>37</a:t>
            </a:fld>
            <a:endParaRPr lang="de-DE" altLang="de-DE"/>
          </a:p>
        </p:txBody>
      </p:sp>
      <p:sp>
        <p:nvSpPr>
          <p:cNvPr id="72707" name="Rectangle 2">
            <a:extLst>
              <a:ext uri="{FF2B5EF4-FFF2-40B4-BE49-F238E27FC236}">
                <a16:creationId xmlns:a16="http://schemas.microsoft.com/office/drawing/2014/main" id="{F2661DFA-CD04-4738-8E28-58BD37235360}"/>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31748" name="Rectangle 3">
            <a:extLst>
              <a:ext uri="{FF2B5EF4-FFF2-40B4-BE49-F238E27FC236}">
                <a16:creationId xmlns:a16="http://schemas.microsoft.com/office/drawing/2014/main" id="{EBE40F74-DBAA-4704-98D8-18D6DDFB9B2F}"/>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25515644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1FBA7A4C-97E8-4AFA-AF73-D05823655EE9}"/>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F9C9890-945B-48FB-8129-E57E45BE335A}" type="slidenum">
              <a:rPr lang="de-DE" altLang="de-DE"/>
              <a:pPr/>
              <a:t>39</a:t>
            </a:fld>
            <a:endParaRPr lang="de-DE" altLang="de-DE"/>
          </a:p>
        </p:txBody>
      </p:sp>
      <p:sp>
        <p:nvSpPr>
          <p:cNvPr id="82947" name="Rectangle 2">
            <a:extLst>
              <a:ext uri="{FF2B5EF4-FFF2-40B4-BE49-F238E27FC236}">
                <a16:creationId xmlns:a16="http://schemas.microsoft.com/office/drawing/2014/main" id="{58B355DE-78CF-4631-A962-23B961A592DB}"/>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56324" name="Rectangle 3">
            <a:extLst>
              <a:ext uri="{FF2B5EF4-FFF2-40B4-BE49-F238E27FC236}">
                <a16:creationId xmlns:a16="http://schemas.microsoft.com/office/drawing/2014/main" id="{4E2C261D-5DE9-4140-B001-F1691C0A3B64}"/>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a:extLst>
              <a:ext uri="{FF2B5EF4-FFF2-40B4-BE49-F238E27FC236}">
                <a16:creationId xmlns:a16="http://schemas.microsoft.com/office/drawing/2014/main" id="{D7655961-AEAE-4801-B7F0-562FA598CF54}"/>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70BB8CF-2C1A-4E15-9035-F1AE2D3CDFEE}" type="slidenum">
              <a:rPr lang="de-DE" altLang="de-DE"/>
              <a:pPr/>
              <a:t>40</a:t>
            </a:fld>
            <a:endParaRPr lang="de-DE" altLang="de-DE"/>
          </a:p>
        </p:txBody>
      </p:sp>
      <p:sp>
        <p:nvSpPr>
          <p:cNvPr id="83971" name="Rectangle 2">
            <a:extLst>
              <a:ext uri="{FF2B5EF4-FFF2-40B4-BE49-F238E27FC236}">
                <a16:creationId xmlns:a16="http://schemas.microsoft.com/office/drawing/2014/main" id="{B7298338-E58E-4965-9C74-3CBEF9D5F9E2}"/>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58372" name="Rectangle 3">
            <a:extLst>
              <a:ext uri="{FF2B5EF4-FFF2-40B4-BE49-F238E27FC236}">
                <a16:creationId xmlns:a16="http://schemas.microsoft.com/office/drawing/2014/main" id="{A227B26C-80EA-4FB3-AF25-5DDF8570624B}"/>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a:extLst>
              <a:ext uri="{FF2B5EF4-FFF2-40B4-BE49-F238E27FC236}">
                <a16:creationId xmlns:a16="http://schemas.microsoft.com/office/drawing/2014/main" id="{E6B9A882-D0B7-47C9-B63E-460C669AF2D7}"/>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6AD016F-6EDB-4321-A1BD-6FB012325A6B}" type="slidenum">
              <a:rPr lang="de-DE" altLang="de-DE"/>
              <a:pPr/>
              <a:t>41</a:t>
            </a:fld>
            <a:endParaRPr lang="de-DE" altLang="de-DE"/>
          </a:p>
        </p:txBody>
      </p:sp>
      <p:sp>
        <p:nvSpPr>
          <p:cNvPr id="86019" name="Rectangle 2">
            <a:extLst>
              <a:ext uri="{FF2B5EF4-FFF2-40B4-BE49-F238E27FC236}">
                <a16:creationId xmlns:a16="http://schemas.microsoft.com/office/drawing/2014/main" id="{E69FE90D-61F4-476E-AF87-753F33446D7D}"/>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62468" name="Rectangle 3">
            <a:extLst>
              <a:ext uri="{FF2B5EF4-FFF2-40B4-BE49-F238E27FC236}">
                <a16:creationId xmlns:a16="http://schemas.microsoft.com/office/drawing/2014/main" id="{25561BC0-773E-4179-9F52-A8C20732D25D}"/>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42458435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a:extLst>
              <a:ext uri="{FF2B5EF4-FFF2-40B4-BE49-F238E27FC236}">
                <a16:creationId xmlns:a16="http://schemas.microsoft.com/office/drawing/2014/main" id="{E6B9A882-D0B7-47C9-B63E-460C669AF2D7}"/>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6AD016F-6EDB-4321-A1BD-6FB012325A6B}" type="slidenum">
              <a:rPr lang="de-DE" altLang="de-DE"/>
              <a:pPr/>
              <a:t>42</a:t>
            </a:fld>
            <a:endParaRPr lang="de-DE" altLang="de-DE"/>
          </a:p>
        </p:txBody>
      </p:sp>
      <p:sp>
        <p:nvSpPr>
          <p:cNvPr id="86019" name="Rectangle 2">
            <a:extLst>
              <a:ext uri="{FF2B5EF4-FFF2-40B4-BE49-F238E27FC236}">
                <a16:creationId xmlns:a16="http://schemas.microsoft.com/office/drawing/2014/main" id="{E69FE90D-61F4-476E-AF87-753F33446D7D}"/>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62468" name="Rectangle 3">
            <a:extLst>
              <a:ext uri="{FF2B5EF4-FFF2-40B4-BE49-F238E27FC236}">
                <a16:creationId xmlns:a16="http://schemas.microsoft.com/office/drawing/2014/main" id="{25561BC0-773E-4179-9F52-A8C20732D25D}"/>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42593155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a:extLst>
              <a:ext uri="{FF2B5EF4-FFF2-40B4-BE49-F238E27FC236}">
                <a16:creationId xmlns:a16="http://schemas.microsoft.com/office/drawing/2014/main" id="{E6B9A882-D0B7-47C9-B63E-460C669AF2D7}"/>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6AD016F-6EDB-4321-A1BD-6FB012325A6B}" type="slidenum">
              <a:rPr lang="de-DE" altLang="de-DE"/>
              <a:pPr/>
              <a:t>43</a:t>
            </a:fld>
            <a:endParaRPr lang="de-DE" altLang="de-DE"/>
          </a:p>
        </p:txBody>
      </p:sp>
      <p:sp>
        <p:nvSpPr>
          <p:cNvPr id="86019" name="Rectangle 2">
            <a:extLst>
              <a:ext uri="{FF2B5EF4-FFF2-40B4-BE49-F238E27FC236}">
                <a16:creationId xmlns:a16="http://schemas.microsoft.com/office/drawing/2014/main" id="{E69FE90D-61F4-476E-AF87-753F33446D7D}"/>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62468" name="Rectangle 3">
            <a:extLst>
              <a:ext uri="{FF2B5EF4-FFF2-40B4-BE49-F238E27FC236}">
                <a16:creationId xmlns:a16="http://schemas.microsoft.com/office/drawing/2014/main" id="{25561BC0-773E-4179-9F52-A8C20732D25D}"/>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11377528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6510D7A7-E703-4587-ACBF-75C42B68B64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73415A-5BFD-4F4D-BDF3-4F5E06D85E27}" type="slidenum">
              <a:rPr lang="de-DE" altLang="de-DE"/>
              <a:pPr/>
              <a:t>45</a:t>
            </a:fld>
            <a:endParaRPr lang="de-DE" altLang="de-DE"/>
          </a:p>
        </p:txBody>
      </p:sp>
      <p:sp>
        <p:nvSpPr>
          <p:cNvPr id="88067" name="Rectangle 2">
            <a:extLst>
              <a:ext uri="{FF2B5EF4-FFF2-40B4-BE49-F238E27FC236}">
                <a16:creationId xmlns:a16="http://schemas.microsoft.com/office/drawing/2014/main" id="{EA401A77-7516-4B9F-9AC0-0C7581CE57CA}"/>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684" name="Rectangle 3">
            <a:extLst>
              <a:ext uri="{FF2B5EF4-FFF2-40B4-BE49-F238E27FC236}">
                <a16:creationId xmlns:a16="http://schemas.microsoft.com/office/drawing/2014/main" id="{E6725C34-94AC-4568-8382-8F4C83832D3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6510D7A7-E703-4587-ACBF-75C42B68B64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73415A-5BFD-4F4D-BDF3-4F5E06D85E27}" type="slidenum">
              <a:rPr lang="de-DE" altLang="de-DE"/>
              <a:pPr/>
              <a:t>46</a:t>
            </a:fld>
            <a:endParaRPr lang="de-DE" altLang="de-DE"/>
          </a:p>
        </p:txBody>
      </p:sp>
      <p:sp>
        <p:nvSpPr>
          <p:cNvPr id="88067" name="Rectangle 2">
            <a:extLst>
              <a:ext uri="{FF2B5EF4-FFF2-40B4-BE49-F238E27FC236}">
                <a16:creationId xmlns:a16="http://schemas.microsoft.com/office/drawing/2014/main" id="{EA401A77-7516-4B9F-9AC0-0C7581CE57CA}"/>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684" name="Rectangle 3">
            <a:extLst>
              <a:ext uri="{FF2B5EF4-FFF2-40B4-BE49-F238E27FC236}">
                <a16:creationId xmlns:a16="http://schemas.microsoft.com/office/drawing/2014/main" id="{E6725C34-94AC-4568-8382-8F4C83832D3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36786779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6510D7A7-E703-4587-ACBF-75C42B68B64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73415A-5BFD-4F4D-BDF3-4F5E06D85E27}" type="slidenum">
              <a:rPr lang="de-DE" altLang="de-DE"/>
              <a:pPr/>
              <a:t>47</a:t>
            </a:fld>
            <a:endParaRPr lang="de-DE" altLang="de-DE"/>
          </a:p>
        </p:txBody>
      </p:sp>
      <p:sp>
        <p:nvSpPr>
          <p:cNvPr id="88067" name="Rectangle 2">
            <a:extLst>
              <a:ext uri="{FF2B5EF4-FFF2-40B4-BE49-F238E27FC236}">
                <a16:creationId xmlns:a16="http://schemas.microsoft.com/office/drawing/2014/main" id="{EA401A77-7516-4B9F-9AC0-0C7581CE57CA}"/>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684" name="Rectangle 3">
            <a:extLst>
              <a:ext uri="{FF2B5EF4-FFF2-40B4-BE49-F238E27FC236}">
                <a16:creationId xmlns:a16="http://schemas.microsoft.com/office/drawing/2014/main" id="{E6725C34-94AC-4568-8382-8F4C83832D3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1814526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6318DD55-E5FD-42E3-85E8-772F6B04B27C}"/>
              </a:ext>
            </a:extLst>
          </p:cNvPr>
          <p:cNvSpPr txBox="1">
            <a:spLocks noGrp="1" noChangeArrowheads="1"/>
          </p:cNvSpPr>
          <p:nvPr/>
        </p:nvSpPr>
        <p:spPr bwMode="auto">
          <a:xfrm>
            <a:off x="3888347" y="9496484"/>
            <a:ext cx="2975988" cy="499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6" tIns="48394" rIns="96786" bIns="48394" anchor="b"/>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fld id="{B477E9E9-5A50-4BF2-B877-E8525FB107F3}" type="slidenum">
              <a:rPr lang="de-DE" altLang="de-DE" sz="1300"/>
              <a:pPr algn="r" eaLnBrk="1" hangingPunct="1"/>
              <a:t>4</a:t>
            </a:fld>
            <a:endParaRPr lang="de-DE" altLang="de-DE" sz="1300"/>
          </a:p>
        </p:txBody>
      </p:sp>
      <p:sp>
        <p:nvSpPr>
          <p:cNvPr id="60419" name="Rectangle 2">
            <a:extLst>
              <a:ext uri="{FF2B5EF4-FFF2-40B4-BE49-F238E27FC236}">
                <a16:creationId xmlns:a16="http://schemas.microsoft.com/office/drawing/2014/main" id="{351CB4B1-5134-484A-9A24-AF02DCF178E3}"/>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6DE8EACF-4341-40C6-BC46-D45FD427CF64}"/>
              </a:ext>
            </a:extLst>
          </p:cNvPr>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altLang="en-US">
              <a:latin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6510D7A7-E703-4587-ACBF-75C42B68B64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73415A-5BFD-4F4D-BDF3-4F5E06D85E27}" type="slidenum">
              <a:rPr lang="de-DE" altLang="de-DE"/>
              <a:pPr/>
              <a:t>49</a:t>
            </a:fld>
            <a:endParaRPr lang="de-DE" altLang="de-DE"/>
          </a:p>
        </p:txBody>
      </p:sp>
      <p:sp>
        <p:nvSpPr>
          <p:cNvPr id="88067" name="Rectangle 2">
            <a:extLst>
              <a:ext uri="{FF2B5EF4-FFF2-40B4-BE49-F238E27FC236}">
                <a16:creationId xmlns:a16="http://schemas.microsoft.com/office/drawing/2014/main" id="{EA401A77-7516-4B9F-9AC0-0C7581CE57CA}"/>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684" name="Rectangle 3">
            <a:extLst>
              <a:ext uri="{FF2B5EF4-FFF2-40B4-BE49-F238E27FC236}">
                <a16:creationId xmlns:a16="http://schemas.microsoft.com/office/drawing/2014/main" id="{E6725C34-94AC-4568-8382-8F4C83832D3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4070463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6510D7A7-E703-4587-ACBF-75C42B68B64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73415A-5BFD-4F4D-BDF3-4F5E06D85E27}" type="slidenum">
              <a:rPr lang="de-DE" altLang="de-DE"/>
              <a:pPr/>
              <a:t>50</a:t>
            </a:fld>
            <a:endParaRPr lang="de-DE" altLang="de-DE"/>
          </a:p>
        </p:txBody>
      </p:sp>
      <p:sp>
        <p:nvSpPr>
          <p:cNvPr id="88067" name="Rectangle 2">
            <a:extLst>
              <a:ext uri="{FF2B5EF4-FFF2-40B4-BE49-F238E27FC236}">
                <a16:creationId xmlns:a16="http://schemas.microsoft.com/office/drawing/2014/main" id="{EA401A77-7516-4B9F-9AC0-0C7581CE57CA}"/>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684" name="Rectangle 3">
            <a:extLst>
              <a:ext uri="{FF2B5EF4-FFF2-40B4-BE49-F238E27FC236}">
                <a16:creationId xmlns:a16="http://schemas.microsoft.com/office/drawing/2014/main" id="{E6725C34-94AC-4568-8382-8F4C83832D3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41924922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6510D7A7-E703-4587-ACBF-75C42B68B64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73415A-5BFD-4F4D-BDF3-4F5E06D85E27}" type="slidenum">
              <a:rPr lang="de-DE" altLang="de-DE"/>
              <a:pPr/>
              <a:t>51</a:t>
            </a:fld>
            <a:endParaRPr lang="de-DE" altLang="de-DE"/>
          </a:p>
        </p:txBody>
      </p:sp>
      <p:sp>
        <p:nvSpPr>
          <p:cNvPr id="88067" name="Rectangle 2">
            <a:extLst>
              <a:ext uri="{FF2B5EF4-FFF2-40B4-BE49-F238E27FC236}">
                <a16:creationId xmlns:a16="http://schemas.microsoft.com/office/drawing/2014/main" id="{EA401A77-7516-4B9F-9AC0-0C7581CE57CA}"/>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684" name="Rectangle 3">
            <a:extLst>
              <a:ext uri="{FF2B5EF4-FFF2-40B4-BE49-F238E27FC236}">
                <a16:creationId xmlns:a16="http://schemas.microsoft.com/office/drawing/2014/main" id="{E6725C34-94AC-4568-8382-8F4C83832D3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33645567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6510D7A7-E703-4587-ACBF-75C42B68B64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73415A-5BFD-4F4D-BDF3-4F5E06D85E27}" type="slidenum">
              <a:rPr lang="de-DE" altLang="de-DE"/>
              <a:pPr/>
              <a:t>52</a:t>
            </a:fld>
            <a:endParaRPr lang="de-DE" altLang="de-DE"/>
          </a:p>
        </p:txBody>
      </p:sp>
      <p:sp>
        <p:nvSpPr>
          <p:cNvPr id="88067" name="Rectangle 2">
            <a:extLst>
              <a:ext uri="{FF2B5EF4-FFF2-40B4-BE49-F238E27FC236}">
                <a16:creationId xmlns:a16="http://schemas.microsoft.com/office/drawing/2014/main" id="{EA401A77-7516-4B9F-9AC0-0C7581CE57CA}"/>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684" name="Rectangle 3">
            <a:extLst>
              <a:ext uri="{FF2B5EF4-FFF2-40B4-BE49-F238E27FC236}">
                <a16:creationId xmlns:a16="http://schemas.microsoft.com/office/drawing/2014/main" id="{E6725C34-94AC-4568-8382-8F4C83832D3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22609107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6510D7A7-E703-4587-ACBF-75C42B68B64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73415A-5BFD-4F4D-BDF3-4F5E06D85E27}" type="slidenum">
              <a:rPr lang="de-DE" altLang="de-DE"/>
              <a:pPr/>
              <a:t>53</a:t>
            </a:fld>
            <a:endParaRPr lang="de-DE" altLang="de-DE"/>
          </a:p>
        </p:txBody>
      </p:sp>
      <p:sp>
        <p:nvSpPr>
          <p:cNvPr id="88067" name="Rectangle 2">
            <a:extLst>
              <a:ext uri="{FF2B5EF4-FFF2-40B4-BE49-F238E27FC236}">
                <a16:creationId xmlns:a16="http://schemas.microsoft.com/office/drawing/2014/main" id="{EA401A77-7516-4B9F-9AC0-0C7581CE57CA}"/>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684" name="Rectangle 3">
            <a:extLst>
              <a:ext uri="{FF2B5EF4-FFF2-40B4-BE49-F238E27FC236}">
                <a16:creationId xmlns:a16="http://schemas.microsoft.com/office/drawing/2014/main" id="{E6725C34-94AC-4568-8382-8F4C83832D3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40685265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6510D7A7-E703-4587-ACBF-75C42B68B64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73415A-5BFD-4F4D-BDF3-4F5E06D85E27}" type="slidenum">
              <a:rPr lang="de-DE" altLang="de-DE"/>
              <a:pPr/>
              <a:t>54</a:t>
            </a:fld>
            <a:endParaRPr lang="de-DE" altLang="de-DE"/>
          </a:p>
        </p:txBody>
      </p:sp>
      <p:sp>
        <p:nvSpPr>
          <p:cNvPr id="88067" name="Rectangle 2">
            <a:extLst>
              <a:ext uri="{FF2B5EF4-FFF2-40B4-BE49-F238E27FC236}">
                <a16:creationId xmlns:a16="http://schemas.microsoft.com/office/drawing/2014/main" id="{EA401A77-7516-4B9F-9AC0-0C7581CE57CA}"/>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684" name="Rectangle 3">
            <a:extLst>
              <a:ext uri="{FF2B5EF4-FFF2-40B4-BE49-F238E27FC236}">
                <a16:creationId xmlns:a16="http://schemas.microsoft.com/office/drawing/2014/main" id="{E6725C34-94AC-4568-8382-8F4C83832D3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12998002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6510D7A7-E703-4587-ACBF-75C42B68B64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73415A-5BFD-4F4D-BDF3-4F5E06D85E27}" type="slidenum">
              <a:rPr lang="de-DE" altLang="de-DE"/>
              <a:pPr/>
              <a:t>55</a:t>
            </a:fld>
            <a:endParaRPr lang="de-DE" altLang="de-DE"/>
          </a:p>
        </p:txBody>
      </p:sp>
      <p:sp>
        <p:nvSpPr>
          <p:cNvPr id="88067" name="Rectangle 2">
            <a:extLst>
              <a:ext uri="{FF2B5EF4-FFF2-40B4-BE49-F238E27FC236}">
                <a16:creationId xmlns:a16="http://schemas.microsoft.com/office/drawing/2014/main" id="{EA401A77-7516-4B9F-9AC0-0C7581CE57CA}"/>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684" name="Rectangle 3">
            <a:extLst>
              <a:ext uri="{FF2B5EF4-FFF2-40B4-BE49-F238E27FC236}">
                <a16:creationId xmlns:a16="http://schemas.microsoft.com/office/drawing/2014/main" id="{E6725C34-94AC-4568-8382-8F4C83832D3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8711304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6510D7A7-E703-4587-ACBF-75C42B68B64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73415A-5BFD-4F4D-BDF3-4F5E06D85E27}" type="slidenum">
              <a:rPr lang="de-DE" altLang="de-DE"/>
              <a:pPr/>
              <a:t>56</a:t>
            </a:fld>
            <a:endParaRPr lang="de-DE" altLang="de-DE"/>
          </a:p>
        </p:txBody>
      </p:sp>
      <p:sp>
        <p:nvSpPr>
          <p:cNvPr id="88067" name="Rectangle 2">
            <a:extLst>
              <a:ext uri="{FF2B5EF4-FFF2-40B4-BE49-F238E27FC236}">
                <a16:creationId xmlns:a16="http://schemas.microsoft.com/office/drawing/2014/main" id="{EA401A77-7516-4B9F-9AC0-0C7581CE57CA}"/>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684" name="Rectangle 3">
            <a:extLst>
              <a:ext uri="{FF2B5EF4-FFF2-40B4-BE49-F238E27FC236}">
                <a16:creationId xmlns:a16="http://schemas.microsoft.com/office/drawing/2014/main" id="{E6725C34-94AC-4568-8382-8F4C83832D3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31814776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6510D7A7-E703-4587-ACBF-75C42B68B640}"/>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73415A-5BFD-4F4D-BDF3-4F5E06D85E27}" type="slidenum">
              <a:rPr lang="de-DE" altLang="de-DE"/>
              <a:pPr/>
              <a:t>57</a:t>
            </a:fld>
            <a:endParaRPr lang="de-DE" altLang="de-DE"/>
          </a:p>
        </p:txBody>
      </p:sp>
      <p:sp>
        <p:nvSpPr>
          <p:cNvPr id="88067" name="Rectangle 2">
            <a:extLst>
              <a:ext uri="{FF2B5EF4-FFF2-40B4-BE49-F238E27FC236}">
                <a16:creationId xmlns:a16="http://schemas.microsoft.com/office/drawing/2014/main" id="{EA401A77-7516-4B9F-9AC0-0C7581CE57CA}"/>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71684" name="Rectangle 3">
            <a:extLst>
              <a:ext uri="{FF2B5EF4-FFF2-40B4-BE49-F238E27FC236}">
                <a16:creationId xmlns:a16="http://schemas.microsoft.com/office/drawing/2014/main" id="{E6725C34-94AC-4568-8382-8F4C83832D3E}"/>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34747463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51A118B3-2509-47B5-A1E0-C7CECF495C91}"/>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4992CE4-F6AE-4B3C-8830-7E672178033F}" type="slidenum">
              <a:rPr lang="de-DE" altLang="de-DE"/>
              <a:pPr/>
              <a:t>59</a:t>
            </a:fld>
            <a:endParaRPr lang="de-DE" altLang="de-DE"/>
          </a:p>
        </p:txBody>
      </p:sp>
      <p:sp>
        <p:nvSpPr>
          <p:cNvPr id="95235" name="Rectangle 2">
            <a:extLst>
              <a:ext uri="{FF2B5EF4-FFF2-40B4-BE49-F238E27FC236}">
                <a16:creationId xmlns:a16="http://schemas.microsoft.com/office/drawing/2014/main" id="{19506DC0-D030-407E-87C1-DB7AEDBD4B5C}"/>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87044" name="Rectangle 3">
            <a:extLst>
              <a:ext uri="{FF2B5EF4-FFF2-40B4-BE49-F238E27FC236}">
                <a16:creationId xmlns:a16="http://schemas.microsoft.com/office/drawing/2014/main" id="{49E2DA94-1B0B-4D49-B9CB-ED3A2B604013}"/>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3660968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4504D544-C359-4BB3-A7CA-BF9DF92643A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86EC91A-12CD-4B98-9C8F-7D2E10F6925B}" type="slidenum">
              <a:rPr lang="de-DE" altLang="de-DE"/>
              <a:pPr/>
              <a:t>6</a:t>
            </a:fld>
            <a:endParaRPr lang="de-DE" altLang="de-DE"/>
          </a:p>
        </p:txBody>
      </p:sp>
      <p:sp>
        <p:nvSpPr>
          <p:cNvPr id="61443" name="Rectangle 2">
            <a:extLst>
              <a:ext uri="{FF2B5EF4-FFF2-40B4-BE49-F238E27FC236}">
                <a16:creationId xmlns:a16="http://schemas.microsoft.com/office/drawing/2014/main" id="{40DC5DD9-2D28-4222-A724-C0381AFE57B3}"/>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1268" name="Rectangle 3">
            <a:extLst>
              <a:ext uri="{FF2B5EF4-FFF2-40B4-BE49-F238E27FC236}">
                <a16:creationId xmlns:a16="http://schemas.microsoft.com/office/drawing/2014/main" id="{D0B0FFCE-F045-4719-ACF8-8FD7BDDFF06A}"/>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51A118B3-2509-47B5-A1E0-C7CECF495C91}"/>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4992CE4-F6AE-4B3C-8830-7E672178033F}" type="slidenum">
              <a:rPr lang="de-DE" altLang="de-DE"/>
              <a:pPr/>
              <a:t>60</a:t>
            </a:fld>
            <a:endParaRPr lang="de-DE" altLang="de-DE"/>
          </a:p>
        </p:txBody>
      </p:sp>
      <p:sp>
        <p:nvSpPr>
          <p:cNvPr id="95235" name="Rectangle 2">
            <a:extLst>
              <a:ext uri="{FF2B5EF4-FFF2-40B4-BE49-F238E27FC236}">
                <a16:creationId xmlns:a16="http://schemas.microsoft.com/office/drawing/2014/main" id="{19506DC0-D030-407E-87C1-DB7AEDBD4B5C}"/>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87044" name="Rectangle 3">
            <a:extLst>
              <a:ext uri="{FF2B5EF4-FFF2-40B4-BE49-F238E27FC236}">
                <a16:creationId xmlns:a16="http://schemas.microsoft.com/office/drawing/2014/main" id="{49E2DA94-1B0B-4D49-B9CB-ED3A2B604013}"/>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extLst>
      <p:ext uri="{BB962C8B-B14F-4D97-AF65-F5344CB8AC3E}">
        <p14:creationId xmlns:p14="http://schemas.microsoft.com/office/powerpoint/2010/main" val="1845086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402CB3C7-D496-407E-94D8-44BCFC2080A6}"/>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71AD4CE-BCCA-422E-975A-6B7D4F318AD0}" type="slidenum">
              <a:rPr lang="de-DE" altLang="de-DE"/>
              <a:pPr/>
              <a:t>7</a:t>
            </a:fld>
            <a:endParaRPr lang="de-DE" altLang="de-DE"/>
          </a:p>
        </p:txBody>
      </p:sp>
      <p:sp>
        <p:nvSpPr>
          <p:cNvPr id="62467" name="Rectangle 2">
            <a:extLst>
              <a:ext uri="{FF2B5EF4-FFF2-40B4-BE49-F238E27FC236}">
                <a16:creationId xmlns:a16="http://schemas.microsoft.com/office/drawing/2014/main" id="{11591FF2-D5A5-4DD6-91EB-58B9E67F0D8C}"/>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3316" name="Rectangle 3">
            <a:extLst>
              <a:ext uri="{FF2B5EF4-FFF2-40B4-BE49-F238E27FC236}">
                <a16:creationId xmlns:a16="http://schemas.microsoft.com/office/drawing/2014/main" id="{AB5508F0-4ABD-4EE0-9051-7E703CF2319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9BF0D514-36C6-43FE-AC5C-D61ADA2A8BC4}"/>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BD2D68A-49F4-4D41-BEE3-DDFC2019724C}" type="slidenum">
              <a:rPr lang="de-DE" altLang="de-DE"/>
              <a:pPr/>
              <a:t>8</a:t>
            </a:fld>
            <a:endParaRPr lang="de-DE" altLang="de-DE"/>
          </a:p>
        </p:txBody>
      </p:sp>
      <p:sp>
        <p:nvSpPr>
          <p:cNvPr id="63491" name="Rectangle 2">
            <a:extLst>
              <a:ext uri="{FF2B5EF4-FFF2-40B4-BE49-F238E27FC236}">
                <a16:creationId xmlns:a16="http://schemas.microsoft.com/office/drawing/2014/main" id="{583CDBCB-EA7F-4A71-A12B-159EAE589A76}"/>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5364" name="Rectangle 3">
            <a:extLst>
              <a:ext uri="{FF2B5EF4-FFF2-40B4-BE49-F238E27FC236}">
                <a16:creationId xmlns:a16="http://schemas.microsoft.com/office/drawing/2014/main" id="{E15BA69A-57D1-401D-8955-06364599C257}"/>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6BBD787A-D559-4AB5-8023-C3C40132333C}"/>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3AC2684-76EC-4B8D-B9BA-65EB0FF3694E}" type="slidenum">
              <a:rPr lang="de-DE" altLang="de-DE"/>
              <a:pPr/>
              <a:t>9</a:t>
            </a:fld>
            <a:endParaRPr lang="de-DE" altLang="de-DE"/>
          </a:p>
        </p:txBody>
      </p:sp>
      <p:sp>
        <p:nvSpPr>
          <p:cNvPr id="64515" name="Rectangle 2">
            <a:extLst>
              <a:ext uri="{FF2B5EF4-FFF2-40B4-BE49-F238E27FC236}">
                <a16:creationId xmlns:a16="http://schemas.microsoft.com/office/drawing/2014/main" id="{264CB6C9-0E54-4CFE-BB5C-6C2028027EC3}"/>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0A37E0F2-AB2A-4D9D-A6E8-8343BC5E669D}"/>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19CBCF80-84CF-40C6-A587-B2DCA4E1FE4B}"/>
              </a:ext>
            </a:extLst>
          </p:cNvPr>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54911" indent="-290351">
              <a:defRPr>
                <a:solidFill>
                  <a:schemeClr val="tx1"/>
                </a:solidFill>
                <a:latin typeface="Arial" panose="020B0604020202020204" pitchFamily="34" charset="0"/>
                <a:ea typeface="MS PGothic" panose="020B0600070205080204" pitchFamily="34" charset="-128"/>
              </a:defRPr>
            </a:lvl2pPr>
            <a:lvl3pPr marL="1161402" indent="-232280">
              <a:defRPr>
                <a:solidFill>
                  <a:schemeClr val="tx1"/>
                </a:solidFill>
                <a:latin typeface="Arial" panose="020B0604020202020204" pitchFamily="34" charset="0"/>
                <a:ea typeface="MS PGothic" panose="020B0600070205080204" pitchFamily="34" charset="-128"/>
              </a:defRPr>
            </a:lvl3pPr>
            <a:lvl4pPr marL="1625963" indent="-232280">
              <a:defRPr>
                <a:solidFill>
                  <a:schemeClr val="tx1"/>
                </a:solidFill>
                <a:latin typeface="Arial" panose="020B0604020202020204" pitchFamily="34" charset="0"/>
                <a:ea typeface="MS PGothic" panose="020B0600070205080204" pitchFamily="34" charset="-128"/>
              </a:defRPr>
            </a:lvl4pPr>
            <a:lvl5pPr marL="2090524" indent="-232280">
              <a:defRPr>
                <a:solidFill>
                  <a:schemeClr val="tx1"/>
                </a:solidFill>
                <a:latin typeface="Arial" panose="020B0604020202020204" pitchFamily="34" charset="0"/>
                <a:ea typeface="MS PGothic" panose="020B0600070205080204" pitchFamily="34" charset="-128"/>
              </a:defRPr>
            </a:lvl5pPr>
            <a:lvl6pPr marL="2555085"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019646"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84207"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948768" indent="-23228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BD65FA-8DDB-45F6-8C56-4FAD57EF7F5C}" type="slidenum">
              <a:rPr lang="de-DE" altLang="de-DE"/>
              <a:pPr/>
              <a:t>11</a:t>
            </a:fld>
            <a:endParaRPr lang="de-DE" altLang="de-DE"/>
          </a:p>
        </p:txBody>
      </p:sp>
      <p:sp>
        <p:nvSpPr>
          <p:cNvPr id="65539" name="Rectangle 2">
            <a:extLst>
              <a:ext uri="{FF2B5EF4-FFF2-40B4-BE49-F238E27FC236}">
                <a16:creationId xmlns:a16="http://schemas.microsoft.com/office/drawing/2014/main" id="{FF51F399-79A0-41AA-910A-CCC8650EE22E}"/>
              </a:ext>
            </a:extLst>
          </p:cNvPr>
          <p:cNvSpPr>
            <a:spLocks noGrp="1" noRot="1" noChangeAspect="1" noChangeArrowheads="1" noTextEdit="1"/>
          </p:cNvSpPr>
          <p:nvPr>
            <p:ph type="sldImg"/>
          </p:nvPr>
        </p:nvSpPr>
        <p:spPr>
          <a:xfrm>
            <a:off x="950913" y="757238"/>
            <a:ext cx="4975225" cy="3732212"/>
          </a:xfrm>
          <a:ln w="12700" cap="flat">
            <a:solidFill>
              <a:schemeClr val="tx1"/>
            </a:solidFill>
          </a:ln>
        </p:spPr>
      </p:sp>
      <p:sp>
        <p:nvSpPr>
          <p:cNvPr id="17412" name="Rectangle 3">
            <a:extLst>
              <a:ext uri="{FF2B5EF4-FFF2-40B4-BE49-F238E27FC236}">
                <a16:creationId xmlns:a16="http://schemas.microsoft.com/office/drawing/2014/main" id="{2218CA61-0FA0-4691-8D90-8DDF125B5D82}"/>
              </a:ext>
            </a:extLst>
          </p:cNvPr>
          <p:cNvSpPr>
            <a:spLocks noGrp="1" noChangeArrowheads="1"/>
          </p:cNvSpPr>
          <p:nvPr>
            <p:ph type="body" idx="1"/>
          </p:nvPr>
        </p:nvSpPr>
        <p:spPr>
          <a:xfrm>
            <a:off x="915566" y="4747438"/>
            <a:ext cx="5034808" cy="449985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2454" tIns="46228" rIns="92454" bIns="46228"/>
          <a:lstStyle/>
          <a:p>
            <a:pPr>
              <a:defRPr/>
            </a:pPr>
            <a:r>
              <a:rPr lang="de-DE" altLang="de-DE">
                <a:latin typeface="CorpoS" pitchFamily="2" charset="0"/>
              </a:rPr>
              <a:t>Was ist die schlimmste Verschwendungsart und warum?</a:t>
            </a:r>
          </a:p>
          <a:p>
            <a:pPr>
              <a:defRPr/>
            </a:pPr>
            <a:endParaRPr lang="de-DE" altLang="de-DE">
              <a:latin typeface="CorpoS" pitchFamily="2" charset="0"/>
            </a:endParaRPr>
          </a:p>
          <a:p>
            <a:pPr>
              <a:buFont typeface="Wingdings" pitchFamily="2" charset="2"/>
              <a:buNone/>
              <a:defRPr/>
            </a:pPr>
            <a:r>
              <a:rPr lang="de-DE" altLang="de-DE">
                <a:latin typeface="CorpoS" pitchFamily="2" charset="0"/>
              </a:rPr>
              <a:t>Überproduktion ruft alle anderen Verschwendungsarten hervor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D49A5311-23DA-4778-A8F4-CC9BA23FEB0A}"/>
              </a:ext>
            </a:extLst>
          </p:cNvPr>
          <p:cNvSpPr>
            <a:spLocks noChangeArrowheads="1"/>
          </p:cNvSpPr>
          <p:nvPr userDrawn="1"/>
        </p:nvSpPr>
        <p:spPr bwMode="auto">
          <a:xfrm>
            <a:off x="0" y="1524000"/>
            <a:ext cx="9144000" cy="3810000"/>
          </a:xfrm>
          <a:prstGeom prst="rect">
            <a:avLst/>
          </a:prstGeom>
          <a:solidFill>
            <a:srgbClr val="99A49C"/>
          </a:solidFill>
          <a:ln>
            <a:noFill/>
          </a:ln>
        </p:spPr>
        <p:txBody>
          <a:bodyPr wrap="none"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de-DE" altLang="de-DE" sz="2400">
              <a:cs typeface="Arial" pitchFamily="34" charset="0"/>
            </a:endParaRPr>
          </a:p>
        </p:txBody>
      </p:sp>
      <p:sp>
        <p:nvSpPr>
          <p:cNvPr id="24579" name="Rectangle 3"/>
          <p:cNvSpPr>
            <a:spLocks noGrp="1" noChangeArrowheads="1"/>
          </p:cNvSpPr>
          <p:nvPr>
            <p:ph type="ctrTitle"/>
          </p:nvPr>
        </p:nvSpPr>
        <p:spPr>
          <a:xfrm>
            <a:off x="685800" y="44450"/>
            <a:ext cx="6910388" cy="1152525"/>
          </a:xfrm>
        </p:spPr>
        <p:txBody>
          <a:bodyPr/>
          <a:lstStyle>
            <a:lvl1pPr>
              <a:defRPr>
                <a:solidFill>
                  <a:schemeClr val="tx1"/>
                </a:solidFill>
                <a:latin typeface="Arial" pitchFamily="34" charset="0"/>
                <a:cs typeface="Arial" pitchFamily="34" charset="0"/>
              </a:defRPr>
            </a:lvl1pPr>
          </a:lstStyle>
          <a:p>
            <a:pPr lvl="0"/>
            <a:r>
              <a:rPr lang="de-DE" noProof="0"/>
              <a:t>Titelmasterformat durch Klicken bearbeiten</a:t>
            </a:r>
          </a:p>
        </p:txBody>
      </p:sp>
      <p:sp>
        <p:nvSpPr>
          <p:cNvPr id="24580" name="Rectangle 4"/>
          <p:cNvSpPr>
            <a:spLocks noGrp="1" noChangeArrowheads="1"/>
          </p:cNvSpPr>
          <p:nvPr>
            <p:ph type="subTitle" idx="1"/>
          </p:nvPr>
        </p:nvSpPr>
        <p:spPr>
          <a:xfrm>
            <a:off x="684213" y="4437063"/>
            <a:ext cx="3743325" cy="695325"/>
          </a:xfrm>
        </p:spPr>
        <p:txBody>
          <a:bodyPr/>
          <a:lstStyle>
            <a:lvl1pPr marL="0" indent="0">
              <a:buFont typeface="Frutiger 45 light" pitchFamily="34" charset="0"/>
              <a:buNone/>
              <a:defRPr sz="1400" b="1">
                <a:solidFill>
                  <a:schemeClr val="bg1"/>
                </a:solidFill>
                <a:latin typeface="Arial" pitchFamily="34" charset="0"/>
                <a:cs typeface="Arial" pitchFamily="34" charset="0"/>
              </a:defRPr>
            </a:lvl1pPr>
          </a:lstStyle>
          <a:p>
            <a:pPr lvl="0"/>
            <a:r>
              <a:rPr lang="de-DE" noProof="0"/>
              <a:t>Autor:</a:t>
            </a:r>
          </a:p>
          <a:p>
            <a:pPr lvl="0"/>
            <a:r>
              <a:rPr lang="de-DE" noProof="0"/>
              <a:t>Datum:</a:t>
            </a:r>
          </a:p>
        </p:txBody>
      </p:sp>
    </p:spTree>
    <p:extLst>
      <p:ext uri="{BB962C8B-B14F-4D97-AF65-F5344CB8AC3E}">
        <p14:creationId xmlns:p14="http://schemas.microsoft.com/office/powerpoint/2010/main" val="198277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7">
            <a:extLst>
              <a:ext uri="{FF2B5EF4-FFF2-40B4-BE49-F238E27FC236}">
                <a16:creationId xmlns:a16="http://schemas.microsoft.com/office/drawing/2014/main" id="{B7510921-7C63-4139-9C8B-885D2F7E9010}"/>
              </a:ext>
            </a:extLst>
          </p:cNvPr>
          <p:cNvSpPr>
            <a:spLocks noGrp="1" noChangeArrowheads="1"/>
          </p:cNvSpPr>
          <p:nvPr>
            <p:ph type="sldNum" sz="quarter" idx="10"/>
          </p:nvPr>
        </p:nvSpPr>
        <p:spPr>
          <a:ln/>
        </p:spPr>
        <p:txBody>
          <a:bodyPr/>
          <a:lstStyle>
            <a:lvl1pPr>
              <a:defRPr/>
            </a:lvl1pPr>
          </a:lstStyle>
          <a:p>
            <a:r>
              <a:rPr lang="de-DE" altLang="de-DE"/>
              <a:t> Folie </a:t>
            </a:r>
            <a:fld id="{4F4453D1-E623-40A9-9101-84D29CBF4747}" type="slidenum">
              <a:rPr lang="de-DE" altLang="de-DE"/>
              <a:pPr/>
              <a:t>‹Nr.›</a:t>
            </a:fld>
            <a:endParaRPr lang="de-DE" altLang="de-DE"/>
          </a:p>
        </p:txBody>
      </p:sp>
    </p:spTree>
    <p:extLst>
      <p:ext uri="{BB962C8B-B14F-4D97-AF65-F5344CB8AC3E}">
        <p14:creationId xmlns:p14="http://schemas.microsoft.com/office/powerpoint/2010/main" val="1046845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44450"/>
            <a:ext cx="2057400" cy="6081713"/>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457200" y="44450"/>
            <a:ext cx="6019800" cy="6081713"/>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7">
            <a:extLst>
              <a:ext uri="{FF2B5EF4-FFF2-40B4-BE49-F238E27FC236}">
                <a16:creationId xmlns:a16="http://schemas.microsoft.com/office/drawing/2014/main" id="{9C31692B-6682-46FE-A244-87D950269AC8}"/>
              </a:ext>
            </a:extLst>
          </p:cNvPr>
          <p:cNvSpPr>
            <a:spLocks noGrp="1" noChangeArrowheads="1"/>
          </p:cNvSpPr>
          <p:nvPr>
            <p:ph type="sldNum" sz="quarter" idx="10"/>
          </p:nvPr>
        </p:nvSpPr>
        <p:spPr>
          <a:ln/>
        </p:spPr>
        <p:txBody>
          <a:bodyPr/>
          <a:lstStyle>
            <a:lvl1pPr>
              <a:defRPr/>
            </a:lvl1pPr>
          </a:lstStyle>
          <a:p>
            <a:r>
              <a:rPr lang="de-DE" altLang="de-DE"/>
              <a:t> Folie </a:t>
            </a:r>
            <a:fld id="{11ACD0A5-AB4C-4C61-9FBC-9CB554442B95}" type="slidenum">
              <a:rPr lang="de-DE" altLang="de-DE"/>
              <a:pPr/>
              <a:t>‹Nr.›</a:t>
            </a:fld>
            <a:endParaRPr lang="de-DE" altLang="de-DE"/>
          </a:p>
        </p:txBody>
      </p:sp>
    </p:spTree>
    <p:extLst>
      <p:ext uri="{BB962C8B-B14F-4D97-AF65-F5344CB8AC3E}">
        <p14:creationId xmlns:p14="http://schemas.microsoft.com/office/powerpoint/2010/main" val="3899357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Arial" pitchFamily="34" charset="0"/>
                <a:cs typeface="Arial" pitchFamily="34" charset="0"/>
              </a:defRPr>
            </a:lvl1pPr>
          </a:lstStyle>
          <a:p>
            <a:r>
              <a:rPr lang="de-DE"/>
              <a:t>Titelmasterformat durch Klicken bearbeiten</a:t>
            </a:r>
          </a:p>
        </p:txBody>
      </p:sp>
      <p:sp>
        <p:nvSpPr>
          <p:cNvPr id="3" name="Inhaltsplatzhalter 2"/>
          <p:cNvSpPr>
            <a:spLocks noGrp="1"/>
          </p:cNvSpPr>
          <p:nvPr>
            <p:ph idx="1"/>
          </p:nvPr>
        </p:nvSpPr>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7">
            <a:extLst>
              <a:ext uri="{FF2B5EF4-FFF2-40B4-BE49-F238E27FC236}">
                <a16:creationId xmlns:a16="http://schemas.microsoft.com/office/drawing/2014/main" id="{CB977681-6F22-4E6A-8635-5045B5E0D5D0}"/>
              </a:ext>
            </a:extLst>
          </p:cNvPr>
          <p:cNvSpPr>
            <a:spLocks noGrp="1" noChangeArrowheads="1"/>
          </p:cNvSpPr>
          <p:nvPr>
            <p:ph type="sldNum" sz="quarter" idx="10"/>
          </p:nvPr>
        </p:nvSpPr>
        <p:spPr>
          <a:ln/>
        </p:spPr>
        <p:txBody>
          <a:bodyPr/>
          <a:lstStyle>
            <a:lvl1pPr>
              <a:defRPr/>
            </a:lvl1pPr>
          </a:lstStyle>
          <a:p>
            <a:r>
              <a:rPr lang="de-DE" altLang="de-DE"/>
              <a:t> Folie </a:t>
            </a:r>
            <a:fld id="{5A7A7023-CFED-46AC-9FE4-35FEF24AA868}" type="slidenum">
              <a:rPr lang="de-DE" altLang="de-DE"/>
              <a:pPr/>
              <a:t>‹Nr.›</a:t>
            </a:fld>
            <a:endParaRPr lang="de-DE" altLang="de-DE"/>
          </a:p>
        </p:txBody>
      </p:sp>
    </p:spTree>
    <p:extLst>
      <p:ext uri="{BB962C8B-B14F-4D97-AF65-F5344CB8AC3E}">
        <p14:creationId xmlns:p14="http://schemas.microsoft.com/office/powerpoint/2010/main" val="3449119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
        <p:nvSpPr>
          <p:cNvPr id="4" name="Rectangle 7">
            <a:extLst>
              <a:ext uri="{FF2B5EF4-FFF2-40B4-BE49-F238E27FC236}">
                <a16:creationId xmlns:a16="http://schemas.microsoft.com/office/drawing/2014/main" id="{5681FEF2-3A5B-43F4-BF7B-8A1E0C132D2B}"/>
              </a:ext>
            </a:extLst>
          </p:cNvPr>
          <p:cNvSpPr>
            <a:spLocks noGrp="1" noChangeArrowheads="1"/>
          </p:cNvSpPr>
          <p:nvPr>
            <p:ph type="sldNum" sz="quarter" idx="10"/>
          </p:nvPr>
        </p:nvSpPr>
        <p:spPr>
          <a:ln/>
        </p:spPr>
        <p:txBody>
          <a:bodyPr/>
          <a:lstStyle>
            <a:lvl1pPr>
              <a:defRPr/>
            </a:lvl1pPr>
          </a:lstStyle>
          <a:p>
            <a:r>
              <a:rPr lang="de-DE" altLang="de-DE"/>
              <a:t> Folie </a:t>
            </a:r>
            <a:fld id="{80F391AA-3004-46FD-AFF7-2B91B33E6D2B}" type="slidenum">
              <a:rPr lang="de-DE" altLang="de-DE"/>
              <a:pPr/>
              <a:t>‹Nr.›</a:t>
            </a:fld>
            <a:endParaRPr lang="de-DE" altLang="de-DE"/>
          </a:p>
        </p:txBody>
      </p:sp>
    </p:spTree>
    <p:extLst>
      <p:ext uri="{BB962C8B-B14F-4D97-AF65-F5344CB8AC3E}">
        <p14:creationId xmlns:p14="http://schemas.microsoft.com/office/powerpoint/2010/main" val="1899908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Rectangle 7">
            <a:extLst>
              <a:ext uri="{FF2B5EF4-FFF2-40B4-BE49-F238E27FC236}">
                <a16:creationId xmlns:a16="http://schemas.microsoft.com/office/drawing/2014/main" id="{2BCB204E-D675-44AF-BFF9-EF71617B1BBE}"/>
              </a:ext>
            </a:extLst>
          </p:cNvPr>
          <p:cNvSpPr>
            <a:spLocks noGrp="1" noChangeArrowheads="1"/>
          </p:cNvSpPr>
          <p:nvPr>
            <p:ph type="sldNum" sz="quarter" idx="10"/>
          </p:nvPr>
        </p:nvSpPr>
        <p:spPr>
          <a:ln/>
        </p:spPr>
        <p:txBody>
          <a:bodyPr/>
          <a:lstStyle>
            <a:lvl1pPr>
              <a:defRPr/>
            </a:lvl1pPr>
          </a:lstStyle>
          <a:p>
            <a:r>
              <a:rPr lang="de-DE" altLang="de-DE"/>
              <a:t> Folie </a:t>
            </a:r>
            <a:fld id="{FD5B94D4-B274-4907-9F5A-370900B87DC3}" type="slidenum">
              <a:rPr lang="de-DE" altLang="de-DE"/>
              <a:pPr/>
              <a:t>‹Nr.›</a:t>
            </a:fld>
            <a:endParaRPr lang="de-DE" altLang="de-DE"/>
          </a:p>
        </p:txBody>
      </p:sp>
    </p:spTree>
    <p:extLst>
      <p:ext uri="{BB962C8B-B14F-4D97-AF65-F5344CB8AC3E}">
        <p14:creationId xmlns:p14="http://schemas.microsoft.com/office/powerpoint/2010/main" val="3151890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Rectangle 7">
            <a:extLst>
              <a:ext uri="{FF2B5EF4-FFF2-40B4-BE49-F238E27FC236}">
                <a16:creationId xmlns:a16="http://schemas.microsoft.com/office/drawing/2014/main" id="{259C3C8A-5DC6-4DC3-8DD3-71E36C96F956}"/>
              </a:ext>
            </a:extLst>
          </p:cNvPr>
          <p:cNvSpPr>
            <a:spLocks noGrp="1" noChangeArrowheads="1"/>
          </p:cNvSpPr>
          <p:nvPr>
            <p:ph type="sldNum" sz="quarter" idx="10"/>
          </p:nvPr>
        </p:nvSpPr>
        <p:spPr>
          <a:ln/>
        </p:spPr>
        <p:txBody>
          <a:bodyPr/>
          <a:lstStyle>
            <a:lvl1pPr>
              <a:defRPr/>
            </a:lvl1pPr>
          </a:lstStyle>
          <a:p>
            <a:r>
              <a:rPr lang="de-DE" altLang="de-DE"/>
              <a:t> Folie </a:t>
            </a:r>
            <a:fld id="{4D36DBD9-CBCB-4417-A1FE-2191FB446CE3}" type="slidenum">
              <a:rPr lang="de-DE" altLang="de-DE"/>
              <a:pPr/>
              <a:t>‹Nr.›</a:t>
            </a:fld>
            <a:endParaRPr lang="de-DE" altLang="de-DE"/>
          </a:p>
        </p:txBody>
      </p:sp>
    </p:spTree>
    <p:extLst>
      <p:ext uri="{BB962C8B-B14F-4D97-AF65-F5344CB8AC3E}">
        <p14:creationId xmlns:p14="http://schemas.microsoft.com/office/powerpoint/2010/main" val="425205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Rectangle 7">
            <a:extLst>
              <a:ext uri="{FF2B5EF4-FFF2-40B4-BE49-F238E27FC236}">
                <a16:creationId xmlns:a16="http://schemas.microsoft.com/office/drawing/2014/main" id="{1D64D247-224D-4F4E-B456-20B2DE61E7B9}"/>
              </a:ext>
            </a:extLst>
          </p:cNvPr>
          <p:cNvSpPr>
            <a:spLocks noGrp="1" noChangeArrowheads="1"/>
          </p:cNvSpPr>
          <p:nvPr>
            <p:ph type="sldNum" sz="quarter" idx="10"/>
          </p:nvPr>
        </p:nvSpPr>
        <p:spPr>
          <a:xfrm>
            <a:off x="419100" y="6524625"/>
            <a:ext cx="1273175" cy="217488"/>
          </a:xfrm>
        </p:spPr>
        <p:txBody>
          <a:bodyPr/>
          <a:lstStyle>
            <a:lvl1pPr>
              <a:defRPr/>
            </a:lvl1pPr>
          </a:lstStyle>
          <a:p>
            <a:r>
              <a:rPr lang="de-DE" altLang="de-DE"/>
              <a:t> Muster Folie </a:t>
            </a:r>
            <a:fld id="{A9D91F43-B6E4-463E-A179-A80F997A6A87}" type="slidenum">
              <a:rPr lang="de-DE" altLang="de-DE"/>
              <a:pPr/>
              <a:t>‹Nr.›</a:t>
            </a:fld>
            <a:endParaRPr lang="de-DE" altLang="de-DE"/>
          </a:p>
        </p:txBody>
      </p:sp>
    </p:spTree>
    <p:extLst>
      <p:ext uri="{BB962C8B-B14F-4D97-AF65-F5344CB8AC3E}">
        <p14:creationId xmlns:p14="http://schemas.microsoft.com/office/powerpoint/2010/main" val="3387925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FE31FD63-857E-413A-8E5E-4224AC20F828}"/>
              </a:ext>
            </a:extLst>
          </p:cNvPr>
          <p:cNvSpPr>
            <a:spLocks noGrp="1" noChangeArrowheads="1"/>
          </p:cNvSpPr>
          <p:nvPr>
            <p:ph type="sldNum" sz="quarter" idx="10"/>
          </p:nvPr>
        </p:nvSpPr>
        <p:spPr>
          <a:ln/>
        </p:spPr>
        <p:txBody>
          <a:bodyPr/>
          <a:lstStyle>
            <a:lvl1pPr>
              <a:defRPr/>
            </a:lvl1pPr>
          </a:lstStyle>
          <a:p>
            <a:r>
              <a:rPr lang="de-DE" altLang="de-DE"/>
              <a:t> Folie </a:t>
            </a:r>
            <a:fld id="{1C866A0E-1F33-4B8B-A547-6BB87D656CF9}" type="slidenum">
              <a:rPr lang="de-DE" altLang="de-DE"/>
              <a:pPr/>
              <a:t>‹Nr.›</a:t>
            </a:fld>
            <a:endParaRPr lang="de-DE" altLang="de-DE"/>
          </a:p>
        </p:txBody>
      </p:sp>
    </p:spTree>
    <p:extLst>
      <p:ext uri="{BB962C8B-B14F-4D97-AF65-F5344CB8AC3E}">
        <p14:creationId xmlns:p14="http://schemas.microsoft.com/office/powerpoint/2010/main" val="4124041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7">
            <a:extLst>
              <a:ext uri="{FF2B5EF4-FFF2-40B4-BE49-F238E27FC236}">
                <a16:creationId xmlns:a16="http://schemas.microsoft.com/office/drawing/2014/main" id="{F44CF099-DB5A-4D1E-96DB-88E202084FAF}"/>
              </a:ext>
            </a:extLst>
          </p:cNvPr>
          <p:cNvSpPr>
            <a:spLocks noGrp="1" noChangeArrowheads="1"/>
          </p:cNvSpPr>
          <p:nvPr>
            <p:ph type="sldNum" sz="quarter" idx="10"/>
          </p:nvPr>
        </p:nvSpPr>
        <p:spPr>
          <a:ln/>
        </p:spPr>
        <p:txBody>
          <a:bodyPr/>
          <a:lstStyle>
            <a:lvl1pPr>
              <a:defRPr/>
            </a:lvl1pPr>
          </a:lstStyle>
          <a:p>
            <a:r>
              <a:rPr lang="de-DE" altLang="de-DE"/>
              <a:t> Folie </a:t>
            </a:r>
            <a:fld id="{614B5B2C-6AB3-44CC-AB03-4E3F67A20B0B}" type="slidenum">
              <a:rPr lang="de-DE" altLang="de-DE"/>
              <a:pPr/>
              <a:t>‹Nr.›</a:t>
            </a:fld>
            <a:endParaRPr lang="de-DE" altLang="de-DE"/>
          </a:p>
        </p:txBody>
      </p:sp>
    </p:spTree>
    <p:extLst>
      <p:ext uri="{BB962C8B-B14F-4D97-AF65-F5344CB8AC3E}">
        <p14:creationId xmlns:p14="http://schemas.microsoft.com/office/powerpoint/2010/main" val="1915570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dirty="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7">
            <a:extLst>
              <a:ext uri="{FF2B5EF4-FFF2-40B4-BE49-F238E27FC236}">
                <a16:creationId xmlns:a16="http://schemas.microsoft.com/office/drawing/2014/main" id="{5F83A3A4-1806-46B2-92A3-FD05291E935A}"/>
              </a:ext>
            </a:extLst>
          </p:cNvPr>
          <p:cNvSpPr>
            <a:spLocks noGrp="1" noChangeArrowheads="1"/>
          </p:cNvSpPr>
          <p:nvPr>
            <p:ph type="sldNum" sz="quarter" idx="10"/>
          </p:nvPr>
        </p:nvSpPr>
        <p:spPr>
          <a:ln/>
        </p:spPr>
        <p:txBody>
          <a:bodyPr/>
          <a:lstStyle>
            <a:lvl1pPr>
              <a:defRPr/>
            </a:lvl1pPr>
          </a:lstStyle>
          <a:p>
            <a:r>
              <a:rPr lang="de-DE" altLang="de-DE"/>
              <a:t> Folie </a:t>
            </a:r>
            <a:fld id="{2932CA95-D229-4565-AEBE-B52F2446D1FE}" type="slidenum">
              <a:rPr lang="de-DE" altLang="de-DE"/>
              <a:pPr/>
              <a:t>‹Nr.›</a:t>
            </a:fld>
            <a:endParaRPr lang="de-DE" altLang="de-DE"/>
          </a:p>
        </p:txBody>
      </p:sp>
    </p:spTree>
    <p:extLst>
      <p:ext uri="{BB962C8B-B14F-4D97-AF65-F5344CB8AC3E}">
        <p14:creationId xmlns:p14="http://schemas.microsoft.com/office/powerpoint/2010/main" val="3085540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89FBFCA9-B997-492B-B184-9C8E859A0A68}"/>
              </a:ext>
            </a:extLst>
          </p:cNvPr>
          <p:cNvSpPr>
            <a:spLocks noGrp="1" noChangeArrowheads="1"/>
          </p:cNvSpPr>
          <p:nvPr>
            <p:ph type="title"/>
          </p:nvPr>
        </p:nvSpPr>
        <p:spPr bwMode="auto">
          <a:xfrm>
            <a:off x="457200" y="44450"/>
            <a:ext cx="67786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en-US"/>
              <a:t>Mastertitelformat bearbeiten</a:t>
            </a:r>
          </a:p>
        </p:txBody>
      </p:sp>
      <p:sp>
        <p:nvSpPr>
          <p:cNvPr id="1027" name="Rectangle 4">
            <a:extLst>
              <a:ext uri="{FF2B5EF4-FFF2-40B4-BE49-F238E27FC236}">
                <a16:creationId xmlns:a16="http://schemas.microsoft.com/office/drawing/2014/main" id="{1D35647A-F828-4E59-AEF3-FCB0DF829211}"/>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Mastertextformat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23559" name="Rectangle 7">
            <a:extLst>
              <a:ext uri="{FF2B5EF4-FFF2-40B4-BE49-F238E27FC236}">
                <a16:creationId xmlns:a16="http://schemas.microsoft.com/office/drawing/2014/main" id="{FFB62180-BF60-412C-9D37-53F2BCF52A37}"/>
              </a:ext>
            </a:extLst>
          </p:cNvPr>
          <p:cNvSpPr>
            <a:spLocks noGrp="1" noChangeArrowheads="1"/>
          </p:cNvSpPr>
          <p:nvPr>
            <p:ph type="sldNum" sz="quarter" idx="4"/>
          </p:nvPr>
        </p:nvSpPr>
        <p:spPr bwMode="auto">
          <a:xfrm>
            <a:off x="419100" y="6524625"/>
            <a:ext cx="9461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00">
                <a:cs typeface="Arial" panose="020B0604020202020204" pitchFamily="34" charset="0"/>
              </a:defRPr>
            </a:lvl1pPr>
          </a:lstStyle>
          <a:p>
            <a:r>
              <a:rPr lang="de-DE" altLang="de-DE"/>
              <a:t> Folie </a:t>
            </a:r>
            <a:fld id="{47FE7DE3-2641-4835-BF45-19E6BBAA46E5}" type="slidenum">
              <a:rPr lang="de-DE" altLang="de-DE"/>
              <a:pPr/>
              <a:t>‹Nr.›</a:t>
            </a:fld>
            <a:endParaRPr lang="de-DE" altLang="de-DE"/>
          </a:p>
        </p:txBody>
      </p:sp>
      <p:sp>
        <p:nvSpPr>
          <p:cNvPr id="1029" name="Line 9">
            <a:extLst>
              <a:ext uri="{FF2B5EF4-FFF2-40B4-BE49-F238E27FC236}">
                <a16:creationId xmlns:a16="http://schemas.microsoft.com/office/drawing/2014/main" id="{E3CDF49E-A946-4E09-874E-691E87CEF766}"/>
              </a:ext>
            </a:extLst>
          </p:cNvPr>
          <p:cNvSpPr>
            <a:spLocks noChangeShapeType="1"/>
          </p:cNvSpPr>
          <p:nvPr userDrawn="1"/>
        </p:nvSpPr>
        <p:spPr bwMode="auto">
          <a:xfrm>
            <a:off x="0" y="6092825"/>
            <a:ext cx="9144000" cy="0"/>
          </a:xfrm>
          <a:prstGeom prst="line">
            <a:avLst/>
          </a:prstGeom>
          <a:noFill/>
          <a:ln w="9525">
            <a:solidFill>
              <a:srgbClr val="99A49C"/>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Tree>
  </p:cSld>
  <p:clrMap bg1="lt1" tx1="dk1" bg2="lt2" tx2="dk2" accent1="accent1" accent2="accent2" accent3="accent3" accent4="accent4" accent5="accent5" accent6="accent6" hlink="hlink" folHlink="folHlink"/>
  <p:sldLayoutIdLst>
    <p:sldLayoutId id="2147484292" r:id="rId1"/>
    <p:sldLayoutId id="2147484283" r:id="rId2"/>
    <p:sldLayoutId id="2147484284" r:id="rId3"/>
    <p:sldLayoutId id="2147484285" r:id="rId4"/>
    <p:sldLayoutId id="2147484286" r:id="rId5"/>
    <p:sldLayoutId id="2147484293" r:id="rId6"/>
    <p:sldLayoutId id="2147484287" r:id="rId7"/>
    <p:sldLayoutId id="2147484288" r:id="rId8"/>
    <p:sldLayoutId id="2147484289" r:id="rId9"/>
    <p:sldLayoutId id="2147484290" r:id="rId10"/>
    <p:sldLayoutId id="2147484291" r:id="rId11"/>
  </p:sldLayoutIdLst>
  <p:hf hdr="0" ftr="0"/>
  <p:txStyles>
    <p:titleStyle>
      <a:lvl1pPr algn="l" rtl="0" eaLnBrk="0" fontAlgn="base" hangingPunct="0">
        <a:spcBef>
          <a:spcPct val="0"/>
        </a:spcBef>
        <a:spcAft>
          <a:spcPct val="0"/>
        </a:spcAft>
        <a:defRPr sz="2400" b="1">
          <a:solidFill>
            <a:schemeClr val="tx2"/>
          </a:solidFill>
          <a:latin typeface="Arial" pitchFamily="34" charset="0"/>
          <a:ea typeface="MS PGothic" panose="020B0600070205080204" pitchFamily="34" charset="-128"/>
          <a:cs typeface="Arial" pitchFamily="34" charset="0"/>
        </a:defRPr>
      </a:lvl1pPr>
      <a:lvl2pPr algn="l" rtl="0" eaLnBrk="0" fontAlgn="base" hangingPunct="0">
        <a:spcBef>
          <a:spcPct val="0"/>
        </a:spcBef>
        <a:spcAft>
          <a:spcPct val="0"/>
        </a:spcAft>
        <a:defRPr sz="2400" b="1">
          <a:solidFill>
            <a:schemeClr val="tx2"/>
          </a:solidFill>
          <a:latin typeface="Arial" charset="0"/>
          <a:ea typeface="MS PGothic" panose="020B0600070205080204" pitchFamily="34" charset="-128"/>
          <a:cs typeface="Arial" charset="0"/>
        </a:defRPr>
      </a:lvl2pPr>
      <a:lvl3pPr algn="l" rtl="0" eaLnBrk="0" fontAlgn="base" hangingPunct="0">
        <a:spcBef>
          <a:spcPct val="0"/>
        </a:spcBef>
        <a:spcAft>
          <a:spcPct val="0"/>
        </a:spcAft>
        <a:defRPr sz="2400" b="1">
          <a:solidFill>
            <a:schemeClr val="tx2"/>
          </a:solidFill>
          <a:latin typeface="Arial" charset="0"/>
          <a:ea typeface="MS PGothic" panose="020B0600070205080204" pitchFamily="34" charset="-128"/>
          <a:cs typeface="Arial" charset="0"/>
        </a:defRPr>
      </a:lvl3pPr>
      <a:lvl4pPr algn="l" rtl="0" eaLnBrk="0" fontAlgn="base" hangingPunct="0">
        <a:spcBef>
          <a:spcPct val="0"/>
        </a:spcBef>
        <a:spcAft>
          <a:spcPct val="0"/>
        </a:spcAft>
        <a:defRPr sz="2400" b="1">
          <a:solidFill>
            <a:schemeClr val="tx2"/>
          </a:solidFill>
          <a:latin typeface="Arial" charset="0"/>
          <a:ea typeface="MS PGothic" panose="020B0600070205080204" pitchFamily="34" charset="-128"/>
          <a:cs typeface="Arial" charset="0"/>
        </a:defRPr>
      </a:lvl4pPr>
      <a:lvl5pPr algn="l" rtl="0" eaLnBrk="0" fontAlgn="base" hangingPunct="0">
        <a:spcBef>
          <a:spcPct val="0"/>
        </a:spcBef>
        <a:spcAft>
          <a:spcPct val="0"/>
        </a:spcAft>
        <a:defRPr sz="2400" b="1">
          <a:solidFill>
            <a:schemeClr val="tx2"/>
          </a:solidFill>
          <a:latin typeface="Arial" charset="0"/>
          <a:ea typeface="MS PGothic" panose="020B0600070205080204" pitchFamily="34" charset="-128"/>
          <a:cs typeface="Arial" charset="0"/>
        </a:defRPr>
      </a:lvl5pPr>
      <a:lvl6pPr marL="457200" algn="l" rtl="0" fontAlgn="base">
        <a:spcBef>
          <a:spcPct val="0"/>
        </a:spcBef>
        <a:spcAft>
          <a:spcPct val="0"/>
        </a:spcAft>
        <a:defRPr sz="2400" b="1">
          <a:solidFill>
            <a:schemeClr val="tx2"/>
          </a:solidFill>
          <a:latin typeface="Frutiger 45 light" pitchFamily="34" charset="0"/>
        </a:defRPr>
      </a:lvl6pPr>
      <a:lvl7pPr marL="914400" algn="l" rtl="0" fontAlgn="base">
        <a:spcBef>
          <a:spcPct val="0"/>
        </a:spcBef>
        <a:spcAft>
          <a:spcPct val="0"/>
        </a:spcAft>
        <a:defRPr sz="2400" b="1">
          <a:solidFill>
            <a:schemeClr val="tx2"/>
          </a:solidFill>
          <a:latin typeface="Frutiger 45 light" pitchFamily="34" charset="0"/>
        </a:defRPr>
      </a:lvl7pPr>
      <a:lvl8pPr marL="1371600" algn="l" rtl="0" fontAlgn="base">
        <a:spcBef>
          <a:spcPct val="0"/>
        </a:spcBef>
        <a:spcAft>
          <a:spcPct val="0"/>
        </a:spcAft>
        <a:defRPr sz="2400" b="1">
          <a:solidFill>
            <a:schemeClr val="tx2"/>
          </a:solidFill>
          <a:latin typeface="Frutiger 45 light" pitchFamily="34" charset="0"/>
        </a:defRPr>
      </a:lvl8pPr>
      <a:lvl9pPr marL="1828800" algn="l" rtl="0" fontAlgn="base">
        <a:spcBef>
          <a:spcPct val="0"/>
        </a:spcBef>
        <a:spcAft>
          <a:spcPct val="0"/>
        </a:spcAft>
        <a:defRPr sz="2400" b="1">
          <a:solidFill>
            <a:schemeClr val="tx2"/>
          </a:solidFill>
          <a:latin typeface="Frutiger 45 light" pitchFamily="34" charset="0"/>
        </a:defRPr>
      </a:lvl9pPr>
    </p:titleStyle>
    <p:bodyStyle>
      <a:lvl1pPr marL="342900" indent="-342900" algn="l" rtl="0" eaLnBrk="0" fontAlgn="base" hangingPunct="0">
        <a:spcBef>
          <a:spcPct val="20000"/>
        </a:spcBef>
        <a:spcAft>
          <a:spcPct val="0"/>
        </a:spcAft>
        <a:buClr>
          <a:srgbClr val="989E20"/>
        </a:buClr>
        <a:buSzPct val="150000"/>
        <a:buFont typeface="Frutiger 45 light" pitchFamily="34" charset="0"/>
        <a:buChar char="›"/>
        <a:defRPr sz="2000">
          <a:solidFill>
            <a:schemeClr val="tx1"/>
          </a:solidFill>
          <a:latin typeface="Arial" pitchFamily="34" charset="0"/>
          <a:ea typeface="MS PGothic" panose="020B0600070205080204" pitchFamily="34" charset="-128"/>
          <a:cs typeface="Arial" pitchFamily="34" charset="0"/>
        </a:defRPr>
      </a:lvl1pPr>
      <a:lvl2pPr marL="742950" indent="-285750" algn="l" rtl="0" eaLnBrk="0" fontAlgn="base" hangingPunct="0">
        <a:spcBef>
          <a:spcPct val="20000"/>
        </a:spcBef>
        <a:spcAft>
          <a:spcPct val="0"/>
        </a:spcAft>
        <a:buClr>
          <a:srgbClr val="989E20"/>
        </a:buClr>
        <a:buSzPct val="130000"/>
        <a:buFont typeface="Frutiger 45 light" pitchFamily="34" charset="0"/>
        <a:buChar char="›"/>
        <a:defRPr>
          <a:solidFill>
            <a:schemeClr val="tx1"/>
          </a:solidFill>
          <a:latin typeface="Arial" pitchFamily="34" charset="0"/>
          <a:ea typeface="Arial" charset="0"/>
          <a:cs typeface="Arial" pitchFamily="34" charset="0"/>
        </a:defRPr>
      </a:lvl2pPr>
      <a:lvl3pPr marL="1143000" indent="-228600" algn="l" rtl="0" eaLnBrk="0" fontAlgn="base" hangingPunct="0">
        <a:spcBef>
          <a:spcPct val="20000"/>
        </a:spcBef>
        <a:spcAft>
          <a:spcPct val="0"/>
        </a:spcAft>
        <a:buClr>
          <a:srgbClr val="989E20"/>
        </a:buClr>
        <a:buSzPct val="120000"/>
        <a:buFont typeface="Wingdings" panose="05000000000000000000" pitchFamily="2" charset="2"/>
        <a:buChar char="§"/>
        <a:defRPr sz="1600">
          <a:solidFill>
            <a:schemeClr val="tx1"/>
          </a:solidFill>
          <a:latin typeface="Arial" pitchFamily="34" charset="0"/>
          <a:ea typeface="Arial" charset="0"/>
          <a:cs typeface="Arial" pitchFamily="34" charset="0"/>
        </a:defRPr>
      </a:lvl3pPr>
      <a:lvl4pPr marL="1600200" indent="-228600" algn="l" rtl="0" eaLnBrk="0" fontAlgn="base" hangingPunct="0">
        <a:spcBef>
          <a:spcPct val="20000"/>
        </a:spcBef>
        <a:spcAft>
          <a:spcPct val="0"/>
        </a:spcAft>
        <a:buChar char="–"/>
        <a:defRPr sz="1400">
          <a:solidFill>
            <a:schemeClr val="tx1"/>
          </a:solidFill>
          <a:latin typeface="Arial" pitchFamily="34" charset="0"/>
          <a:ea typeface="Arial" charset="0"/>
          <a:cs typeface="Arial" pitchFamily="34" charset="0"/>
        </a:defRPr>
      </a:lvl4pPr>
      <a:lvl5pPr marL="2057400" indent="-228600" algn="l" rtl="0" eaLnBrk="0" fontAlgn="base" hangingPunct="0">
        <a:spcBef>
          <a:spcPct val="20000"/>
        </a:spcBef>
        <a:spcAft>
          <a:spcPct val="0"/>
        </a:spcAft>
        <a:defRPr sz="1400">
          <a:solidFill>
            <a:schemeClr val="tx1"/>
          </a:solidFill>
          <a:latin typeface="Arial" pitchFamily="34" charset="0"/>
          <a:ea typeface="Arial" charset="0"/>
          <a:cs typeface="Arial" pitchFamily="34" charset="0"/>
        </a:defRPr>
      </a:lvl5pPr>
      <a:lvl6pPr marL="2514600" indent="-228600" algn="l" rtl="0" fontAlgn="base">
        <a:spcBef>
          <a:spcPct val="20000"/>
        </a:spcBef>
        <a:spcAft>
          <a:spcPct val="0"/>
        </a:spcAft>
        <a:defRPr sz="1400">
          <a:solidFill>
            <a:schemeClr val="tx1"/>
          </a:solidFill>
          <a:latin typeface="+mn-lt"/>
        </a:defRPr>
      </a:lvl6pPr>
      <a:lvl7pPr marL="2971800" indent="-228600" algn="l" rtl="0" fontAlgn="base">
        <a:spcBef>
          <a:spcPct val="20000"/>
        </a:spcBef>
        <a:spcAft>
          <a:spcPct val="0"/>
        </a:spcAft>
        <a:defRPr sz="1400">
          <a:solidFill>
            <a:schemeClr val="tx1"/>
          </a:solidFill>
          <a:latin typeface="+mn-lt"/>
        </a:defRPr>
      </a:lvl7pPr>
      <a:lvl8pPr marL="3429000" indent="-228600" algn="l" rtl="0" fontAlgn="base">
        <a:spcBef>
          <a:spcPct val="20000"/>
        </a:spcBef>
        <a:spcAft>
          <a:spcPct val="0"/>
        </a:spcAft>
        <a:defRPr sz="1400">
          <a:solidFill>
            <a:schemeClr val="tx1"/>
          </a:solidFill>
          <a:latin typeface="+mn-lt"/>
        </a:defRPr>
      </a:lvl8pPr>
      <a:lvl9pPr marL="3886200" indent="-228600" algn="l" rtl="0" fontAlgn="base">
        <a:spcBef>
          <a:spcPct val="20000"/>
        </a:spcBef>
        <a:spcAft>
          <a:spcPct val="0"/>
        </a:spcAft>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9.xml"/><Relationship Id="rId5" Type="http://schemas.openxmlformats.org/officeDocument/2006/relationships/slideLayout" Target="../slideLayouts/slideLayout6.xml"/><Relationship Id="rId4" Type="http://schemas.openxmlformats.org/officeDocument/2006/relationships/tags" Target="../tags/tag4.xml"/></Relationships>
</file>

<file path=ppt/slides/_rels/slide1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chart" Target="../charts/chart1.xml"/><Relationship Id="rId5" Type="http://schemas.openxmlformats.org/officeDocument/2006/relationships/notesSlide" Target="../notesSlides/notesSlide10.xml"/><Relationship Id="rId4"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notesSlide" Target="../notesSlides/notesSlide27.xml"/><Relationship Id="rId5" Type="http://schemas.openxmlformats.org/officeDocument/2006/relationships/slideLayout" Target="../slideLayouts/slideLayout6.xml"/><Relationship Id="rId4" Type="http://schemas.openxmlformats.org/officeDocument/2006/relationships/tags" Target="../tags/tag17.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notesSlide" Target="../notesSlides/notesSlide29.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Layout" Target="../slideLayouts/slideLayout6.xml"/><Relationship Id="rId5" Type="http://schemas.openxmlformats.org/officeDocument/2006/relationships/tags" Target="../tags/tag22.xml"/><Relationship Id="rId4" Type="http://schemas.openxmlformats.org/officeDocument/2006/relationships/tags" Target="../tags/tag21.xml"/></Relationships>
</file>

<file path=ppt/slides/_rels/slide35.xml.rels><?xml version="1.0" encoding="UTF-8" standalone="yes"?>
<Relationships xmlns="http://schemas.openxmlformats.org/package/2006/relationships"><Relationship Id="rId8" Type="http://schemas.openxmlformats.org/officeDocument/2006/relationships/tags" Target="../tags/tag30.xml"/><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notesSlide" Target="../notesSlides/notesSlide30.xml"/><Relationship Id="rId5" Type="http://schemas.openxmlformats.org/officeDocument/2006/relationships/tags" Target="../tags/tag27.xml"/><Relationship Id="rId10" Type="http://schemas.openxmlformats.org/officeDocument/2006/relationships/slideLayout" Target="../slideLayouts/slideLayout6.xml"/><Relationship Id="rId4" Type="http://schemas.openxmlformats.org/officeDocument/2006/relationships/tags" Target="../tags/tag26.xml"/><Relationship Id="rId9" Type="http://schemas.openxmlformats.org/officeDocument/2006/relationships/tags" Target="../tags/tag31.xml"/></Relationships>
</file>

<file path=ppt/slides/_rels/slide3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8" Type="http://schemas.openxmlformats.org/officeDocument/2006/relationships/tags" Target="../tags/tag39.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notesSlide" Target="../notesSlides/notesSlide31.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slideLayout" Target="../slideLayouts/slideLayout6.xml"/><Relationship Id="rId5" Type="http://schemas.openxmlformats.org/officeDocument/2006/relationships/tags" Target="../tags/tag36.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notesSlide" Target="../notesSlides/notesSlide33.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slideLayout" Target="../slideLayouts/slideLayout6.xml"/><Relationship Id="rId5" Type="http://schemas.openxmlformats.org/officeDocument/2006/relationships/tags" Target="../tags/tag48.xml"/><Relationship Id="rId4" Type="http://schemas.openxmlformats.org/officeDocument/2006/relationships/tags" Target="../tags/tag4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49.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5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xml"/><Relationship Id="rId1" Type="http://schemas.openxmlformats.org/officeDocument/2006/relationships/tags" Target="../tags/tag5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tags" Target="../tags/tag5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6.xml"/><Relationship Id="rId1" Type="http://schemas.openxmlformats.org/officeDocument/2006/relationships/tags" Target="../tags/tag5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tags" Target="../tags/tag54.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tags" Target="../tags/tag5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a:extLst>
              <a:ext uri="{FF2B5EF4-FFF2-40B4-BE49-F238E27FC236}">
                <a16:creationId xmlns:a16="http://schemas.microsoft.com/office/drawing/2014/main" id="{A5BD6B49-B15F-4FDC-939C-75515F63F595}"/>
              </a:ext>
            </a:extLst>
          </p:cNvPr>
          <p:cNvSpPr>
            <a:spLocks noGrp="1" noChangeArrowheads="1"/>
          </p:cNvSpPr>
          <p:nvPr>
            <p:ph type="subTitle" idx="4294967295"/>
          </p:nvPr>
        </p:nvSpPr>
        <p:spPr>
          <a:xfrm>
            <a:off x="684213" y="4437063"/>
            <a:ext cx="3743325" cy="695325"/>
          </a:xfrm>
        </p:spPr>
        <p:txBody>
          <a:bodyPr/>
          <a:lstStyle/>
          <a:p>
            <a:pPr marL="0" indent="0" eaLnBrk="1" hangingPunct="1">
              <a:buFont typeface="Frutiger 45 light" pitchFamily="34" charset="0"/>
              <a:buNone/>
            </a:pPr>
            <a:endParaRPr lang="en-US" altLang="en-US" sz="1400" b="1">
              <a:solidFill>
                <a:schemeClr val="bg1"/>
              </a:solidFill>
            </a:endParaRPr>
          </a:p>
        </p:txBody>
      </p:sp>
      <p:sp>
        <p:nvSpPr>
          <p:cNvPr id="4099" name="Rectangle 4">
            <a:extLst>
              <a:ext uri="{FF2B5EF4-FFF2-40B4-BE49-F238E27FC236}">
                <a16:creationId xmlns:a16="http://schemas.microsoft.com/office/drawing/2014/main" id="{816A41F8-25FC-4E6E-9AD7-A0B55282ED8C}"/>
              </a:ext>
            </a:extLst>
          </p:cNvPr>
          <p:cNvSpPr>
            <a:spLocks noChangeArrowheads="1"/>
          </p:cNvSpPr>
          <p:nvPr/>
        </p:nvSpPr>
        <p:spPr bwMode="auto">
          <a:xfrm>
            <a:off x="0" y="1524000"/>
            <a:ext cx="9144000" cy="38100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SzTx/>
              <a:buFontTx/>
              <a:buNone/>
            </a:pPr>
            <a:endParaRPr lang="de-DE" altLang="de-DE" sz="2400">
              <a:latin typeface="Times" panose="02020603050405020304" pitchFamily="18" charset="0"/>
            </a:endParaRPr>
          </a:p>
        </p:txBody>
      </p:sp>
      <p:sp>
        <p:nvSpPr>
          <p:cNvPr id="4100" name="Rectangle 6">
            <a:extLst>
              <a:ext uri="{FF2B5EF4-FFF2-40B4-BE49-F238E27FC236}">
                <a16:creationId xmlns:a16="http://schemas.microsoft.com/office/drawing/2014/main" id="{2B19629A-1766-478C-ACE2-7306C04383C4}"/>
              </a:ext>
            </a:extLst>
          </p:cNvPr>
          <p:cNvSpPr>
            <a:spLocks noChangeArrowheads="1"/>
          </p:cNvSpPr>
          <p:nvPr/>
        </p:nvSpPr>
        <p:spPr bwMode="auto">
          <a:xfrm>
            <a:off x="8688388" y="48577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
        <p:nvSpPr>
          <p:cNvPr id="4101" name="Textfeld 1">
            <a:extLst>
              <a:ext uri="{FF2B5EF4-FFF2-40B4-BE49-F238E27FC236}">
                <a16:creationId xmlns:a16="http://schemas.microsoft.com/office/drawing/2014/main" id="{6A2EEBBC-68B7-4E50-A337-860AB9A4381E}"/>
              </a:ext>
            </a:extLst>
          </p:cNvPr>
          <p:cNvSpPr txBox="1">
            <a:spLocks noChangeArrowheads="1"/>
          </p:cNvSpPr>
          <p:nvPr/>
        </p:nvSpPr>
        <p:spPr bwMode="auto">
          <a:xfrm>
            <a:off x="107950" y="2133600"/>
            <a:ext cx="90360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4000" b="1">
                <a:solidFill>
                  <a:schemeClr val="bg1"/>
                </a:solidFill>
              </a:rPr>
              <a:t>Muster - Sanierungskonzept nach IDW S 6</a:t>
            </a:r>
          </a:p>
          <a:p>
            <a:pPr algn="ctr" eaLnBrk="1" hangingPunct="1">
              <a:spcBef>
                <a:spcPct val="0"/>
              </a:spcBef>
              <a:buClrTx/>
              <a:buSzTx/>
              <a:buFontTx/>
              <a:buNone/>
            </a:pPr>
            <a:endParaRPr lang="de-DE" altLang="de-DE" sz="4000" b="1">
              <a:solidFill>
                <a:schemeClr val="bg1"/>
              </a:solidFill>
            </a:endParaRPr>
          </a:p>
        </p:txBody>
      </p:sp>
      <p:sp>
        <p:nvSpPr>
          <p:cNvPr id="4102" name="Textfeld 1">
            <a:extLst>
              <a:ext uri="{FF2B5EF4-FFF2-40B4-BE49-F238E27FC236}">
                <a16:creationId xmlns:a16="http://schemas.microsoft.com/office/drawing/2014/main" id="{3B9FD4EB-B231-4E8B-814A-A09DA1AA5789}"/>
              </a:ext>
            </a:extLst>
          </p:cNvPr>
          <p:cNvSpPr txBox="1">
            <a:spLocks noChangeArrowheads="1"/>
          </p:cNvSpPr>
          <p:nvPr/>
        </p:nvSpPr>
        <p:spPr bwMode="auto">
          <a:xfrm>
            <a:off x="34925" y="5427663"/>
            <a:ext cx="8821738"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000" dirty="0"/>
              <a:t>Die im Rahmen dieses Mustertextes zur Verfügung gestellten Informationen können naturgemäß weder allumfassend noch auf die speziellen Bedürfnisse eines bestimmten Einzelfalls zugeschnitten sein. Diese Informationen stellen keine rechtliche Beratung und keine andere Form rechtsverbindlicher Auskünfte dar. Die rechtliche Weiterentwicklung der Anforderungen an Sanierungskonzepte kann eine Neubewertung der hier dargestellten Informationen erforderlich machen. Obwohl wir diesen Mustertext mit größter Sorgfalt vorbereitet haben, übernehmen wir keine Gewährleistung oder Garantie für Richtigkeit oder Vollständigkeit der Inhalte dieses Mustertextes. Soweit gesetzlich zulässig, übernehmen wir keine Haftung für ein Tun oder Unterlassen, das Sie allein auf Informationen aus diesem Mustertext gestützt haben. Dies gilt auch dann, wenn diese Informationen ungenau oder unrichtig gewesen sein sollten.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C8411D9-B086-4140-9B92-B6B6D12D3333}"/>
              </a:ext>
            </a:extLst>
          </p:cNvPr>
          <p:cNvSpPr>
            <a:spLocks noGrp="1"/>
          </p:cNvSpPr>
          <p:nvPr>
            <p:ph type="sldNum" sz="quarter" idx="10"/>
          </p:nvPr>
        </p:nvSpPr>
        <p:spPr/>
        <p:txBody>
          <a:bodyPr/>
          <a:lstStyle/>
          <a:p>
            <a:r>
              <a:rPr lang="de-DE" altLang="de-DE"/>
              <a:t> Folie </a:t>
            </a:r>
            <a:fld id="{1C866A0E-1F33-4B8B-A547-6BB87D656CF9}" type="slidenum">
              <a:rPr lang="de-DE" altLang="de-DE" smtClean="0"/>
              <a:pPr/>
              <a:t>10</a:t>
            </a:fld>
            <a:endParaRPr lang="de-DE" altLang="de-DE"/>
          </a:p>
        </p:txBody>
      </p:sp>
      <p:sp>
        <p:nvSpPr>
          <p:cNvPr id="3" name="Textfeld 1">
            <a:extLst>
              <a:ext uri="{FF2B5EF4-FFF2-40B4-BE49-F238E27FC236}">
                <a16:creationId xmlns:a16="http://schemas.microsoft.com/office/drawing/2014/main" id="{EB80DE15-56DC-46A7-8102-38C2853DEF6A}"/>
              </a:ext>
            </a:extLst>
          </p:cNvPr>
          <p:cNvSpPr txBox="1">
            <a:spLocks noChangeArrowheads="1"/>
          </p:cNvSpPr>
          <p:nvPr/>
        </p:nvSpPr>
        <p:spPr bwMode="auto">
          <a:xfrm>
            <a:off x="107950" y="2202522"/>
            <a:ext cx="9036050" cy="1800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spcAft>
                <a:spcPts val="1800"/>
              </a:spcAft>
              <a:buClrTx/>
              <a:buSzTx/>
              <a:buFontTx/>
              <a:buNone/>
            </a:pPr>
            <a:r>
              <a:rPr lang="de-DE" altLang="de-DE" sz="3200" b="1" dirty="0">
                <a:solidFill>
                  <a:srgbClr val="80BEC9"/>
                </a:solidFill>
              </a:rPr>
              <a:t>2.</a:t>
            </a:r>
          </a:p>
          <a:p>
            <a:pPr algn="ctr" eaLnBrk="1" hangingPunct="1">
              <a:spcBef>
                <a:spcPct val="0"/>
              </a:spcBef>
              <a:buClrTx/>
              <a:buSzTx/>
              <a:buFontTx/>
              <a:buNone/>
            </a:pPr>
            <a:r>
              <a:rPr lang="de-DE" altLang="de-DE" sz="3200" b="1" dirty="0">
                <a:solidFill>
                  <a:srgbClr val="002060"/>
                </a:solidFill>
              </a:rPr>
              <a:t>Zusammenfassung wesentlicher</a:t>
            </a:r>
          </a:p>
          <a:p>
            <a:pPr algn="ctr" eaLnBrk="1" hangingPunct="1">
              <a:spcBef>
                <a:spcPct val="0"/>
              </a:spcBef>
              <a:buClrTx/>
              <a:buSzTx/>
              <a:buFontTx/>
              <a:buNone/>
            </a:pPr>
            <a:r>
              <a:rPr lang="de-DE" altLang="de-DE" sz="3200" b="1" dirty="0">
                <a:solidFill>
                  <a:srgbClr val="002060"/>
                </a:solidFill>
              </a:rPr>
              <a:t>Ergebnisse</a:t>
            </a:r>
          </a:p>
        </p:txBody>
      </p:sp>
    </p:spTree>
    <p:extLst>
      <p:ext uri="{BB962C8B-B14F-4D97-AF65-F5344CB8AC3E}">
        <p14:creationId xmlns:p14="http://schemas.microsoft.com/office/powerpoint/2010/main" val="3446981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7354888" cy="1143000"/>
          </a:xfrm>
        </p:spPr>
        <p:txBody>
          <a:bodyPr/>
          <a:lstStyle/>
          <a:p>
            <a:pPr marL="450850" indent="-450850"/>
            <a:r>
              <a:rPr lang="de-DE" altLang="en-US" dirty="0"/>
              <a:t>2. Zusammenfassung wesentlicher Ergebnisse</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11</a:t>
            </a:fld>
            <a:endParaRPr lang="de-DE" altLang="de-DE" sz="1000"/>
          </a:p>
        </p:txBody>
      </p:sp>
      <p:sp>
        <p:nvSpPr>
          <p:cNvPr id="5" name="Text Placeholder 55">
            <a:extLst>
              <a:ext uri="{FF2B5EF4-FFF2-40B4-BE49-F238E27FC236}">
                <a16:creationId xmlns:a16="http://schemas.microsoft.com/office/drawing/2014/main" id="{DCD6A1E4-F2D2-4629-9FE0-ED8ED78965E1}"/>
              </a:ext>
            </a:extLst>
          </p:cNvPr>
          <p:cNvSpPr>
            <a:spLocks noGrp="1"/>
          </p:cNvSpPr>
          <p:nvPr>
            <p:custDataLst>
              <p:tags r:id="rId1"/>
            </p:custDataLst>
          </p:nvPr>
        </p:nvSpPr>
        <p:spPr bwMode="gray">
          <a:xfrm>
            <a:off x="179387" y="1849438"/>
            <a:ext cx="8713787" cy="499442"/>
          </a:xfrm>
          <a:prstGeom prst="rect">
            <a:avLst/>
          </a:prstGeom>
          <a:solidFill>
            <a:srgbClr val="FFFFFF"/>
          </a:solidFill>
          <a:ln w="6350">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355600" indent="-1778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534988" indent="-174625">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9921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14493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19065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23637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en-US" sz="1200" dirty="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ea typeface="MS PGothic" panose="020B0600070205080204" pitchFamily="34" charset="-128"/>
            </a:endParaRPr>
          </a:p>
        </p:txBody>
      </p:sp>
      <p:sp>
        <p:nvSpPr>
          <p:cNvPr id="6" name="Rechteck 5">
            <a:extLst>
              <a:ext uri="{FF2B5EF4-FFF2-40B4-BE49-F238E27FC236}">
                <a16:creationId xmlns:a16="http://schemas.microsoft.com/office/drawing/2014/main" id="{F2176901-89B7-4850-AB58-8DB7D796631E}"/>
              </a:ext>
            </a:extLst>
          </p:cNvPr>
          <p:cNvSpPr>
            <a:spLocks/>
          </p:cNvSpPr>
          <p:nvPr/>
        </p:nvSpPr>
        <p:spPr>
          <a:xfrm>
            <a:off x="179388" y="1484313"/>
            <a:ext cx="3384000" cy="360362"/>
          </a:xfrm>
          <a:prstGeom prst="rect">
            <a:avLst/>
          </a:prstGeom>
          <a:solidFill>
            <a:schemeClr val="accent6">
              <a:lumMod val="75000"/>
            </a:schemeClr>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200" b="1" dirty="0">
                <a:solidFill>
                  <a:schemeClr val="bg1"/>
                </a:solidFill>
                <a:latin typeface="Arial" panose="020B0604020202020204" pitchFamily="34" charset="0"/>
                <a:cs typeface="Arial" panose="020B0604020202020204" pitchFamily="34" charset="0"/>
              </a:rPr>
              <a:t>Sanierungsfähigkeit</a:t>
            </a:r>
          </a:p>
        </p:txBody>
      </p:sp>
      <p:sp>
        <p:nvSpPr>
          <p:cNvPr id="7" name="Text Placeholder 55">
            <a:extLst>
              <a:ext uri="{FF2B5EF4-FFF2-40B4-BE49-F238E27FC236}">
                <a16:creationId xmlns:a16="http://schemas.microsoft.com/office/drawing/2014/main" id="{3CDB5017-9C3C-4D45-946F-A1FC0BAD3D74}"/>
              </a:ext>
            </a:extLst>
          </p:cNvPr>
          <p:cNvSpPr>
            <a:spLocks noGrp="1"/>
          </p:cNvSpPr>
          <p:nvPr>
            <p:custDataLst>
              <p:tags r:id="rId2"/>
            </p:custDataLst>
          </p:nvPr>
        </p:nvSpPr>
        <p:spPr bwMode="gray">
          <a:xfrm>
            <a:off x="179388" y="2929558"/>
            <a:ext cx="8713786" cy="499442"/>
          </a:xfrm>
          <a:prstGeom prst="rect">
            <a:avLst/>
          </a:prstGeom>
          <a:solidFill>
            <a:srgbClr val="FFFFFF"/>
          </a:solidFill>
          <a:ln w="6350">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355600" indent="-1778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534988" indent="-174625">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9921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14493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19065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23637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en-US" sz="1200" dirty="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ea typeface="MS PGothic" panose="020B0600070205080204" pitchFamily="34" charset="-128"/>
            </a:endParaRPr>
          </a:p>
        </p:txBody>
      </p:sp>
      <p:sp>
        <p:nvSpPr>
          <p:cNvPr id="8" name="Rechteck 7">
            <a:extLst>
              <a:ext uri="{FF2B5EF4-FFF2-40B4-BE49-F238E27FC236}">
                <a16:creationId xmlns:a16="http://schemas.microsoft.com/office/drawing/2014/main" id="{5330D7EC-CB0A-454E-8E2E-BBCDF3840D33}"/>
              </a:ext>
            </a:extLst>
          </p:cNvPr>
          <p:cNvSpPr>
            <a:spLocks/>
          </p:cNvSpPr>
          <p:nvPr/>
        </p:nvSpPr>
        <p:spPr>
          <a:xfrm>
            <a:off x="179388" y="2564433"/>
            <a:ext cx="3384000" cy="360362"/>
          </a:xfrm>
          <a:prstGeom prst="rect">
            <a:avLst/>
          </a:prstGeom>
          <a:solidFill>
            <a:schemeClr val="accent6">
              <a:lumMod val="75000"/>
            </a:schemeClr>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200" b="1" dirty="0">
                <a:solidFill>
                  <a:schemeClr val="bg1"/>
                </a:solidFill>
                <a:latin typeface="Arial" panose="020B0604020202020204" pitchFamily="34" charset="0"/>
                <a:cs typeface="Arial" panose="020B0604020202020204" pitchFamily="34" charset="0"/>
              </a:rPr>
              <a:t>Wesentliche Erkenntnisse der Analyse</a:t>
            </a:r>
          </a:p>
        </p:txBody>
      </p:sp>
      <p:sp>
        <p:nvSpPr>
          <p:cNvPr id="10" name="Text Placeholder 55">
            <a:extLst>
              <a:ext uri="{FF2B5EF4-FFF2-40B4-BE49-F238E27FC236}">
                <a16:creationId xmlns:a16="http://schemas.microsoft.com/office/drawing/2014/main" id="{BF6755D9-4D0E-4C20-9245-E8E624C21565}"/>
              </a:ext>
            </a:extLst>
          </p:cNvPr>
          <p:cNvSpPr>
            <a:spLocks noGrp="1"/>
          </p:cNvSpPr>
          <p:nvPr>
            <p:custDataLst>
              <p:tags r:id="rId3"/>
            </p:custDataLst>
          </p:nvPr>
        </p:nvSpPr>
        <p:spPr bwMode="gray">
          <a:xfrm>
            <a:off x="179388" y="4009679"/>
            <a:ext cx="8713786" cy="499442"/>
          </a:xfrm>
          <a:prstGeom prst="rect">
            <a:avLst/>
          </a:prstGeom>
          <a:solidFill>
            <a:srgbClr val="FFFFFF"/>
          </a:solidFill>
          <a:ln w="6350">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355600" indent="-1778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534988" indent="-174625">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9921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14493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19065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23637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en-US" sz="1200" dirty="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ea typeface="MS PGothic" panose="020B0600070205080204" pitchFamily="34" charset="-128"/>
            </a:endParaRPr>
          </a:p>
        </p:txBody>
      </p:sp>
      <p:sp>
        <p:nvSpPr>
          <p:cNvPr id="11" name="Rechteck 10">
            <a:extLst>
              <a:ext uri="{FF2B5EF4-FFF2-40B4-BE49-F238E27FC236}">
                <a16:creationId xmlns:a16="http://schemas.microsoft.com/office/drawing/2014/main" id="{D6A24077-D580-4586-930D-0258ED3EF935}"/>
              </a:ext>
            </a:extLst>
          </p:cNvPr>
          <p:cNvSpPr>
            <a:spLocks/>
          </p:cNvSpPr>
          <p:nvPr/>
        </p:nvSpPr>
        <p:spPr>
          <a:xfrm>
            <a:off x="179388" y="3644554"/>
            <a:ext cx="3384000" cy="360362"/>
          </a:xfrm>
          <a:prstGeom prst="rect">
            <a:avLst/>
          </a:prstGeom>
          <a:solidFill>
            <a:schemeClr val="accent6">
              <a:lumMod val="75000"/>
            </a:schemeClr>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200" b="1" dirty="0">
                <a:solidFill>
                  <a:schemeClr val="bg1"/>
                </a:solidFill>
                <a:latin typeface="Arial" panose="020B0604020202020204" pitchFamily="34" charset="0"/>
                <a:cs typeface="Arial" panose="020B0604020202020204" pitchFamily="34" charset="0"/>
              </a:rPr>
              <a:t>Markt und Wettbewerb</a:t>
            </a:r>
          </a:p>
        </p:txBody>
      </p:sp>
      <p:sp>
        <p:nvSpPr>
          <p:cNvPr id="12" name="Text Placeholder 55">
            <a:extLst>
              <a:ext uri="{FF2B5EF4-FFF2-40B4-BE49-F238E27FC236}">
                <a16:creationId xmlns:a16="http://schemas.microsoft.com/office/drawing/2014/main" id="{F0D607E9-390D-4F27-8082-0E9B566D8554}"/>
              </a:ext>
            </a:extLst>
          </p:cNvPr>
          <p:cNvSpPr>
            <a:spLocks noGrp="1"/>
          </p:cNvSpPr>
          <p:nvPr>
            <p:custDataLst>
              <p:tags r:id="rId4"/>
            </p:custDataLst>
          </p:nvPr>
        </p:nvSpPr>
        <p:spPr bwMode="gray">
          <a:xfrm>
            <a:off x="179388" y="5089800"/>
            <a:ext cx="8713786" cy="1003496"/>
          </a:xfrm>
          <a:prstGeom prst="rect">
            <a:avLst/>
          </a:prstGeom>
          <a:solidFill>
            <a:srgbClr val="FFFFFF"/>
          </a:solidFill>
          <a:ln w="6350">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355600" indent="-1778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534988" indent="-174625">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9921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14493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19065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23637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lvl="2" indent="0" algn="ctr" eaLnBrk="1" hangingPunct="1">
              <a:spcBef>
                <a:spcPts val="300"/>
              </a:spcBef>
              <a:buClr>
                <a:srgbClr val="002060"/>
              </a:buClr>
              <a:buSzTx/>
              <a:buNone/>
            </a:pPr>
            <a:r>
              <a:rPr lang="de-DE" altLang="en-US" sz="1200" b="1" dirty="0">
                <a:solidFill>
                  <a:srgbClr val="000000"/>
                </a:solidFill>
                <a:ea typeface="MS PGothic" panose="020B0600070205080204" pitchFamily="34" charset="-128"/>
              </a:rPr>
              <a:t>Kernaussagen</a:t>
            </a:r>
            <a:r>
              <a:rPr lang="de-DE" altLang="en-US" sz="1200" dirty="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ea typeface="MS PGothic" panose="020B0600070205080204" pitchFamily="34" charset="-128"/>
            </a:endParaRPr>
          </a:p>
        </p:txBody>
      </p:sp>
      <p:sp>
        <p:nvSpPr>
          <p:cNvPr id="13" name="Rechteck 12">
            <a:extLst>
              <a:ext uri="{FF2B5EF4-FFF2-40B4-BE49-F238E27FC236}">
                <a16:creationId xmlns:a16="http://schemas.microsoft.com/office/drawing/2014/main" id="{B44C4D19-E3E7-451C-A610-F010722D6D95}"/>
              </a:ext>
            </a:extLst>
          </p:cNvPr>
          <p:cNvSpPr>
            <a:spLocks/>
          </p:cNvSpPr>
          <p:nvPr/>
        </p:nvSpPr>
        <p:spPr>
          <a:xfrm>
            <a:off x="179388" y="4724675"/>
            <a:ext cx="3384000" cy="360362"/>
          </a:xfrm>
          <a:prstGeom prst="rect">
            <a:avLst/>
          </a:prstGeom>
          <a:solidFill>
            <a:schemeClr val="accent6">
              <a:lumMod val="75000"/>
            </a:schemeClr>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200" b="1" dirty="0">
                <a:solidFill>
                  <a:schemeClr val="bg1"/>
                </a:solidFill>
                <a:latin typeface="Arial" panose="020B0604020202020204" pitchFamily="34" charset="0"/>
                <a:cs typeface="Arial" panose="020B0604020202020204" pitchFamily="34" charset="0"/>
              </a:rPr>
              <a:t>Leistungswirtschaftliche Analyse</a:t>
            </a:r>
          </a:p>
        </p:txBody>
      </p:sp>
      <p:grpSp>
        <p:nvGrpSpPr>
          <p:cNvPr id="4" name="Gruppieren 3">
            <a:extLst>
              <a:ext uri="{FF2B5EF4-FFF2-40B4-BE49-F238E27FC236}">
                <a16:creationId xmlns:a16="http://schemas.microsoft.com/office/drawing/2014/main" id="{673C2511-3A45-4864-9753-5B86DDF8265F}"/>
              </a:ext>
            </a:extLst>
          </p:cNvPr>
          <p:cNvGrpSpPr/>
          <p:nvPr/>
        </p:nvGrpSpPr>
        <p:grpSpPr>
          <a:xfrm>
            <a:off x="321502" y="5370758"/>
            <a:ext cx="8429555" cy="647606"/>
            <a:chOff x="401785" y="5373682"/>
            <a:chExt cx="8429555" cy="647606"/>
          </a:xfrm>
        </p:grpSpPr>
        <p:sp>
          <p:nvSpPr>
            <p:cNvPr id="2" name="Rechteck: abgerundete Ecken 1">
              <a:extLst>
                <a:ext uri="{FF2B5EF4-FFF2-40B4-BE49-F238E27FC236}">
                  <a16:creationId xmlns:a16="http://schemas.microsoft.com/office/drawing/2014/main" id="{1BFF7BC8-DDBB-491E-9EDC-A10163C8816F}"/>
                </a:ext>
              </a:extLst>
            </p:cNvPr>
            <p:cNvSpPr/>
            <p:nvPr/>
          </p:nvSpPr>
          <p:spPr>
            <a:xfrm>
              <a:off x="401785" y="5373687"/>
              <a:ext cx="1260000" cy="6476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dirty="0">
                  <a:latin typeface="Arial" panose="020B0604020202020204" pitchFamily="34" charset="0"/>
                  <a:cs typeface="Arial" panose="020B0604020202020204" pitchFamily="34" charset="0"/>
                </a:rPr>
                <a:t>Einkauf</a:t>
              </a:r>
            </a:p>
            <a:p>
              <a:pPr marL="171450" indent="-171450">
                <a:buClr>
                  <a:srgbClr val="002060"/>
                </a:buClr>
                <a:buFont typeface="Wingdings" panose="05000000000000000000" pitchFamily="2" charset="2"/>
                <a:buChar char="§"/>
              </a:pPr>
              <a:r>
                <a:rPr lang="de-DE" sz="1000" dirty="0">
                  <a:latin typeface="Arial" panose="020B0604020202020204" pitchFamily="34" charset="0"/>
                  <a:cs typeface="Arial" panose="020B0604020202020204" pitchFamily="34" charset="0"/>
                </a:rPr>
                <a:t> </a:t>
              </a:r>
            </a:p>
            <a:p>
              <a:pPr marL="171450" indent="-171450">
                <a:buClr>
                  <a:srgbClr val="002060"/>
                </a:buClr>
                <a:buFont typeface="Wingdings" panose="05000000000000000000" pitchFamily="2" charset="2"/>
                <a:buChar char="§"/>
              </a:pPr>
              <a:r>
                <a:rPr lang="de-DE" sz="1000" dirty="0">
                  <a:latin typeface="Arial" panose="020B0604020202020204" pitchFamily="34" charset="0"/>
                  <a:cs typeface="Arial" panose="020B0604020202020204" pitchFamily="34" charset="0"/>
                </a:rPr>
                <a:t> </a:t>
              </a:r>
            </a:p>
          </p:txBody>
        </p:sp>
        <p:sp>
          <p:nvSpPr>
            <p:cNvPr id="25" name="Rechteck: abgerundete Ecken 24">
              <a:extLst>
                <a:ext uri="{FF2B5EF4-FFF2-40B4-BE49-F238E27FC236}">
                  <a16:creationId xmlns:a16="http://schemas.microsoft.com/office/drawing/2014/main" id="{1D3DA415-CB49-4577-A0B8-242798DEBE28}"/>
                </a:ext>
              </a:extLst>
            </p:cNvPr>
            <p:cNvSpPr/>
            <p:nvPr/>
          </p:nvSpPr>
          <p:spPr>
            <a:xfrm>
              <a:off x="1835696" y="5373686"/>
              <a:ext cx="1260000" cy="6476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dirty="0">
                  <a:latin typeface="Arial" panose="020B0604020202020204" pitchFamily="34" charset="0"/>
                  <a:cs typeface="Arial" panose="020B0604020202020204" pitchFamily="34" charset="0"/>
                </a:rPr>
                <a:t>Produktion</a:t>
              </a:r>
            </a:p>
            <a:p>
              <a:pPr marL="171450" indent="-171450">
                <a:buClr>
                  <a:srgbClr val="002060"/>
                </a:buClr>
                <a:buFont typeface="Wingdings" panose="05000000000000000000" pitchFamily="2" charset="2"/>
                <a:buChar char="§"/>
              </a:pPr>
              <a:r>
                <a:rPr lang="de-DE" sz="1000" dirty="0">
                  <a:latin typeface="Arial" panose="020B0604020202020204" pitchFamily="34" charset="0"/>
                  <a:cs typeface="Arial" panose="020B0604020202020204" pitchFamily="34" charset="0"/>
                </a:rPr>
                <a:t> </a:t>
              </a:r>
            </a:p>
            <a:p>
              <a:pPr marL="171450" indent="-171450">
                <a:buClr>
                  <a:srgbClr val="002060"/>
                </a:buClr>
                <a:buFont typeface="Wingdings" panose="05000000000000000000" pitchFamily="2" charset="2"/>
                <a:buChar char="§"/>
              </a:pPr>
              <a:r>
                <a:rPr lang="de-DE" sz="1000" dirty="0">
                  <a:latin typeface="Arial" panose="020B0604020202020204" pitchFamily="34" charset="0"/>
                  <a:cs typeface="Arial" panose="020B0604020202020204" pitchFamily="34" charset="0"/>
                </a:rPr>
                <a:t> </a:t>
              </a:r>
            </a:p>
          </p:txBody>
        </p:sp>
        <p:sp>
          <p:nvSpPr>
            <p:cNvPr id="26" name="Rechteck: abgerundete Ecken 25">
              <a:extLst>
                <a:ext uri="{FF2B5EF4-FFF2-40B4-BE49-F238E27FC236}">
                  <a16:creationId xmlns:a16="http://schemas.microsoft.com/office/drawing/2014/main" id="{C070CA13-CB23-4611-B870-05159A80C4AA}"/>
                </a:ext>
              </a:extLst>
            </p:cNvPr>
            <p:cNvSpPr/>
            <p:nvPr/>
          </p:nvSpPr>
          <p:spPr>
            <a:xfrm>
              <a:off x="3269607" y="5373685"/>
              <a:ext cx="1260000" cy="6476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dirty="0">
                  <a:latin typeface="Arial" panose="020B0604020202020204" pitchFamily="34" charset="0"/>
                  <a:cs typeface="Arial" panose="020B0604020202020204" pitchFamily="34" charset="0"/>
                </a:rPr>
                <a:t>Vertrieb</a:t>
              </a:r>
            </a:p>
            <a:p>
              <a:pPr marL="171450" indent="-171450">
                <a:buClr>
                  <a:srgbClr val="002060"/>
                </a:buClr>
                <a:buFont typeface="Wingdings" panose="05000000000000000000" pitchFamily="2" charset="2"/>
                <a:buChar char="§"/>
              </a:pPr>
              <a:r>
                <a:rPr lang="de-DE" sz="1000" dirty="0">
                  <a:latin typeface="Arial" panose="020B0604020202020204" pitchFamily="34" charset="0"/>
                  <a:cs typeface="Arial" panose="020B0604020202020204" pitchFamily="34" charset="0"/>
                </a:rPr>
                <a:t> </a:t>
              </a:r>
            </a:p>
            <a:p>
              <a:pPr marL="171450" indent="-171450">
                <a:buClr>
                  <a:srgbClr val="002060"/>
                </a:buClr>
                <a:buFont typeface="Wingdings" panose="05000000000000000000" pitchFamily="2" charset="2"/>
                <a:buChar char="§"/>
              </a:pPr>
              <a:r>
                <a:rPr lang="de-DE" sz="1000" dirty="0">
                  <a:latin typeface="Arial" panose="020B0604020202020204" pitchFamily="34" charset="0"/>
                  <a:cs typeface="Arial" panose="020B0604020202020204" pitchFamily="34" charset="0"/>
                </a:rPr>
                <a:t> </a:t>
              </a:r>
            </a:p>
          </p:txBody>
        </p:sp>
        <p:sp>
          <p:nvSpPr>
            <p:cNvPr id="27" name="Rechteck: abgerundete Ecken 26">
              <a:extLst>
                <a:ext uri="{FF2B5EF4-FFF2-40B4-BE49-F238E27FC236}">
                  <a16:creationId xmlns:a16="http://schemas.microsoft.com/office/drawing/2014/main" id="{AF9DDAC7-1DFD-4508-A3EE-285C93E284F9}"/>
                </a:ext>
              </a:extLst>
            </p:cNvPr>
            <p:cNvSpPr/>
            <p:nvPr/>
          </p:nvSpPr>
          <p:spPr>
            <a:xfrm>
              <a:off x="4703518" y="5373684"/>
              <a:ext cx="1260000" cy="6476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dirty="0">
                  <a:latin typeface="Arial" panose="020B0604020202020204" pitchFamily="34" charset="0"/>
                  <a:cs typeface="Arial" panose="020B0604020202020204" pitchFamily="34" charset="0"/>
                </a:rPr>
                <a:t>Personal</a:t>
              </a:r>
            </a:p>
            <a:p>
              <a:pPr marL="171450" indent="-171450">
                <a:buClr>
                  <a:srgbClr val="002060"/>
                </a:buClr>
                <a:buFont typeface="Wingdings" panose="05000000000000000000" pitchFamily="2" charset="2"/>
                <a:buChar char="§"/>
              </a:pPr>
              <a:r>
                <a:rPr lang="de-DE" sz="1000" dirty="0">
                  <a:latin typeface="Arial" panose="020B0604020202020204" pitchFamily="34" charset="0"/>
                  <a:cs typeface="Arial" panose="020B0604020202020204" pitchFamily="34" charset="0"/>
                </a:rPr>
                <a:t> </a:t>
              </a:r>
            </a:p>
            <a:p>
              <a:pPr marL="171450" indent="-171450">
                <a:buClr>
                  <a:srgbClr val="002060"/>
                </a:buClr>
                <a:buFont typeface="Wingdings" panose="05000000000000000000" pitchFamily="2" charset="2"/>
                <a:buChar char="§"/>
              </a:pPr>
              <a:r>
                <a:rPr lang="de-DE" sz="1000" dirty="0">
                  <a:latin typeface="Arial" panose="020B0604020202020204" pitchFamily="34" charset="0"/>
                  <a:cs typeface="Arial" panose="020B0604020202020204" pitchFamily="34" charset="0"/>
                </a:rPr>
                <a:t> </a:t>
              </a:r>
            </a:p>
          </p:txBody>
        </p:sp>
        <p:sp>
          <p:nvSpPr>
            <p:cNvPr id="28" name="Rechteck: abgerundete Ecken 27">
              <a:extLst>
                <a:ext uri="{FF2B5EF4-FFF2-40B4-BE49-F238E27FC236}">
                  <a16:creationId xmlns:a16="http://schemas.microsoft.com/office/drawing/2014/main" id="{0F7F593D-9EE5-41CA-9492-7789EB37F73C}"/>
                </a:ext>
              </a:extLst>
            </p:cNvPr>
            <p:cNvSpPr/>
            <p:nvPr/>
          </p:nvSpPr>
          <p:spPr>
            <a:xfrm>
              <a:off x="6137429" y="5373683"/>
              <a:ext cx="1260000" cy="6476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dirty="0">
                  <a:latin typeface="Arial" panose="020B0604020202020204" pitchFamily="34" charset="0"/>
                  <a:cs typeface="Arial" panose="020B0604020202020204" pitchFamily="34" charset="0"/>
                </a:rPr>
                <a:t>IT</a:t>
              </a:r>
            </a:p>
            <a:p>
              <a:pPr marL="171450" indent="-171450">
                <a:buClr>
                  <a:srgbClr val="002060"/>
                </a:buClr>
                <a:buFont typeface="Wingdings" panose="05000000000000000000" pitchFamily="2" charset="2"/>
                <a:buChar char="§"/>
              </a:pPr>
              <a:r>
                <a:rPr lang="de-DE" sz="1000" dirty="0">
                  <a:latin typeface="Arial" panose="020B0604020202020204" pitchFamily="34" charset="0"/>
                  <a:cs typeface="Arial" panose="020B0604020202020204" pitchFamily="34" charset="0"/>
                </a:rPr>
                <a:t> </a:t>
              </a:r>
            </a:p>
            <a:p>
              <a:pPr marL="171450" indent="-171450">
                <a:buClr>
                  <a:srgbClr val="002060"/>
                </a:buClr>
                <a:buFont typeface="Wingdings" panose="05000000000000000000" pitchFamily="2" charset="2"/>
                <a:buChar char="§"/>
              </a:pPr>
              <a:r>
                <a:rPr lang="de-DE" sz="1000" dirty="0">
                  <a:latin typeface="Arial" panose="020B0604020202020204" pitchFamily="34" charset="0"/>
                  <a:cs typeface="Arial" panose="020B0604020202020204" pitchFamily="34" charset="0"/>
                </a:rPr>
                <a:t> </a:t>
              </a:r>
            </a:p>
          </p:txBody>
        </p:sp>
        <p:sp>
          <p:nvSpPr>
            <p:cNvPr id="29" name="Rechteck: abgerundete Ecken 28">
              <a:extLst>
                <a:ext uri="{FF2B5EF4-FFF2-40B4-BE49-F238E27FC236}">
                  <a16:creationId xmlns:a16="http://schemas.microsoft.com/office/drawing/2014/main" id="{7DB86A39-4BDF-4C25-9234-63AB3A98B42B}"/>
                </a:ext>
              </a:extLst>
            </p:cNvPr>
            <p:cNvSpPr/>
            <p:nvPr/>
          </p:nvSpPr>
          <p:spPr>
            <a:xfrm>
              <a:off x="7571340" y="5373682"/>
              <a:ext cx="1260000" cy="6476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dirty="0">
                  <a:latin typeface="Arial" panose="020B0604020202020204" pitchFamily="34" charset="0"/>
                  <a:cs typeface="Arial" panose="020B0604020202020204" pitchFamily="34" charset="0"/>
                </a:rPr>
                <a:t>Finanzen</a:t>
              </a:r>
            </a:p>
            <a:p>
              <a:pPr marL="171450" indent="-171450">
                <a:buClr>
                  <a:srgbClr val="002060"/>
                </a:buClr>
                <a:buFont typeface="Wingdings" panose="05000000000000000000" pitchFamily="2" charset="2"/>
                <a:buChar char="§"/>
              </a:pPr>
              <a:r>
                <a:rPr lang="de-DE" sz="1000" dirty="0">
                  <a:latin typeface="Arial" panose="020B0604020202020204" pitchFamily="34" charset="0"/>
                  <a:cs typeface="Arial" panose="020B0604020202020204" pitchFamily="34" charset="0"/>
                </a:rPr>
                <a:t> </a:t>
              </a:r>
            </a:p>
            <a:p>
              <a:pPr marL="171450" indent="-171450">
                <a:buClr>
                  <a:srgbClr val="002060"/>
                </a:buClr>
                <a:buFont typeface="Wingdings" panose="05000000000000000000" pitchFamily="2" charset="2"/>
                <a:buChar char="§"/>
              </a:pPr>
              <a:r>
                <a:rPr lang="de-DE" sz="1000" dirty="0">
                  <a:latin typeface="Arial" panose="020B0604020202020204" pitchFamily="34" charset="0"/>
                  <a:cs typeface="Arial" panose="020B0604020202020204" pitchFamily="34" charset="0"/>
                </a:rPr>
                <a:t> </a:t>
              </a:r>
            </a:p>
          </p:txBody>
        </p:sp>
      </p:gr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7354888" cy="1143000"/>
          </a:xfrm>
        </p:spPr>
        <p:txBody>
          <a:bodyPr/>
          <a:lstStyle/>
          <a:p>
            <a:pPr marL="450850" indent="-450850"/>
            <a:r>
              <a:rPr lang="de-DE" altLang="en-US" dirty="0"/>
              <a:t>2. Zusammenfassung wesentlicher Ergebnisse</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12</a:t>
            </a:fld>
            <a:endParaRPr lang="de-DE" altLang="de-DE" sz="1000"/>
          </a:p>
        </p:txBody>
      </p:sp>
      <p:sp>
        <p:nvSpPr>
          <p:cNvPr id="5" name="Text Placeholder 55">
            <a:extLst>
              <a:ext uri="{FF2B5EF4-FFF2-40B4-BE49-F238E27FC236}">
                <a16:creationId xmlns:a16="http://schemas.microsoft.com/office/drawing/2014/main" id="{DCD6A1E4-F2D2-4629-9FE0-ED8ED78965E1}"/>
              </a:ext>
            </a:extLst>
          </p:cNvPr>
          <p:cNvSpPr>
            <a:spLocks noGrp="1"/>
          </p:cNvSpPr>
          <p:nvPr>
            <p:custDataLst>
              <p:tags r:id="rId1"/>
            </p:custDataLst>
          </p:nvPr>
        </p:nvSpPr>
        <p:spPr bwMode="gray">
          <a:xfrm>
            <a:off x="179387" y="1849438"/>
            <a:ext cx="4104581" cy="499442"/>
          </a:xfrm>
          <a:prstGeom prst="rect">
            <a:avLst/>
          </a:prstGeom>
          <a:solidFill>
            <a:srgbClr val="FFFFFF"/>
          </a:solidFill>
          <a:ln w="6350">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355600" indent="-1778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534988" indent="-174625">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9921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14493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19065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23637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en-US" sz="1200" dirty="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ea typeface="MS PGothic" panose="020B0600070205080204" pitchFamily="34" charset="-128"/>
            </a:endParaRPr>
          </a:p>
        </p:txBody>
      </p:sp>
      <p:sp>
        <p:nvSpPr>
          <p:cNvPr id="6" name="Rechteck 5">
            <a:extLst>
              <a:ext uri="{FF2B5EF4-FFF2-40B4-BE49-F238E27FC236}">
                <a16:creationId xmlns:a16="http://schemas.microsoft.com/office/drawing/2014/main" id="{F2176901-89B7-4850-AB58-8DB7D796631E}"/>
              </a:ext>
            </a:extLst>
          </p:cNvPr>
          <p:cNvSpPr>
            <a:spLocks/>
          </p:cNvSpPr>
          <p:nvPr/>
        </p:nvSpPr>
        <p:spPr>
          <a:xfrm>
            <a:off x="179388" y="1484313"/>
            <a:ext cx="3384500" cy="360362"/>
          </a:xfrm>
          <a:prstGeom prst="rect">
            <a:avLst/>
          </a:prstGeom>
          <a:solidFill>
            <a:schemeClr val="accent6">
              <a:lumMod val="75000"/>
            </a:schemeClr>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200" b="1" dirty="0">
                <a:solidFill>
                  <a:schemeClr val="bg1"/>
                </a:solidFill>
                <a:latin typeface="Arial" panose="020B0604020202020204" pitchFamily="34" charset="0"/>
                <a:cs typeface="Arial" panose="020B0604020202020204" pitchFamily="34" charset="0"/>
              </a:rPr>
              <a:t>Krisenstadium und Krisenursachen</a:t>
            </a:r>
          </a:p>
        </p:txBody>
      </p:sp>
      <p:sp>
        <p:nvSpPr>
          <p:cNvPr id="10" name="Text Placeholder 55">
            <a:extLst>
              <a:ext uri="{FF2B5EF4-FFF2-40B4-BE49-F238E27FC236}">
                <a16:creationId xmlns:a16="http://schemas.microsoft.com/office/drawing/2014/main" id="{BF6755D9-4D0E-4C20-9245-E8E624C21565}"/>
              </a:ext>
            </a:extLst>
          </p:cNvPr>
          <p:cNvSpPr>
            <a:spLocks noGrp="1"/>
          </p:cNvSpPr>
          <p:nvPr>
            <p:custDataLst>
              <p:tags r:id="rId2"/>
            </p:custDataLst>
          </p:nvPr>
        </p:nvSpPr>
        <p:spPr bwMode="gray">
          <a:xfrm>
            <a:off x="179388" y="3186284"/>
            <a:ext cx="8713786" cy="2835003"/>
          </a:xfrm>
          <a:prstGeom prst="rect">
            <a:avLst/>
          </a:prstGeom>
          <a:solidFill>
            <a:srgbClr val="FFFFFF"/>
          </a:solidFill>
          <a:ln w="6350">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355600" indent="-1778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534988" indent="-174625">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9921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14493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19065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23637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4213225" lvl="2" indent="0" eaLnBrk="1" hangingPunct="1">
              <a:spcBef>
                <a:spcPts val="300"/>
              </a:spcBef>
              <a:buClr>
                <a:srgbClr val="002060"/>
              </a:buClr>
              <a:buSzTx/>
              <a:buNone/>
            </a:pPr>
            <a:r>
              <a:rPr lang="de-DE" altLang="en-US" sz="1200" dirty="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ea typeface="MS PGothic" panose="020B0600070205080204" pitchFamily="34" charset="-128"/>
            </a:endParaRPr>
          </a:p>
        </p:txBody>
      </p:sp>
      <p:sp>
        <p:nvSpPr>
          <p:cNvPr id="11" name="Rechteck 10">
            <a:extLst>
              <a:ext uri="{FF2B5EF4-FFF2-40B4-BE49-F238E27FC236}">
                <a16:creationId xmlns:a16="http://schemas.microsoft.com/office/drawing/2014/main" id="{D6A24077-D580-4586-930D-0258ED3EF935}"/>
              </a:ext>
            </a:extLst>
          </p:cNvPr>
          <p:cNvSpPr>
            <a:spLocks/>
          </p:cNvSpPr>
          <p:nvPr/>
        </p:nvSpPr>
        <p:spPr>
          <a:xfrm>
            <a:off x="179388" y="2821161"/>
            <a:ext cx="3384500" cy="360362"/>
          </a:xfrm>
          <a:prstGeom prst="rect">
            <a:avLst/>
          </a:prstGeom>
          <a:solidFill>
            <a:schemeClr val="accent6">
              <a:lumMod val="75000"/>
            </a:schemeClr>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200" b="1" dirty="0">
                <a:solidFill>
                  <a:schemeClr val="bg1"/>
                </a:solidFill>
                <a:latin typeface="Arial" panose="020B0604020202020204" pitchFamily="34" charset="0"/>
                <a:cs typeface="Arial" panose="020B0604020202020204" pitchFamily="34" charset="0"/>
              </a:rPr>
              <a:t>Sanierungsplanung</a:t>
            </a:r>
          </a:p>
        </p:txBody>
      </p:sp>
      <p:graphicFrame>
        <p:nvGraphicFramePr>
          <p:cNvPr id="19" name="Tabelle 18">
            <a:extLst>
              <a:ext uri="{FF2B5EF4-FFF2-40B4-BE49-F238E27FC236}">
                <a16:creationId xmlns:a16="http://schemas.microsoft.com/office/drawing/2014/main" id="{B050316A-661D-43D8-9CFD-DBCA62EBD9E1}"/>
              </a:ext>
            </a:extLst>
          </p:cNvPr>
          <p:cNvGraphicFramePr>
            <a:graphicFrameLocks noGrp="1"/>
          </p:cNvGraphicFramePr>
          <p:nvPr>
            <p:extLst>
              <p:ext uri="{D42A27DB-BD31-4B8C-83A1-F6EECF244321}">
                <p14:modId xmlns:p14="http://schemas.microsoft.com/office/powerpoint/2010/main" val="566646572"/>
              </p:ext>
            </p:extLst>
          </p:nvPr>
        </p:nvGraphicFramePr>
        <p:xfrm>
          <a:off x="284790" y="3356992"/>
          <a:ext cx="2802738" cy="2572980"/>
        </p:xfrm>
        <a:graphic>
          <a:graphicData uri="http://schemas.openxmlformats.org/drawingml/2006/table">
            <a:tbl>
              <a:tblPr/>
              <a:tblGrid>
                <a:gridCol w="1074738">
                  <a:extLst>
                    <a:ext uri="{9D8B030D-6E8A-4147-A177-3AD203B41FA5}">
                      <a16:colId xmlns:a16="http://schemas.microsoft.com/office/drawing/2014/main" val="20000"/>
                    </a:ext>
                  </a:extLst>
                </a:gridCol>
                <a:gridCol w="432000">
                  <a:extLst>
                    <a:ext uri="{9D8B030D-6E8A-4147-A177-3AD203B41FA5}">
                      <a16:colId xmlns:a16="http://schemas.microsoft.com/office/drawing/2014/main" val="20001"/>
                    </a:ext>
                  </a:extLst>
                </a:gridCol>
                <a:gridCol w="432000">
                  <a:extLst>
                    <a:ext uri="{9D8B030D-6E8A-4147-A177-3AD203B41FA5}">
                      <a16:colId xmlns:a16="http://schemas.microsoft.com/office/drawing/2014/main" val="20002"/>
                    </a:ext>
                  </a:extLst>
                </a:gridCol>
                <a:gridCol w="432000">
                  <a:extLst>
                    <a:ext uri="{9D8B030D-6E8A-4147-A177-3AD203B41FA5}">
                      <a16:colId xmlns:a16="http://schemas.microsoft.com/office/drawing/2014/main" val="20003"/>
                    </a:ext>
                  </a:extLst>
                </a:gridCol>
                <a:gridCol w="432000">
                  <a:extLst>
                    <a:ext uri="{9D8B030D-6E8A-4147-A177-3AD203B41FA5}">
                      <a16:colId xmlns:a16="http://schemas.microsoft.com/office/drawing/2014/main" val="20004"/>
                    </a:ext>
                  </a:extLst>
                </a:gridCol>
              </a:tblGrid>
              <a:tr h="171532">
                <a:tc gridSpan="5">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1" i="0" u="none" strike="noStrike" cap="none" normalizeH="0" baseline="0" dirty="0">
                          <a:ln>
                            <a:noFill/>
                          </a:ln>
                          <a:solidFill>
                            <a:schemeClr val="bg1"/>
                          </a:solidFill>
                          <a:effectLst/>
                          <a:latin typeface="Arial" pitchFamily="34" charset="0"/>
                          <a:ea typeface="MS PGothic" pitchFamily="34" charset="-128"/>
                          <a:cs typeface="Arial" pitchFamily="34" charset="0"/>
                        </a:rPr>
                        <a:t>Unternehmen X – Gewinn- und Verlustrechnung</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rPr>
                        <a:t>T€</a:t>
                      </a:r>
                    </a:p>
                  </a:txBody>
                  <a:tcPr marL="91451" marR="91451" marT="36000" marB="36000"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rPr>
                        <a:t>Jahr 1</a:t>
                      </a:r>
                    </a:p>
                  </a:txBody>
                  <a:tcPr marL="91451" marR="91451" marT="36000" marB="360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rPr>
                        <a:t>Jahr 2</a:t>
                      </a:r>
                    </a:p>
                  </a:txBody>
                  <a:tcPr marL="91451" marR="91451" marT="36000" marB="360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rPr>
                        <a:t>Jahr 3</a:t>
                      </a:r>
                    </a:p>
                  </a:txBody>
                  <a:tcPr marL="91451" marR="91451" marT="36000" marB="360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rPr>
                        <a:t>Jahr 4</a:t>
                      </a: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rPr>
                        <a:t>Umsatz</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0" i="0" u="none" strike="noStrike" cap="none" normalizeH="0" baseline="0" dirty="0">
                          <a:ln>
                            <a:noFill/>
                          </a:ln>
                          <a:solidFill>
                            <a:schemeClr val="tx1"/>
                          </a:solidFill>
                          <a:effectLst/>
                          <a:latin typeface="Arial" pitchFamily="34" charset="0"/>
                          <a:ea typeface="MS PGothic" pitchFamily="34" charset="-128"/>
                          <a:cs typeface="Arial" pitchFamily="34" charset="0"/>
                        </a:rPr>
                        <a:t>Bestandsveränderung</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rPr>
                        <a:t>Gesamtleistung</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rPr>
                        <a:t>sbE</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rPr>
                        <a:t>Materialaufwand</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bg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bg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rPr>
                        <a:t>Personalaufwand</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rPr>
                        <a:t>sbA</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rPr>
                        <a:t>EBITDA</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rPr>
                        <a:t>Abschreibungen</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rPr>
                        <a:t>EBIT</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rPr>
                        <a:t>Zins</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rPr>
                        <a:t>Steuern</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0"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17153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600" b="1" i="0" u="none" strike="noStrike" cap="none" normalizeH="0" baseline="0">
                          <a:ln>
                            <a:noFill/>
                          </a:ln>
                          <a:solidFill>
                            <a:schemeClr val="tx1"/>
                          </a:solidFill>
                          <a:effectLst/>
                          <a:latin typeface="Arial" pitchFamily="34" charset="0"/>
                          <a:ea typeface="MS PGothic" pitchFamily="34" charset="-128"/>
                          <a:cs typeface="Arial" pitchFamily="34" charset="0"/>
                        </a:rPr>
                        <a:t>Periodenergebnis</a:t>
                      </a:r>
                    </a:p>
                  </a:txBody>
                  <a:tcPr marL="91451" marR="91451"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6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36000" marB="360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bl>
          </a:graphicData>
        </a:graphic>
      </p:graphicFrame>
      <p:sp>
        <p:nvSpPr>
          <p:cNvPr id="22" name="Text Placeholder 55">
            <a:extLst>
              <a:ext uri="{FF2B5EF4-FFF2-40B4-BE49-F238E27FC236}">
                <a16:creationId xmlns:a16="http://schemas.microsoft.com/office/drawing/2014/main" id="{6E731D07-3D45-4103-85D7-273B7587AB2F}"/>
              </a:ext>
            </a:extLst>
          </p:cNvPr>
          <p:cNvSpPr>
            <a:spLocks noGrp="1"/>
          </p:cNvSpPr>
          <p:nvPr>
            <p:custDataLst>
              <p:tags r:id="rId3"/>
            </p:custDataLst>
          </p:nvPr>
        </p:nvSpPr>
        <p:spPr bwMode="gray">
          <a:xfrm>
            <a:off x="4788915" y="1844675"/>
            <a:ext cx="4104581" cy="499442"/>
          </a:xfrm>
          <a:prstGeom prst="rect">
            <a:avLst/>
          </a:prstGeom>
          <a:solidFill>
            <a:srgbClr val="FFFFFF"/>
          </a:solidFill>
          <a:ln w="6350">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355600" indent="-1778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534988" indent="-174625">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9921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14493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19065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23637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en-US" sz="1200" dirty="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dirty="0">
              <a:ea typeface="MS PGothic" panose="020B0600070205080204" pitchFamily="34" charset="-128"/>
            </a:endParaRPr>
          </a:p>
        </p:txBody>
      </p:sp>
      <p:sp>
        <p:nvSpPr>
          <p:cNvPr id="23" name="Rechteck 22">
            <a:extLst>
              <a:ext uri="{FF2B5EF4-FFF2-40B4-BE49-F238E27FC236}">
                <a16:creationId xmlns:a16="http://schemas.microsoft.com/office/drawing/2014/main" id="{19CA3B52-96B4-47D5-9DCB-6837DD962EF4}"/>
              </a:ext>
            </a:extLst>
          </p:cNvPr>
          <p:cNvSpPr>
            <a:spLocks/>
          </p:cNvSpPr>
          <p:nvPr/>
        </p:nvSpPr>
        <p:spPr>
          <a:xfrm>
            <a:off x="4788916" y="1479550"/>
            <a:ext cx="3384500" cy="360362"/>
          </a:xfrm>
          <a:prstGeom prst="rect">
            <a:avLst/>
          </a:prstGeom>
          <a:solidFill>
            <a:schemeClr val="accent6">
              <a:lumMod val="75000"/>
            </a:schemeClr>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200" b="1" dirty="0">
                <a:solidFill>
                  <a:schemeClr val="bg1"/>
                </a:solidFill>
                <a:latin typeface="Arial" panose="020B0604020202020204" pitchFamily="34" charset="0"/>
                <a:cs typeface="Arial" panose="020B0604020202020204" pitchFamily="34" charset="0"/>
              </a:rPr>
              <a:t>Maßnahmen zur Krisenursachenbeseitigung</a:t>
            </a:r>
          </a:p>
        </p:txBody>
      </p:sp>
      <p:sp>
        <p:nvSpPr>
          <p:cNvPr id="3" name="Pfeil: Chevron 2">
            <a:extLst>
              <a:ext uri="{FF2B5EF4-FFF2-40B4-BE49-F238E27FC236}">
                <a16:creationId xmlns:a16="http://schemas.microsoft.com/office/drawing/2014/main" id="{54DFD6CE-85F7-49A9-9332-CCB2873204A2}"/>
              </a:ext>
            </a:extLst>
          </p:cNvPr>
          <p:cNvSpPr/>
          <p:nvPr/>
        </p:nvSpPr>
        <p:spPr>
          <a:xfrm>
            <a:off x="4496987" y="1734956"/>
            <a:ext cx="196413" cy="545133"/>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31" name="Pfeil: Chevron 30">
            <a:extLst>
              <a:ext uri="{FF2B5EF4-FFF2-40B4-BE49-F238E27FC236}">
                <a16:creationId xmlns:a16="http://schemas.microsoft.com/office/drawing/2014/main" id="{158F6E6E-E9C6-48B4-B84E-81E21E8CD51C}"/>
              </a:ext>
            </a:extLst>
          </p:cNvPr>
          <p:cNvSpPr/>
          <p:nvPr/>
        </p:nvSpPr>
        <p:spPr>
          <a:xfrm>
            <a:off x="4374055" y="1734956"/>
            <a:ext cx="196413" cy="545133"/>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32" name="Textplatzhalter 59">
            <a:extLst>
              <a:ext uri="{FF2B5EF4-FFF2-40B4-BE49-F238E27FC236}">
                <a16:creationId xmlns:a16="http://schemas.microsoft.com/office/drawing/2014/main" id="{EF58A0E8-65F4-4B0C-8132-BC6ABB7A5110}"/>
              </a:ext>
            </a:extLst>
          </p:cNvPr>
          <p:cNvSpPr txBox="1">
            <a:spLocks/>
          </p:cNvSpPr>
          <p:nvPr/>
        </p:nvSpPr>
        <p:spPr bwMode="auto">
          <a:xfrm>
            <a:off x="7092280" y="3280834"/>
            <a:ext cx="1614487" cy="2645902"/>
          </a:xfrm>
          <a:prstGeom prst="rect">
            <a:avLst/>
          </a:prstGeom>
          <a:solidFill>
            <a:schemeClr val="bg1">
              <a:lumMod val="95000"/>
            </a:schemeClr>
          </a:solidFill>
          <a:ln>
            <a:noFill/>
          </a:ln>
          <a:effectLst/>
        </p:spPr>
        <p:txBody>
          <a:bodyPr/>
          <a:lstStyle>
            <a:defPPr>
              <a:defRPr lang="de-DE"/>
            </a:defPPr>
            <a:lvl1pPr algn="ctr" rtl="0" fontAlgn="base">
              <a:spcBef>
                <a:spcPct val="0"/>
              </a:spcBef>
              <a:spcAft>
                <a:spcPct val="0"/>
              </a:spcAft>
              <a:defRPr sz="10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174625" indent="-174625" algn="l">
              <a:spcBef>
                <a:spcPct val="20000"/>
              </a:spcBef>
              <a:buClr>
                <a:srgbClr val="0C2D83"/>
              </a:buClr>
              <a:buSzPct val="150000"/>
              <a:buFont typeface="Wingdings" panose="05000000000000000000" pitchFamily="2" charset="2"/>
              <a:buChar char="§"/>
              <a:defRPr/>
            </a:pPr>
            <a:r>
              <a:rPr lang="de-DE" sz="1200" kern="0" dirty="0"/>
              <a:t>Kernaussage</a:t>
            </a:r>
          </a:p>
        </p:txBody>
      </p:sp>
      <p:graphicFrame>
        <p:nvGraphicFramePr>
          <p:cNvPr id="33" name="Diagramm 32">
            <a:extLst>
              <a:ext uri="{FF2B5EF4-FFF2-40B4-BE49-F238E27FC236}">
                <a16:creationId xmlns:a16="http://schemas.microsoft.com/office/drawing/2014/main" id="{B11B402D-030C-476A-B455-2A0821CB6978}"/>
              </a:ext>
            </a:extLst>
          </p:cNvPr>
          <p:cNvGraphicFramePr>
            <a:graphicFrameLocks/>
          </p:cNvGraphicFramePr>
          <p:nvPr>
            <p:extLst>
              <p:ext uri="{D42A27DB-BD31-4B8C-83A1-F6EECF244321}">
                <p14:modId xmlns:p14="http://schemas.microsoft.com/office/powerpoint/2010/main" val="1190022222"/>
              </p:ext>
            </p:extLst>
          </p:nvPr>
        </p:nvGraphicFramePr>
        <p:xfrm>
          <a:off x="3256263" y="3429718"/>
          <a:ext cx="3764010" cy="2591569"/>
        </p:xfrm>
        <a:graphic>
          <a:graphicData uri="http://schemas.openxmlformats.org/drawingml/2006/chart">
            <c:chart xmlns:c="http://schemas.openxmlformats.org/drawingml/2006/chart" xmlns:r="http://schemas.openxmlformats.org/officeDocument/2006/relationships" r:id="rId6"/>
          </a:graphicData>
        </a:graphic>
      </p:graphicFrame>
      <p:sp>
        <p:nvSpPr>
          <p:cNvPr id="9" name="Rechteck 8">
            <a:extLst>
              <a:ext uri="{FF2B5EF4-FFF2-40B4-BE49-F238E27FC236}">
                <a16:creationId xmlns:a16="http://schemas.microsoft.com/office/drawing/2014/main" id="{E6913BC3-1A34-4C20-B675-79EF104975D7}"/>
              </a:ext>
            </a:extLst>
          </p:cNvPr>
          <p:cNvSpPr/>
          <p:nvPr/>
        </p:nvSpPr>
        <p:spPr>
          <a:xfrm>
            <a:off x="3256263" y="3352192"/>
            <a:ext cx="2802738" cy="162000"/>
          </a:xfrm>
          <a:prstGeom prst="rect">
            <a:avLst/>
          </a:prstGeom>
          <a:solidFill>
            <a:srgbClr val="00206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600" b="1" dirty="0">
                <a:latin typeface="Arial" panose="020B0604020202020204" pitchFamily="34" charset="0"/>
                <a:cs typeface="Arial" panose="020B0604020202020204" pitchFamily="34" charset="0"/>
              </a:rPr>
              <a:t>Unternehmen X – Liquiditätsentwicklung</a:t>
            </a:r>
          </a:p>
        </p:txBody>
      </p:sp>
    </p:spTree>
    <p:extLst>
      <p:ext uri="{BB962C8B-B14F-4D97-AF65-F5344CB8AC3E}">
        <p14:creationId xmlns:p14="http://schemas.microsoft.com/office/powerpoint/2010/main" val="255847818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C8411D9-B086-4140-9B92-B6B6D12D3333}"/>
              </a:ext>
            </a:extLst>
          </p:cNvPr>
          <p:cNvSpPr>
            <a:spLocks noGrp="1"/>
          </p:cNvSpPr>
          <p:nvPr>
            <p:ph type="sldNum" sz="quarter" idx="10"/>
          </p:nvPr>
        </p:nvSpPr>
        <p:spPr/>
        <p:txBody>
          <a:bodyPr/>
          <a:lstStyle/>
          <a:p>
            <a:r>
              <a:rPr lang="de-DE" altLang="de-DE"/>
              <a:t> Folie </a:t>
            </a:r>
            <a:fld id="{1C866A0E-1F33-4B8B-A547-6BB87D656CF9}" type="slidenum">
              <a:rPr lang="de-DE" altLang="de-DE" smtClean="0"/>
              <a:pPr/>
              <a:t>13</a:t>
            </a:fld>
            <a:endParaRPr lang="de-DE" altLang="de-DE"/>
          </a:p>
        </p:txBody>
      </p:sp>
      <p:sp>
        <p:nvSpPr>
          <p:cNvPr id="3" name="Textfeld 1">
            <a:extLst>
              <a:ext uri="{FF2B5EF4-FFF2-40B4-BE49-F238E27FC236}">
                <a16:creationId xmlns:a16="http://schemas.microsoft.com/office/drawing/2014/main" id="{EB80DE15-56DC-46A7-8102-38C2853DEF6A}"/>
              </a:ext>
            </a:extLst>
          </p:cNvPr>
          <p:cNvSpPr txBox="1">
            <a:spLocks noChangeArrowheads="1"/>
          </p:cNvSpPr>
          <p:nvPr/>
        </p:nvSpPr>
        <p:spPr bwMode="auto">
          <a:xfrm>
            <a:off x="107950" y="2448743"/>
            <a:ext cx="9036050"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spcAft>
                <a:spcPts val="1800"/>
              </a:spcAft>
              <a:buClrTx/>
              <a:buSzTx/>
              <a:buFontTx/>
              <a:buNone/>
            </a:pPr>
            <a:r>
              <a:rPr lang="de-DE" altLang="de-DE" sz="3200" b="1" dirty="0">
                <a:solidFill>
                  <a:srgbClr val="80BEC9"/>
                </a:solidFill>
              </a:rPr>
              <a:t>3.</a:t>
            </a:r>
          </a:p>
          <a:p>
            <a:pPr algn="ctr" eaLnBrk="1" hangingPunct="1">
              <a:spcBef>
                <a:spcPct val="0"/>
              </a:spcBef>
              <a:buClrTx/>
              <a:buSzTx/>
              <a:buFontTx/>
              <a:buNone/>
            </a:pPr>
            <a:r>
              <a:rPr lang="de-DE" altLang="de-DE" sz="3200" b="1" dirty="0">
                <a:solidFill>
                  <a:srgbClr val="002060"/>
                </a:solidFill>
              </a:rPr>
              <a:t>Beschreibung des Unternehmens</a:t>
            </a:r>
          </a:p>
        </p:txBody>
      </p:sp>
    </p:spTree>
    <p:extLst>
      <p:ext uri="{BB962C8B-B14F-4D97-AF65-F5344CB8AC3E}">
        <p14:creationId xmlns:p14="http://schemas.microsoft.com/office/powerpoint/2010/main" val="26301164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7354888" cy="1143000"/>
          </a:xfrm>
        </p:spPr>
        <p:txBody>
          <a:bodyPr/>
          <a:lstStyle/>
          <a:p>
            <a:r>
              <a:rPr lang="de-DE" altLang="en-US" dirty="0"/>
              <a:t>3. Beschreibung des Unternehmens</a:t>
            </a:r>
            <a:br>
              <a:rPr lang="de-DE" altLang="en-US" dirty="0"/>
            </a:br>
            <a:r>
              <a:rPr lang="de-DE" altLang="en-US" sz="2000" dirty="0"/>
              <a:t>3.1 Historische Entwicklung und Unternehmensprofil</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14</a:t>
            </a:fld>
            <a:endParaRPr lang="de-DE" altLang="de-DE" sz="1000"/>
          </a:p>
        </p:txBody>
      </p:sp>
      <p:sp>
        <p:nvSpPr>
          <p:cNvPr id="5" name="Rechteck 4">
            <a:extLst>
              <a:ext uri="{FF2B5EF4-FFF2-40B4-BE49-F238E27FC236}">
                <a16:creationId xmlns:a16="http://schemas.microsoft.com/office/drawing/2014/main" id="{524FD96A-95F8-4244-8BF6-EDBB02D8EA90}"/>
              </a:ext>
            </a:extLst>
          </p:cNvPr>
          <p:cNvSpPr/>
          <p:nvPr/>
        </p:nvSpPr>
        <p:spPr>
          <a:xfrm>
            <a:off x="4667250" y="1614488"/>
            <a:ext cx="4287838" cy="4398962"/>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en-US" altLang="en-US">
              <a:solidFill>
                <a:srgbClr val="FFFFFF"/>
              </a:solidFill>
              <a:latin typeface="Frutiger 45 light" pitchFamily="34" charset="0"/>
            </a:endParaRPr>
          </a:p>
        </p:txBody>
      </p:sp>
      <p:graphicFrame>
        <p:nvGraphicFramePr>
          <p:cNvPr id="6" name="Tabelle 5">
            <a:extLst>
              <a:ext uri="{FF2B5EF4-FFF2-40B4-BE49-F238E27FC236}">
                <a16:creationId xmlns:a16="http://schemas.microsoft.com/office/drawing/2014/main" id="{0B1FB033-9E31-458E-84D0-822DEE067229}"/>
              </a:ext>
            </a:extLst>
          </p:cNvPr>
          <p:cNvGraphicFramePr>
            <a:graphicFrameLocks noGrp="1"/>
          </p:cNvGraphicFramePr>
          <p:nvPr/>
        </p:nvGraphicFramePr>
        <p:xfrm>
          <a:off x="214313" y="1258888"/>
          <a:ext cx="4287837" cy="4754802"/>
        </p:xfrm>
        <a:graphic>
          <a:graphicData uri="http://schemas.openxmlformats.org/drawingml/2006/table">
            <a:tbl>
              <a:tblPr/>
              <a:tblGrid>
                <a:gridCol w="1693862">
                  <a:extLst>
                    <a:ext uri="{9D8B030D-6E8A-4147-A177-3AD203B41FA5}">
                      <a16:colId xmlns:a16="http://schemas.microsoft.com/office/drawing/2014/main" val="20000"/>
                    </a:ext>
                  </a:extLst>
                </a:gridCol>
                <a:gridCol w="2593975">
                  <a:extLst>
                    <a:ext uri="{9D8B030D-6E8A-4147-A177-3AD203B41FA5}">
                      <a16:colId xmlns:a16="http://schemas.microsoft.com/office/drawing/2014/main" val="20001"/>
                    </a:ext>
                  </a:extLst>
                </a:gridCol>
              </a:tblGrid>
              <a:tr h="365736">
                <a:tc gridSpan="2">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800" b="1" i="0" u="none" strike="noStrike" cap="none" normalizeH="0" baseline="0" dirty="0">
                          <a:ln>
                            <a:noFill/>
                          </a:ln>
                          <a:solidFill>
                            <a:schemeClr val="bg1"/>
                          </a:solidFill>
                          <a:effectLst/>
                          <a:latin typeface="Frutiger 45 light" pitchFamily="34" charset="0"/>
                          <a:ea typeface="MS PGothic" pitchFamily="34" charset="-128"/>
                          <a:cs typeface="Arial" pitchFamily="34" charset="0"/>
                        </a:rPr>
                        <a:t>Unternehmensdaten</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extLst>
                  <a:ext uri="{0D108BD9-81ED-4DB2-BD59-A6C34878D82A}">
                    <a16:rowId xmlns:a16="http://schemas.microsoft.com/office/drawing/2014/main" val="10000"/>
                  </a:ext>
                </a:extLst>
              </a:tr>
              <a:tr h="36573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a:ln>
                            <a:noFill/>
                          </a:ln>
                          <a:solidFill>
                            <a:srgbClr val="002060"/>
                          </a:solidFill>
                          <a:effectLst/>
                          <a:latin typeface="Frutiger 45 light" pitchFamily="34" charset="0"/>
                          <a:ea typeface="MS PGothic" pitchFamily="34" charset="-128"/>
                          <a:cs typeface="Arial" pitchFamily="34" charset="0"/>
                        </a:rPr>
                        <a:t>Firmenname</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rgbClr val="000000"/>
                        </a:solidFill>
                        <a:effectLst/>
                        <a:latin typeface="Frutiger 45 light" pitchFamily="34" charset="0"/>
                        <a:ea typeface="MS PGothic" pitchFamily="34" charset="-128"/>
                        <a:cs typeface="Arial" pitchFamily="34" charset="0"/>
                      </a:endParaRP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573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a:ln>
                            <a:noFill/>
                          </a:ln>
                          <a:solidFill>
                            <a:srgbClr val="002060"/>
                          </a:solidFill>
                          <a:effectLst/>
                          <a:latin typeface="Frutiger 45 light" pitchFamily="34" charset="0"/>
                          <a:ea typeface="MS PGothic" pitchFamily="34" charset="-128"/>
                          <a:cs typeface="Arial" pitchFamily="34" charset="0"/>
                        </a:rPr>
                        <a:t>Firmengründung</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rgbClr val="000000"/>
                        </a:solidFill>
                        <a:effectLst/>
                        <a:latin typeface="Frutiger 45 light" pitchFamily="34" charset="0"/>
                        <a:ea typeface="MS PGothic" pitchFamily="34" charset="-128"/>
                        <a:cs typeface="Arial" pitchFamily="34" charset="0"/>
                      </a:endParaRP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573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a:ln>
                            <a:noFill/>
                          </a:ln>
                          <a:solidFill>
                            <a:srgbClr val="002060"/>
                          </a:solidFill>
                          <a:effectLst/>
                          <a:latin typeface="Frutiger 45 light" pitchFamily="34" charset="0"/>
                          <a:ea typeface="MS PGothic" pitchFamily="34" charset="-128"/>
                          <a:cs typeface="Arial" pitchFamily="34" charset="0"/>
                        </a:rPr>
                        <a:t>Handelsregister</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rgbClr val="000000"/>
                        </a:solidFill>
                        <a:effectLst/>
                        <a:latin typeface="Frutiger 45 light" pitchFamily="34" charset="0"/>
                        <a:ea typeface="MS PGothic" pitchFamily="34" charset="-128"/>
                        <a:cs typeface="Arial" pitchFamily="34" charset="0"/>
                      </a:endParaRP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573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a:ln>
                            <a:noFill/>
                          </a:ln>
                          <a:solidFill>
                            <a:srgbClr val="002060"/>
                          </a:solidFill>
                          <a:effectLst/>
                          <a:latin typeface="Frutiger 45 light" pitchFamily="34" charset="0"/>
                          <a:ea typeface="MS PGothic" pitchFamily="34" charset="-128"/>
                          <a:cs typeface="Arial" pitchFamily="34" charset="0"/>
                        </a:rPr>
                        <a:t>Gesellschafter</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rgbClr val="000000"/>
                        </a:solidFill>
                        <a:effectLst/>
                        <a:latin typeface="Frutiger 45 light" pitchFamily="34" charset="0"/>
                        <a:ea typeface="MS PGothic" pitchFamily="34" charset="-128"/>
                        <a:cs typeface="Arial" pitchFamily="34" charset="0"/>
                      </a:endParaRP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573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dirty="0">
                          <a:ln>
                            <a:noFill/>
                          </a:ln>
                          <a:solidFill>
                            <a:srgbClr val="002060"/>
                          </a:solidFill>
                          <a:effectLst/>
                          <a:latin typeface="Frutiger 45 light" pitchFamily="34" charset="0"/>
                          <a:ea typeface="MS PGothic" pitchFamily="34" charset="-128"/>
                          <a:cs typeface="Arial" pitchFamily="34" charset="0"/>
                        </a:rPr>
                        <a:t>Geschäftsführer</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rgbClr val="000000"/>
                        </a:solidFill>
                        <a:effectLst/>
                        <a:latin typeface="Frutiger 45 light" pitchFamily="34" charset="0"/>
                        <a:ea typeface="MS PGothic" pitchFamily="34" charset="-128"/>
                        <a:cs typeface="Arial" pitchFamily="34" charset="0"/>
                      </a:endParaRP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6573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a:ln>
                            <a:noFill/>
                          </a:ln>
                          <a:solidFill>
                            <a:srgbClr val="002060"/>
                          </a:solidFill>
                          <a:effectLst/>
                          <a:latin typeface="Frutiger 45 light" pitchFamily="34" charset="0"/>
                          <a:ea typeface="MS PGothic" pitchFamily="34" charset="-128"/>
                          <a:cs typeface="Arial" pitchFamily="34" charset="0"/>
                        </a:rPr>
                        <a:t>Geschäftsjahr</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rgbClr val="000000"/>
                        </a:solidFill>
                        <a:effectLst/>
                        <a:latin typeface="Frutiger 45 light" pitchFamily="34" charset="0"/>
                        <a:ea typeface="MS PGothic" pitchFamily="34" charset="-128"/>
                        <a:cs typeface="Arial" pitchFamily="34" charset="0"/>
                      </a:endParaRP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573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a:ln>
                            <a:noFill/>
                          </a:ln>
                          <a:solidFill>
                            <a:srgbClr val="002060"/>
                          </a:solidFill>
                          <a:effectLst/>
                          <a:latin typeface="Frutiger 45 light" pitchFamily="34" charset="0"/>
                          <a:ea typeface="MS PGothic" pitchFamily="34" charset="-128"/>
                          <a:cs typeface="Arial" pitchFamily="34" charset="0"/>
                        </a:rPr>
                        <a:t>Stammkapital</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rgbClr val="000000"/>
                        </a:solidFill>
                        <a:effectLst/>
                        <a:latin typeface="Frutiger 45 light" pitchFamily="34" charset="0"/>
                        <a:ea typeface="MS PGothic" pitchFamily="34" charset="-128"/>
                        <a:cs typeface="Arial" pitchFamily="34" charset="0"/>
                      </a:endParaRP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573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a:ln>
                            <a:noFill/>
                          </a:ln>
                          <a:solidFill>
                            <a:srgbClr val="002060"/>
                          </a:solidFill>
                          <a:effectLst/>
                          <a:latin typeface="Frutiger 45 light" pitchFamily="34" charset="0"/>
                          <a:ea typeface="MS PGothic" pitchFamily="34" charset="-128"/>
                          <a:cs typeface="Arial" pitchFamily="34" charset="0"/>
                        </a:rPr>
                        <a:t>Branche</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rgbClr val="000000"/>
                        </a:solidFill>
                        <a:effectLst/>
                        <a:latin typeface="Frutiger 45 light" pitchFamily="34" charset="0"/>
                        <a:ea typeface="MS PGothic" pitchFamily="34" charset="-128"/>
                        <a:cs typeface="Arial" pitchFamily="34" charset="0"/>
                      </a:endParaRP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6573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a:ln>
                            <a:noFill/>
                          </a:ln>
                          <a:solidFill>
                            <a:srgbClr val="002060"/>
                          </a:solidFill>
                          <a:effectLst/>
                          <a:latin typeface="Frutiger 45 light" pitchFamily="34" charset="0"/>
                          <a:ea typeface="MS PGothic" pitchFamily="34" charset="-128"/>
                          <a:cs typeface="Arial" pitchFamily="34" charset="0"/>
                        </a:rPr>
                        <a:t>Gegenstand</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rgbClr val="000000"/>
                        </a:solidFill>
                        <a:effectLst/>
                        <a:latin typeface="Frutiger 45 light" pitchFamily="34" charset="0"/>
                        <a:ea typeface="MS PGothic" pitchFamily="34" charset="-128"/>
                        <a:cs typeface="Arial" pitchFamily="34" charset="0"/>
                      </a:endParaRP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6573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a:ln>
                            <a:noFill/>
                          </a:ln>
                          <a:solidFill>
                            <a:srgbClr val="002060"/>
                          </a:solidFill>
                          <a:effectLst/>
                          <a:latin typeface="Frutiger 45 light" pitchFamily="34" charset="0"/>
                          <a:ea typeface="MS PGothic" pitchFamily="34" charset="-128"/>
                          <a:cs typeface="Arial" pitchFamily="34" charset="0"/>
                        </a:rPr>
                        <a:t>Mitarbeiter</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rgbClr val="000000"/>
                        </a:solidFill>
                        <a:effectLst/>
                        <a:latin typeface="Frutiger 45 light" pitchFamily="34" charset="0"/>
                        <a:ea typeface="MS PGothic" pitchFamily="34" charset="-128"/>
                        <a:cs typeface="Arial" pitchFamily="34" charset="0"/>
                      </a:endParaRP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6573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a:ln>
                            <a:noFill/>
                          </a:ln>
                          <a:solidFill>
                            <a:srgbClr val="002060"/>
                          </a:solidFill>
                          <a:effectLst/>
                          <a:latin typeface="Frutiger 45 light" pitchFamily="34" charset="0"/>
                          <a:ea typeface="MS PGothic" pitchFamily="34" charset="-128"/>
                          <a:cs typeface="Arial" pitchFamily="34" charset="0"/>
                        </a:rPr>
                        <a:t>Rechtsstreitigkeiten</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rgbClr val="000000"/>
                        </a:solidFill>
                        <a:effectLst/>
                        <a:latin typeface="Frutiger 45 light" pitchFamily="34" charset="0"/>
                        <a:ea typeface="MS PGothic" pitchFamily="34" charset="-128"/>
                        <a:cs typeface="Arial" pitchFamily="34" charset="0"/>
                      </a:endParaRP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6573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a:ln>
                            <a:noFill/>
                          </a:ln>
                          <a:solidFill>
                            <a:srgbClr val="002060"/>
                          </a:solidFill>
                          <a:effectLst/>
                          <a:latin typeface="Frutiger 45 light" pitchFamily="34" charset="0"/>
                          <a:ea typeface="MS PGothic" pitchFamily="34" charset="-128"/>
                          <a:cs typeface="Arial" pitchFamily="34" charset="0"/>
                        </a:rPr>
                        <a:t>…</a:t>
                      </a: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rgbClr val="000000"/>
                        </a:solidFill>
                        <a:effectLst/>
                        <a:latin typeface="Frutiger 45 light" pitchFamily="34" charset="0"/>
                        <a:ea typeface="MS PGothic" pitchFamily="34" charset="-128"/>
                        <a:cs typeface="Arial" pitchFamily="34" charset="0"/>
                      </a:endParaRPr>
                    </a:p>
                  </a:txBody>
                  <a:tcPr marT="45717" marB="45717"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grpSp>
        <p:nvGrpSpPr>
          <p:cNvPr id="7" name="Group 4">
            <a:extLst>
              <a:ext uri="{FF2B5EF4-FFF2-40B4-BE49-F238E27FC236}">
                <a16:creationId xmlns:a16="http://schemas.microsoft.com/office/drawing/2014/main" id="{10B3002C-2F6D-428F-9509-C1A2781269BC}"/>
              </a:ext>
            </a:extLst>
          </p:cNvPr>
          <p:cNvGrpSpPr>
            <a:grpSpLocks/>
          </p:cNvGrpSpPr>
          <p:nvPr/>
        </p:nvGrpSpPr>
        <p:grpSpPr bwMode="auto">
          <a:xfrm>
            <a:off x="5135014" y="1713749"/>
            <a:ext cx="3352614" cy="4163523"/>
            <a:chOff x="2020" y="1251"/>
            <a:chExt cx="2336" cy="3167"/>
          </a:xfrm>
          <a:solidFill>
            <a:schemeClr val="accent1"/>
          </a:solidFill>
        </p:grpSpPr>
        <p:sp>
          <p:nvSpPr>
            <p:cNvPr id="8" name="Freeform 5">
              <a:extLst>
                <a:ext uri="{FF2B5EF4-FFF2-40B4-BE49-F238E27FC236}">
                  <a16:creationId xmlns:a16="http://schemas.microsoft.com/office/drawing/2014/main" id="{4FA45A71-43D8-4D34-9442-9BAA11E0BBBD}"/>
                </a:ext>
              </a:extLst>
            </p:cNvPr>
            <p:cNvSpPr>
              <a:spLocks noEditPoints="1"/>
            </p:cNvSpPr>
            <p:nvPr/>
          </p:nvSpPr>
          <p:spPr bwMode="gray">
            <a:xfrm>
              <a:off x="2566" y="1251"/>
              <a:ext cx="820" cy="692"/>
            </a:xfrm>
            <a:custGeom>
              <a:avLst/>
              <a:gdLst>
                <a:gd name="T0" fmla="*/ 726 w 846"/>
                <a:gd name="T1" fmla="*/ 558 h 714"/>
                <a:gd name="T2" fmla="*/ 750 w 846"/>
                <a:gd name="T3" fmla="*/ 624 h 714"/>
                <a:gd name="T4" fmla="*/ 684 w 846"/>
                <a:gd name="T5" fmla="*/ 678 h 714"/>
                <a:gd name="T6" fmla="*/ 666 w 846"/>
                <a:gd name="T7" fmla="*/ 714 h 714"/>
                <a:gd name="T8" fmla="*/ 600 w 846"/>
                <a:gd name="T9" fmla="*/ 672 h 714"/>
                <a:gd name="T10" fmla="*/ 576 w 846"/>
                <a:gd name="T11" fmla="*/ 612 h 714"/>
                <a:gd name="T12" fmla="*/ 570 w 846"/>
                <a:gd name="T13" fmla="*/ 570 h 714"/>
                <a:gd name="T14" fmla="*/ 528 w 846"/>
                <a:gd name="T15" fmla="*/ 582 h 714"/>
                <a:gd name="T16" fmla="*/ 486 w 846"/>
                <a:gd name="T17" fmla="*/ 612 h 714"/>
                <a:gd name="T18" fmla="*/ 456 w 846"/>
                <a:gd name="T19" fmla="*/ 630 h 714"/>
                <a:gd name="T20" fmla="*/ 420 w 846"/>
                <a:gd name="T21" fmla="*/ 600 h 714"/>
                <a:gd name="T22" fmla="*/ 378 w 846"/>
                <a:gd name="T23" fmla="*/ 540 h 714"/>
                <a:gd name="T24" fmla="*/ 312 w 846"/>
                <a:gd name="T25" fmla="*/ 492 h 714"/>
                <a:gd name="T26" fmla="*/ 252 w 846"/>
                <a:gd name="T27" fmla="*/ 468 h 714"/>
                <a:gd name="T28" fmla="*/ 252 w 846"/>
                <a:gd name="T29" fmla="*/ 426 h 714"/>
                <a:gd name="T30" fmla="*/ 264 w 846"/>
                <a:gd name="T31" fmla="*/ 390 h 714"/>
                <a:gd name="T32" fmla="*/ 246 w 846"/>
                <a:gd name="T33" fmla="*/ 336 h 714"/>
                <a:gd name="T34" fmla="*/ 252 w 846"/>
                <a:gd name="T35" fmla="*/ 330 h 714"/>
                <a:gd name="T36" fmla="*/ 186 w 846"/>
                <a:gd name="T37" fmla="*/ 312 h 714"/>
                <a:gd name="T38" fmla="*/ 180 w 846"/>
                <a:gd name="T39" fmla="*/ 300 h 714"/>
                <a:gd name="T40" fmla="*/ 222 w 846"/>
                <a:gd name="T41" fmla="*/ 270 h 714"/>
                <a:gd name="T42" fmla="*/ 276 w 846"/>
                <a:gd name="T43" fmla="*/ 228 h 714"/>
                <a:gd name="T44" fmla="*/ 240 w 846"/>
                <a:gd name="T45" fmla="*/ 234 h 714"/>
                <a:gd name="T46" fmla="*/ 240 w 846"/>
                <a:gd name="T47" fmla="*/ 192 h 714"/>
                <a:gd name="T48" fmla="*/ 216 w 846"/>
                <a:gd name="T49" fmla="*/ 156 h 714"/>
                <a:gd name="T50" fmla="*/ 204 w 846"/>
                <a:gd name="T51" fmla="*/ 162 h 714"/>
                <a:gd name="T52" fmla="*/ 186 w 846"/>
                <a:gd name="T53" fmla="*/ 90 h 714"/>
                <a:gd name="T54" fmla="*/ 132 w 846"/>
                <a:gd name="T55" fmla="*/ 72 h 714"/>
                <a:gd name="T56" fmla="*/ 108 w 846"/>
                <a:gd name="T57" fmla="*/ 102 h 714"/>
                <a:gd name="T58" fmla="*/ 132 w 846"/>
                <a:gd name="T59" fmla="*/ 12 h 714"/>
                <a:gd name="T60" fmla="*/ 138 w 846"/>
                <a:gd name="T61" fmla="*/ 24 h 714"/>
                <a:gd name="T62" fmla="*/ 180 w 846"/>
                <a:gd name="T63" fmla="*/ 72 h 714"/>
                <a:gd name="T64" fmla="*/ 264 w 846"/>
                <a:gd name="T65" fmla="*/ 66 h 714"/>
                <a:gd name="T66" fmla="*/ 342 w 846"/>
                <a:gd name="T67" fmla="*/ 102 h 714"/>
                <a:gd name="T68" fmla="*/ 390 w 846"/>
                <a:gd name="T69" fmla="*/ 108 h 714"/>
                <a:gd name="T70" fmla="*/ 444 w 846"/>
                <a:gd name="T71" fmla="*/ 102 h 714"/>
                <a:gd name="T72" fmla="*/ 498 w 846"/>
                <a:gd name="T73" fmla="*/ 126 h 714"/>
                <a:gd name="T74" fmla="*/ 534 w 846"/>
                <a:gd name="T75" fmla="*/ 180 h 714"/>
                <a:gd name="T76" fmla="*/ 486 w 846"/>
                <a:gd name="T77" fmla="*/ 246 h 714"/>
                <a:gd name="T78" fmla="*/ 570 w 846"/>
                <a:gd name="T79" fmla="*/ 246 h 714"/>
                <a:gd name="T80" fmla="*/ 564 w 846"/>
                <a:gd name="T81" fmla="*/ 294 h 714"/>
                <a:gd name="T82" fmla="*/ 576 w 846"/>
                <a:gd name="T83" fmla="*/ 276 h 714"/>
                <a:gd name="T84" fmla="*/ 642 w 846"/>
                <a:gd name="T85" fmla="*/ 276 h 714"/>
                <a:gd name="T86" fmla="*/ 708 w 846"/>
                <a:gd name="T87" fmla="*/ 312 h 714"/>
                <a:gd name="T88" fmla="*/ 774 w 846"/>
                <a:gd name="T89" fmla="*/ 288 h 714"/>
                <a:gd name="T90" fmla="*/ 786 w 846"/>
                <a:gd name="T91" fmla="*/ 306 h 714"/>
                <a:gd name="T92" fmla="*/ 762 w 846"/>
                <a:gd name="T93" fmla="*/ 384 h 714"/>
                <a:gd name="T94" fmla="*/ 714 w 846"/>
                <a:gd name="T95" fmla="*/ 426 h 714"/>
                <a:gd name="T96" fmla="*/ 738 w 846"/>
                <a:gd name="T97" fmla="*/ 474 h 714"/>
                <a:gd name="T98" fmla="*/ 816 w 846"/>
                <a:gd name="T99" fmla="*/ 276 h 714"/>
                <a:gd name="T100" fmla="*/ 774 w 846"/>
                <a:gd name="T101" fmla="*/ 252 h 714"/>
                <a:gd name="T102" fmla="*/ 828 w 846"/>
                <a:gd name="T103" fmla="*/ 246 h 714"/>
                <a:gd name="T104" fmla="*/ 144 w 846"/>
                <a:gd name="T105" fmla="*/ 126 h 714"/>
                <a:gd name="T106" fmla="*/ 162 w 846"/>
                <a:gd name="T107" fmla="*/ 156 h 714"/>
                <a:gd name="T108" fmla="*/ 204 w 846"/>
                <a:gd name="T109" fmla="*/ 234 h 714"/>
                <a:gd name="T110" fmla="*/ 138 w 846"/>
                <a:gd name="T111" fmla="*/ 174 h 714"/>
                <a:gd name="T112" fmla="*/ 120 w 846"/>
                <a:gd name="T113" fmla="*/ 156 h 714"/>
                <a:gd name="T114" fmla="*/ 156 w 846"/>
                <a:gd name="T115" fmla="*/ 216 h 714"/>
                <a:gd name="T116" fmla="*/ 408 w 846"/>
                <a:gd name="T117" fmla="*/ 582 h 714"/>
                <a:gd name="T118" fmla="*/ 204 w 846"/>
                <a:gd name="T119" fmla="*/ 420 h 714"/>
                <a:gd name="T120" fmla="*/ 216 w 846"/>
                <a:gd name="T121" fmla="*/ 174 h 714"/>
                <a:gd name="T122" fmla="*/ 174 w 846"/>
                <a:gd name="T123" fmla="*/ 24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6" h="714">
                  <a:moveTo>
                    <a:pt x="726" y="492"/>
                  </a:moveTo>
                  <a:lnTo>
                    <a:pt x="726" y="498"/>
                  </a:lnTo>
                  <a:lnTo>
                    <a:pt x="720" y="498"/>
                  </a:lnTo>
                  <a:lnTo>
                    <a:pt x="714" y="498"/>
                  </a:lnTo>
                  <a:lnTo>
                    <a:pt x="714" y="504"/>
                  </a:lnTo>
                  <a:lnTo>
                    <a:pt x="708" y="504"/>
                  </a:lnTo>
                  <a:lnTo>
                    <a:pt x="714" y="510"/>
                  </a:lnTo>
                  <a:lnTo>
                    <a:pt x="714" y="516"/>
                  </a:lnTo>
                  <a:lnTo>
                    <a:pt x="714" y="522"/>
                  </a:lnTo>
                  <a:lnTo>
                    <a:pt x="714" y="528"/>
                  </a:lnTo>
                  <a:lnTo>
                    <a:pt x="720" y="528"/>
                  </a:lnTo>
                  <a:lnTo>
                    <a:pt x="720" y="534"/>
                  </a:lnTo>
                  <a:lnTo>
                    <a:pt x="714" y="534"/>
                  </a:lnTo>
                  <a:lnTo>
                    <a:pt x="714" y="540"/>
                  </a:lnTo>
                  <a:lnTo>
                    <a:pt x="714" y="546"/>
                  </a:lnTo>
                  <a:lnTo>
                    <a:pt x="714" y="552"/>
                  </a:lnTo>
                  <a:lnTo>
                    <a:pt x="720" y="552"/>
                  </a:lnTo>
                  <a:lnTo>
                    <a:pt x="726" y="552"/>
                  </a:lnTo>
                  <a:lnTo>
                    <a:pt x="726" y="558"/>
                  </a:lnTo>
                  <a:lnTo>
                    <a:pt x="726" y="564"/>
                  </a:lnTo>
                  <a:lnTo>
                    <a:pt x="732" y="564"/>
                  </a:lnTo>
                  <a:lnTo>
                    <a:pt x="732" y="570"/>
                  </a:lnTo>
                  <a:lnTo>
                    <a:pt x="732" y="564"/>
                  </a:lnTo>
                  <a:lnTo>
                    <a:pt x="738" y="564"/>
                  </a:lnTo>
                  <a:lnTo>
                    <a:pt x="738" y="570"/>
                  </a:lnTo>
                  <a:lnTo>
                    <a:pt x="744" y="570"/>
                  </a:lnTo>
                  <a:lnTo>
                    <a:pt x="750" y="570"/>
                  </a:lnTo>
                  <a:lnTo>
                    <a:pt x="756" y="570"/>
                  </a:lnTo>
                  <a:lnTo>
                    <a:pt x="756" y="576"/>
                  </a:lnTo>
                  <a:lnTo>
                    <a:pt x="762" y="576"/>
                  </a:lnTo>
                  <a:lnTo>
                    <a:pt x="762" y="582"/>
                  </a:lnTo>
                  <a:lnTo>
                    <a:pt x="762" y="588"/>
                  </a:lnTo>
                  <a:lnTo>
                    <a:pt x="762" y="594"/>
                  </a:lnTo>
                  <a:lnTo>
                    <a:pt x="762" y="600"/>
                  </a:lnTo>
                  <a:lnTo>
                    <a:pt x="756" y="600"/>
                  </a:lnTo>
                  <a:lnTo>
                    <a:pt x="756" y="612"/>
                  </a:lnTo>
                  <a:lnTo>
                    <a:pt x="756" y="618"/>
                  </a:lnTo>
                  <a:lnTo>
                    <a:pt x="750" y="624"/>
                  </a:lnTo>
                  <a:lnTo>
                    <a:pt x="744" y="624"/>
                  </a:lnTo>
                  <a:lnTo>
                    <a:pt x="738" y="624"/>
                  </a:lnTo>
                  <a:lnTo>
                    <a:pt x="732" y="624"/>
                  </a:lnTo>
                  <a:lnTo>
                    <a:pt x="732" y="630"/>
                  </a:lnTo>
                  <a:lnTo>
                    <a:pt x="732" y="636"/>
                  </a:lnTo>
                  <a:lnTo>
                    <a:pt x="732" y="642"/>
                  </a:lnTo>
                  <a:lnTo>
                    <a:pt x="726" y="648"/>
                  </a:lnTo>
                  <a:lnTo>
                    <a:pt x="732" y="648"/>
                  </a:lnTo>
                  <a:lnTo>
                    <a:pt x="726" y="648"/>
                  </a:lnTo>
                  <a:lnTo>
                    <a:pt x="720" y="648"/>
                  </a:lnTo>
                  <a:lnTo>
                    <a:pt x="720" y="654"/>
                  </a:lnTo>
                  <a:lnTo>
                    <a:pt x="714" y="660"/>
                  </a:lnTo>
                  <a:lnTo>
                    <a:pt x="708" y="660"/>
                  </a:lnTo>
                  <a:lnTo>
                    <a:pt x="708" y="666"/>
                  </a:lnTo>
                  <a:lnTo>
                    <a:pt x="702" y="666"/>
                  </a:lnTo>
                  <a:lnTo>
                    <a:pt x="696" y="672"/>
                  </a:lnTo>
                  <a:lnTo>
                    <a:pt x="690" y="672"/>
                  </a:lnTo>
                  <a:lnTo>
                    <a:pt x="684" y="672"/>
                  </a:lnTo>
                  <a:lnTo>
                    <a:pt x="684" y="678"/>
                  </a:lnTo>
                  <a:lnTo>
                    <a:pt x="684" y="684"/>
                  </a:lnTo>
                  <a:lnTo>
                    <a:pt x="678" y="684"/>
                  </a:lnTo>
                  <a:lnTo>
                    <a:pt x="684" y="684"/>
                  </a:lnTo>
                  <a:lnTo>
                    <a:pt x="678" y="684"/>
                  </a:lnTo>
                  <a:lnTo>
                    <a:pt x="678" y="690"/>
                  </a:lnTo>
                  <a:lnTo>
                    <a:pt x="678" y="696"/>
                  </a:lnTo>
                  <a:lnTo>
                    <a:pt x="684" y="696"/>
                  </a:lnTo>
                  <a:lnTo>
                    <a:pt x="678" y="696"/>
                  </a:lnTo>
                  <a:lnTo>
                    <a:pt x="684" y="696"/>
                  </a:lnTo>
                  <a:lnTo>
                    <a:pt x="678" y="696"/>
                  </a:lnTo>
                  <a:lnTo>
                    <a:pt x="684" y="696"/>
                  </a:lnTo>
                  <a:lnTo>
                    <a:pt x="678" y="696"/>
                  </a:lnTo>
                  <a:lnTo>
                    <a:pt x="678" y="702"/>
                  </a:lnTo>
                  <a:lnTo>
                    <a:pt x="678" y="708"/>
                  </a:lnTo>
                  <a:lnTo>
                    <a:pt x="672" y="708"/>
                  </a:lnTo>
                  <a:lnTo>
                    <a:pt x="672" y="714"/>
                  </a:lnTo>
                  <a:lnTo>
                    <a:pt x="678" y="714"/>
                  </a:lnTo>
                  <a:lnTo>
                    <a:pt x="672" y="714"/>
                  </a:lnTo>
                  <a:lnTo>
                    <a:pt x="666" y="714"/>
                  </a:lnTo>
                  <a:lnTo>
                    <a:pt x="666" y="708"/>
                  </a:lnTo>
                  <a:lnTo>
                    <a:pt x="660" y="708"/>
                  </a:lnTo>
                  <a:lnTo>
                    <a:pt x="654" y="708"/>
                  </a:lnTo>
                  <a:lnTo>
                    <a:pt x="648" y="708"/>
                  </a:lnTo>
                  <a:lnTo>
                    <a:pt x="648" y="702"/>
                  </a:lnTo>
                  <a:lnTo>
                    <a:pt x="642" y="702"/>
                  </a:lnTo>
                  <a:lnTo>
                    <a:pt x="636" y="702"/>
                  </a:lnTo>
                  <a:lnTo>
                    <a:pt x="636" y="696"/>
                  </a:lnTo>
                  <a:lnTo>
                    <a:pt x="630" y="696"/>
                  </a:lnTo>
                  <a:lnTo>
                    <a:pt x="624" y="690"/>
                  </a:lnTo>
                  <a:lnTo>
                    <a:pt x="618" y="690"/>
                  </a:lnTo>
                  <a:lnTo>
                    <a:pt x="618" y="684"/>
                  </a:lnTo>
                  <a:lnTo>
                    <a:pt x="612" y="684"/>
                  </a:lnTo>
                  <a:lnTo>
                    <a:pt x="606" y="684"/>
                  </a:lnTo>
                  <a:lnTo>
                    <a:pt x="600" y="684"/>
                  </a:lnTo>
                  <a:lnTo>
                    <a:pt x="606" y="684"/>
                  </a:lnTo>
                  <a:lnTo>
                    <a:pt x="606" y="678"/>
                  </a:lnTo>
                  <a:lnTo>
                    <a:pt x="600" y="678"/>
                  </a:lnTo>
                  <a:lnTo>
                    <a:pt x="600" y="672"/>
                  </a:lnTo>
                  <a:lnTo>
                    <a:pt x="594" y="672"/>
                  </a:lnTo>
                  <a:lnTo>
                    <a:pt x="594" y="666"/>
                  </a:lnTo>
                  <a:lnTo>
                    <a:pt x="588" y="666"/>
                  </a:lnTo>
                  <a:lnTo>
                    <a:pt x="588" y="660"/>
                  </a:lnTo>
                  <a:lnTo>
                    <a:pt x="582" y="660"/>
                  </a:lnTo>
                  <a:lnTo>
                    <a:pt x="582" y="654"/>
                  </a:lnTo>
                  <a:lnTo>
                    <a:pt x="582" y="648"/>
                  </a:lnTo>
                  <a:lnTo>
                    <a:pt x="576" y="648"/>
                  </a:lnTo>
                  <a:lnTo>
                    <a:pt x="570" y="648"/>
                  </a:lnTo>
                  <a:lnTo>
                    <a:pt x="564" y="648"/>
                  </a:lnTo>
                  <a:lnTo>
                    <a:pt x="564" y="642"/>
                  </a:lnTo>
                  <a:lnTo>
                    <a:pt x="570" y="642"/>
                  </a:lnTo>
                  <a:lnTo>
                    <a:pt x="564" y="642"/>
                  </a:lnTo>
                  <a:lnTo>
                    <a:pt x="564" y="636"/>
                  </a:lnTo>
                  <a:lnTo>
                    <a:pt x="564" y="630"/>
                  </a:lnTo>
                  <a:lnTo>
                    <a:pt x="564" y="624"/>
                  </a:lnTo>
                  <a:lnTo>
                    <a:pt x="564" y="618"/>
                  </a:lnTo>
                  <a:lnTo>
                    <a:pt x="576" y="618"/>
                  </a:lnTo>
                  <a:lnTo>
                    <a:pt x="576" y="612"/>
                  </a:lnTo>
                  <a:lnTo>
                    <a:pt x="570" y="606"/>
                  </a:lnTo>
                  <a:lnTo>
                    <a:pt x="576" y="606"/>
                  </a:lnTo>
                  <a:lnTo>
                    <a:pt x="576" y="600"/>
                  </a:lnTo>
                  <a:lnTo>
                    <a:pt x="576" y="606"/>
                  </a:lnTo>
                  <a:lnTo>
                    <a:pt x="576" y="600"/>
                  </a:lnTo>
                  <a:lnTo>
                    <a:pt x="582" y="600"/>
                  </a:lnTo>
                  <a:lnTo>
                    <a:pt x="576" y="600"/>
                  </a:lnTo>
                  <a:lnTo>
                    <a:pt x="576" y="594"/>
                  </a:lnTo>
                  <a:lnTo>
                    <a:pt x="576" y="588"/>
                  </a:lnTo>
                  <a:lnTo>
                    <a:pt x="570" y="588"/>
                  </a:lnTo>
                  <a:lnTo>
                    <a:pt x="570" y="582"/>
                  </a:lnTo>
                  <a:lnTo>
                    <a:pt x="564" y="582"/>
                  </a:lnTo>
                  <a:lnTo>
                    <a:pt x="558" y="582"/>
                  </a:lnTo>
                  <a:lnTo>
                    <a:pt x="564" y="582"/>
                  </a:lnTo>
                  <a:lnTo>
                    <a:pt x="564" y="576"/>
                  </a:lnTo>
                  <a:lnTo>
                    <a:pt x="564" y="570"/>
                  </a:lnTo>
                  <a:lnTo>
                    <a:pt x="570" y="570"/>
                  </a:lnTo>
                  <a:lnTo>
                    <a:pt x="570" y="564"/>
                  </a:lnTo>
                  <a:lnTo>
                    <a:pt x="570" y="570"/>
                  </a:lnTo>
                  <a:lnTo>
                    <a:pt x="570" y="564"/>
                  </a:lnTo>
                  <a:lnTo>
                    <a:pt x="576" y="564"/>
                  </a:lnTo>
                  <a:lnTo>
                    <a:pt x="576" y="558"/>
                  </a:lnTo>
                  <a:lnTo>
                    <a:pt x="570" y="558"/>
                  </a:lnTo>
                  <a:lnTo>
                    <a:pt x="570" y="552"/>
                  </a:lnTo>
                  <a:lnTo>
                    <a:pt x="564" y="552"/>
                  </a:lnTo>
                  <a:lnTo>
                    <a:pt x="564" y="558"/>
                  </a:lnTo>
                  <a:lnTo>
                    <a:pt x="558" y="558"/>
                  </a:lnTo>
                  <a:lnTo>
                    <a:pt x="558" y="564"/>
                  </a:lnTo>
                  <a:lnTo>
                    <a:pt x="552" y="564"/>
                  </a:lnTo>
                  <a:lnTo>
                    <a:pt x="546" y="564"/>
                  </a:lnTo>
                  <a:lnTo>
                    <a:pt x="540" y="564"/>
                  </a:lnTo>
                  <a:lnTo>
                    <a:pt x="546" y="570"/>
                  </a:lnTo>
                  <a:lnTo>
                    <a:pt x="546" y="576"/>
                  </a:lnTo>
                  <a:lnTo>
                    <a:pt x="546" y="570"/>
                  </a:lnTo>
                  <a:lnTo>
                    <a:pt x="540" y="576"/>
                  </a:lnTo>
                  <a:lnTo>
                    <a:pt x="540" y="582"/>
                  </a:lnTo>
                  <a:lnTo>
                    <a:pt x="534" y="576"/>
                  </a:lnTo>
                  <a:lnTo>
                    <a:pt x="528" y="582"/>
                  </a:lnTo>
                  <a:lnTo>
                    <a:pt x="522" y="582"/>
                  </a:lnTo>
                  <a:lnTo>
                    <a:pt x="522" y="588"/>
                  </a:lnTo>
                  <a:lnTo>
                    <a:pt x="522" y="594"/>
                  </a:lnTo>
                  <a:lnTo>
                    <a:pt x="516" y="594"/>
                  </a:lnTo>
                  <a:lnTo>
                    <a:pt x="510" y="594"/>
                  </a:lnTo>
                  <a:lnTo>
                    <a:pt x="510" y="588"/>
                  </a:lnTo>
                  <a:lnTo>
                    <a:pt x="510" y="594"/>
                  </a:lnTo>
                  <a:lnTo>
                    <a:pt x="510" y="588"/>
                  </a:lnTo>
                  <a:lnTo>
                    <a:pt x="510" y="594"/>
                  </a:lnTo>
                  <a:lnTo>
                    <a:pt x="504" y="588"/>
                  </a:lnTo>
                  <a:lnTo>
                    <a:pt x="504" y="594"/>
                  </a:lnTo>
                  <a:lnTo>
                    <a:pt x="498" y="594"/>
                  </a:lnTo>
                  <a:lnTo>
                    <a:pt x="498" y="600"/>
                  </a:lnTo>
                  <a:lnTo>
                    <a:pt x="504" y="600"/>
                  </a:lnTo>
                  <a:lnTo>
                    <a:pt x="498" y="600"/>
                  </a:lnTo>
                  <a:lnTo>
                    <a:pt x="498" y="606"/>
                  </a:lnTo>
                  <a:lnTo>
                    <a:pt x="492" y="606"/>
                  </a:lnTo>
                  <a:lnTo>
                    <a:pt x="492" y="612"/>
                  </a:lnTo>
                  <a:lnTo>
                    <a:pt x="486" y="612"/>
                  </a:lnTo>
                  <a:lnTo>
                    <a:pt x="486" y="618"/>
                  </a:lnTo>
                  <a:lnTo>
                    <a:pt x="480" y="618"/>
                  </a:lnTo>
                  <a:lnTo>
                    <a:pt x="474" y="618"/>
                  </a:lnTo>
                  <a:lnTo>
                    <a:pt x="474" y="612"/>
                  </a:lnTo>
                  <a:lnTo>
                    <a:pt x="474" y="606"/>
                  </a:lnTo>
                  <a:lnTo>
                    <a:pt x="474" y="612"/>
                  </a:lnTo>
                  <a:lnTo>
                    <a:pt x="474" y="606"/>
                  </a:lnTo>
                  <a:lnTo>
                    <a:pt x="468" y="606"/>
                  </a:lnTo>
                  <a:lnTo>
                    <a:pt x="468" y="600"/>
                  </a:lnTo>
                  <a:lnTo>
                    <a:pt x="468" y="606"/>
                  </a:lnTo>
                  <a:lnTo>
                    <a:pt x="462" y="606"/>
                  </a:lnTo>
                  <a:lnTo>
                    <a:pt x="468" y="606"/>
                  </a:lnTo>
                  <a:lnTo>
                    <a:pt x="462" y="612"/>
                  </a:lnTo>
                  <a:lnTo>
                    <a:pt x="462" y="618"/>
                  </a:lnTo>
                  <a:lnTo>
                    <a:pt x="462" y="624"/>
                  </a:lnTo>
                  <a:lnTo>
                    <a:pt x="462" y="618"/>
                  </a:lnTo>
                  <a:lnTo>
                    <a:pt x="462" y="624"/>
                  </a:lnTo>
                  <a:lnTo>
                    <a:pt x="462" y="630"/>
                  </a:lnTo>
                  <a:lnTo>
                    <a:pt x="456" y="630"/>
                  </a:lnTo>
                  <a:lnTo>
                    <a:pt x="456" y="624"/>
                  </a:lnTo>
                  <a:lnTo>
                    <a:pt x="450" y="624"/>
                  </a:lnTo>
                  <a:lnTo>
                    <a:pt x="444" y="624"/>
                  </a:lnTo>
                  <a:lnTo>
                    <a:pt x="438" y="624"/>
                  </a:lnTo>
                  <a:lnTo>
                    <a:pt x="438" y="618"/>
                  </a:lnTo>
                  <a:lnTo>
                    <a:pt x="432" y="618"/>
                  </a:lnTo>
                  <a:lnTo>
                    <a:pt x="432" y="612"/>
                  </a:lnTo>
                  <a:lnTo>
                    <a:pt x="426" y="612"/>
                  </a:lnTo>
                  <a:lnTo>
                    <a:pt x="420" y="612"/>
                  </a:lnTo>
                  <a:lnTo>
                    <a:pt x="420" y="606"/>
                  </a:lnTo>
                  <a:lnTo>
                    <a:pt x="414" y="606"/>
                  </a:lnTo>
                  <a:lnTo>
                    <a:pt x="414" y="600"/>
                  </a:lnTo>
                  <a:lnTo>
                    <a:pt x="414" y="594"/>
                  </a:lnTo>
                  <a:lnTo>
                    <a:pt x="408" y="594"/>
                  </a:lnTo>
                  <a:lnTo>
                    <a:pt x="408" y="588"/>
                  </a:lnTo>
                  <a:lnTo>
                    <a:pt x="414" y="588"/>
                  </a:lnTo>
                  <a:lnTo>
                    <a:pt x="414" y="594"/>
                  </a:lnTo>
                  <a:lnTo>
                    <a:pt x="414" y="600"/>
                  </a:lnTo>
                  <a:lnTo>
                    <a:pt x="420" y="600"/>
                  </a:lnTo>
                  <a:lnTo>
                    <a:pt x="414" y="600"/>
                  </a:lnTo>
                  <a:lnTo>
                    <a:pt x="414" y="594"/>
                  </a:lnTo>
                  <a:lnTo>
                    <a:pt x="420" y="600"/>
                  </a:lnTo>
                  <a:lnTo>
                    <a:pt x="420" y="594"/>
                  </a:lnTo>
                  <a:lnTo>
                    <a:pt x="414" y="594"/>
                  </a:lnTo>
                  <a:lnTo>
                    <a:pt x="414" y="588"/>
                  </a:lnTo>
                  <a:lnTo>
                    <a:pt x="414" y="582"/>
                  </a:lnTo>
                  <a:lnTo>
                    <a:pt x="414" y="576"/>
                  </a:lnTo>
                  <a:lnTo>
                    <a:pt x="408" y="576"/>
                  </a:lnTo>
                  <a:lnTo>
                    <a:pt x="408" y="570"/>
                  </a:lnTo>
                  <a:lnTo>
                    <a:pt x="408" y="564"/>
                  </a:lnTo>
                  <a:lnTo>
                    <a:pt x="402" y="564"/>
                  </a:lnTo>
                  <a:lnTo>
                    <a:pt x="396" y="558"/>
                  </a:lnTo>
                  <a:lnTo>
                    <a:pt x="390" y="558"/>
                  </a:lnTo>
                  <a:lnTo>
                    <a:pt x="390" y="552"/>
                  </a:lnTo>
                  <a:lnTo>
                    <a:pt x="384" y="552"/>
                  </a:lnTo>
                  <a:lnTo>
                    <a:pt x="384" y="546"/>
                  </a:lnTo>
                  <a:lnTo>
                    <a:pt x="384" y="540"/>
                  </a:lnTo>
                  <a:lnTo>
                    <a:pt x="378" y="540"/>
                  </a:lnTo>
                  <a:lnTo>
                    <a:pt x="378" y="534"/>
                  </a:lnTo>
                  <a:lnTo>
                    <a:pt x="378" y="528"/>
                  </a:lnTo>
                  <a:lnTo>
                    <a:pt x="372" y="528"/>
                  </a:lnTo>
                  <a:lnTo>
                    <a:pt x="372" y="522"/>
                  </a:lnTo>
                  <a:lnTo>
                    <a:pt x="372" y="516"/>
                  </a:lnTo>
                  <a:lnTo>
                    <a:pt x="366" y="516"/>
                  </a:lnTo>
                  <a:lnTo>
                    <a:pt x="366" y="510"/>
                  </a:lnTo>
                  <a:lnTo>
                    <a:pt x="360" y="510"/>
                  </a:lnTo>
                  <a:lnTo>
                    <a:pt x="360" y="504"/>
                  </a:lnTo>
                  <a:lnTo>
                    <a:pt x="354" y="504"/>
                  </a:lnTo>
                  <a:lnTo>
                    <a:pt x="354" y="498"/>
                  </a:lnTo>
                  <a:lnTo>
                    <a:pt x="348" y="498"/>
                  </a:lnTo>
                  <a:lnTo>
                    <a:pt x="342" y="498"/>
                  </a:lnTo>
                  <a:lnTo>
                    <a:pt x="342" y="492"/>
                  </a:lnTo>
                  <a:lnTo>
                    <a:pt x="336" y="492"/>
                  </a:lnTo>
                  <a:lnTo>
                    <a:pt x="330" y="492"/>
                  </a:lnTo>
                  <a:lnTo>
                    <a:pt x="324" y="492"/>
                  </a:lnTo>
                  <a:lnTo>
                    <a:pt x="318" y="492"/>
                  </a:lnTo>
                  <a:lnTo>
                    <a:pt x="312" y="492"/>
                  </a:lnTo>
                  <a:lnTo>
                    <a:pt x="306" y="492"/>
                  </a:lnTo>
                  <a:lnTo>
                    <a:pt x="300" y="492"/>
                  </a:lnTo>
                  <a:lnTo>
                    <a:pt x="294" y="486"/>
                  </a:lnTo>
                  <a:lnTo>
                    <a:pt x="288" y="486"/>
                  </a:lnTo>
                  <a:lnTo>
                    <a:pt x="282" y="486"/>
                  </a:lnTo>
                  <a:lnTo>
                    <a:pt x="276" y="486"/>
                  </a:lnTo>
                  <a:lnTo>
                    <a:pt x="276" y="492"/>
                  </a:lnTo>
                  <a:lnTo>
                    <a:pt x="270" y="492"/>
                  </a:lnTo>
                  <a:lnTo>
                    <a:pt x="270" y="486"/>
                  </a:lnTo>
                  <a:lnTo>
                    <a:pt x="264" y="486"/>
                  </a:lnTo>
                  <a:lnTo>
                    <a:pt x="270" y="486"/>
                  </a:lnTo>
                  <a:lnTo>
                    <a:pt x="264" y="486"/>
                  </a:lnTo>
                  <a:lnTo>
                    <a:pt x="264" y="480"/>
                  </a:lnTo>
                  <a:lnTo>
                    <a:pt x="264" y="486"/>
                  </a:lnTo>
                  <a:lnTo>
                    <a:pt x="264" y="480"/>
                  </a:lnTo>
                  <a:lnTo>
                    <a:pt x="258" y="480"/>
                  </a:lnTo>
                  <a:lnTo>
                    <a:pt x="258" y="474"/>
                  </a:lnTo>
                  <a:lnTo>
                    <a:pt x="258" y="468"/>
                  </a:lnTo>
                  <a:lnTo>
                    <a:pt x="252" y="468"/>
                  </a:lnTo>
                  <a:lnTo>
                    <a:pt x="252" y="462"/>
                  </a:lnTo>
                  <a:lnTo>
                    <a:pt x="252" y="456"/>
                  </a:lnTo>
                  <a:lnTo>
                    <a:pt x="246" y="456"/>
                  </a:lnTo>
                  <a:lnTo>
                    <a:pt x="252" y="456"/>
                  </a:lnTo>
                  <a:lnTo>
                    <a:pt x="246" y="450"/>
                  </a:lnTo>
                  <a:lnTo>
                    <a:pt x="252" y="450"/>
                  </a:lnTo>
                  <a:lnTo>
                    <a:pt x="246" y="450"/>
                  </a:lnTo>
                  <a:lnTo>
                    <a:pt x="246" y="444"/>
                  </a:lnTo>
                  <a:lnTo>
                    <a:pt x="246" y="450"/>
                  </a:lnTo>
                  <a:lnTo>
                    <a:pt x="246" y="444"/>
                  </a:lnTo>
                  <a:lnTo>
                    <a:pt x="240" y="444"/>
                  </a:lnTo>
                  <a:lnTo>
                    <a:pt x="246" y="444"/>
                  </a:lnTo>
                  <a:lnTo>
                    <a:pt x="240" y="438"/>
                  </a:lnTo>
                  <a:lnTo>
                    <a:pt x="240" y="432"/>
                  </a:lnTo>
                  <a:lnTo>
                    <a:pt x="234" y="432"/>
                  </a:lnTo>
                  <a:lnTo>
                    <a:pt x="240" y="432"/>
                  </a:lnTo>
                  <a:lnTo>
                    <a:pt x="240" y="426"/>
                  </a:lnTo>
                  <a:lnTo>
                    <a:pt x="246" y="426"/>
                  </a:lnTo>
                  <a:lnTo>
                    <a:pt x="252" y="426"/>
                  </a:lnTo>
                  <a:lnTo>
                    <a:pt x="258" y="426"/>
                  </a:lnTo>
                  <a:lnTo>
                    <a:pt x="264" y="426"/>
                  </a:lnTo>
                  <a:lnTo>
                    <a:pt x="264" y="432"/>
                  </a:lnTo>
                  <a:lnTo>
                    <a:pt x="270" y="432"/>
                  </a:lnTo>
                  <a:lnTo>
                    <a:pt x="270" y="426"/>
                  </a:lnTo>
                  <a:lnTo>
                    <a:pt x="276" y="426"/>
                  </a:lnTo>
                  <a:lnTo>
                    <a:pt x="276" y="420"/>
                  </a:lnTo>
                  <a:lnTo>
                    <a:pt x="270" y="420"/>
                  </a:lnTo>
                  <a:lnTo>
                    <a:pt x="270" y="414"/>
                  </a:lnTo>
                  <a:lnTo>
                    <a:pt x="270" y="420"/>
                  </a:lnTo>
                  <a:lnTo>
                    <a:pt x="270" y="414"/>
                  </a:lnTo>
                  <a:lnTo>
                    <a:pt x="276" y="414"/>
                  </a:lnTo>
                  <a:lnTo>
                    <a:pt x="270" y="408"/>
                  </a:lnTo>
                  <a:lnTo>
                    <a:pt x="264" y="408"/>
                  </a:lnTo>
                  <a:lnTo>
                    <a:pt x="270" y="402"/>
                  </a:lnTo>
                  <a:lnTo>
                    <a:pt x="264" y="402"/>
                  </a:lnTo>
                  <a:lnTo>
                    <a:pt x="270" y="402"/>
                  </a:lnTo>
                  <a:lnTo>
                    <a:pt x="264" y="396"/>
                  </a:lnTo>
                  <a:lnTo>
                    <a:pt x="264" y="390"/>
                  </a:lnTo>
                  <a:lnTo>
                    <a:pt x="258" y="390"/>
                  </a:lnTo>
                  <a:lnTo>
                    <a:pt x="258" y="384"/>
                  </a:lnTo>
                  <a:lnTo>
                    <a:pt x="258" y="390"/>
                  </a:lnTo>
                  <a:lnTo>
                    <a:pt x="252" y="390"/>
                  </a:lnTo>
                  <a:lnTo>
                    <a:pt x="246" y="390"/>
                  </a:lnTo>
                  <a:lnTo>
                    <a:pt x="240" y="390"/>
                  </a:lnTo>
                  <a:lnTo>
                    <a:pt x="240" y="384"/>
                  </a:lnTo>
                  <a:lnTo>
                    <a:pt x="234" y="378"/>
                  </a:lnTo>
                  <a:lnTo>
                    <a:pt x="234" y="372"/>
                  </a:lnTo>
                  <a:lnTo>
                    <a:pt x="234" y="366"/>
                  </a:lnTo>
                  <a:lnTo>
                    <a:pt x="234" y="360"/>
                  </a:lnTo>
                  <a:lnTo>
                    <a:pt x="234" y="354"/>
                  </a:lnTo>
                  <a:lnTo>
                    <a:pt x="240" y="354"/>
                  </a:lnTo>
                  <a:lnTo>
                    <a:pt x="234" y="354"/>
                  </a:lnTo>
                  <a:lnTo>
                    <a:pt x="240" y="354"/>
                  </a:lnTo>
                  <a:lnTo>
                    <a:pt x="240" y="348"/>
                  </a:lnTo>
                  <a:lnTo>
                    <a:pt x="240" y="342"/>
                  </a:lnTo>
                  <a:lnTo>
                    <a:pt x="240" y="336"/>
                  </a:lnTo>
                  <a:lnTo>
                    <a:pt x="246" y="336"/>
                  </a:lnTo>
                  <a:lnTo>
                    <a:pt x="252" y="336"/>
                  </a:lnTo>
                  <a:lnTo>
                    <a:pt x="258" y="336"/>
                  </a:lnTo>
                  <a:lnTo>
                    <a:pt x="258" y="330"/>
                  </a:lnTo>
                  <a:lnTo>
                    <a:pt x="264" y="330"/>
                  </a:lnTo>
                  <a:lnTo>
                    <a:pt x="264" y="324"/>
                  </a:lnTo>
                  <a:lnTo>
                    <a:pt x="270" y="318"/>
                  </a:lnTo>
                  <a:lnTo>
                    <a:pt x="264" y="318"/>
                  </a:lnTo>
                  <a:lnTo>
                    <a:pt x="270" y="318"/>
                  </a:lnTo>
                  <a:lnTo>
                    <a:pt x="264" y="318"/>
                  </a:lnTo>
                  <a:lnTo>
                    <a:pt x="270" y="318"/>
                  </a:lnTo>
                  <a:lnTo>
                    <a:pt x="270" y="312"/>
                  </a:lnTo>
                  <a:lnTo>
                    <a:pt x="276" y="312"/>
                  </a:lnTo>
                  <a:lnTo>
                    <a:pt x="270" y="312"/>
                  </a:lnTo>
                  <a:lnTo>
                    <a:pt x="264" y="312"/>
                  </a:lnTo>
                  <a:lnTo>
                    <a:pt x="264" y="318"/>
                  </a:lnTo>
                  <a:lnTo>
                    <a:pt x="258" y="318"/>
                  </a:lnTo>
                  <a:lnTo>
                    <a:pt x="258" y="324"/>
                  </a:lnTo>
                  <a:lnTo>
                    <a:pt x="252" y="324"/>
                  </a:lnTo>
                  <a:lnTo>
                    <a:pt x="252" y="330"/>
                  </a:lnTo>
                  <a:lnTo>
                    <a:pt x="246" y="330"/>
                  </a:lnTo>
                  <a:lnTo>
                    <a:pt x="240" y="330"/>
                  </a:lnTo>
                  <a:lnTo>
                    <a:pt x="240" y="324"/>
                  </a:lnTo>
                  <a:lnTo>
                    <a:pt x="240" y="318"/>
                  </a:lnTo>
                  <a:lnTo>
                    <a:pt x="234" y="318"/>
                  </a:lnTo>
                  <a:lnTo>
                    <a:pt x="234" y="324"/>
                  </a:lnTo>
                  <a:lnTo>
                    <a:pt x="228" y="324"/>
                  </a:lnTo>
                  <a:lnTo>
                    <a:pt x="222" y="324"/>
                  </a:lnTo>
                  <a:lnTo>
                    <a:pt x="216" y="318"/>
                  </a:lnTo>
                  <a:lnTo>
                    <a:pt x="216" y="324"/>
                  </a:lnTo>
                  <a:lnTo>
                    <a:pt x="210" y="324"/>
                  </a:lnTo>
                  <a:lnTo>
                    <a:pt x="204" y="324"/>
                  </a:lnTo>
                  <a:lnTo>
                    <a:pt x="204" y="330"/>
                  </a:lnTo>
                  <a:lnTo>
                    <a:pt x="198" y="330"/>
                  </a:lnTo>
                  <a:lnTo>
                    <a:pt x="192" y="330"/>
                  </a:lnTo>
                  <a:lnTo>
                    <a:pt x="192" y="324"/>
                  </a:lnTo>
                  <a:lnTo>
                    <a:pt x="186" y="324"/>
                  </a:lnTo>
                  <a:lnTo>
                    <a:pt x="186" y="318"/>
                  </a:lnTo>
                  <a:lnTo>
                    <a:pt x="186" y="312"/>
                  </a:lnTo>
                  <a:lnTo>
                    <a:pt x="180" y="312"/>
                  </a:lnTo>
                  <a:lnTo>
                    <a:pt x="186" y="312"/>
                  </a:lnTo>
                  <a:lnTo>
                    <a:pt x="186" y="318"/>
                  </a:lnTo>
                  <a:lnTo>
                    <a:pt x="186" y="324"/>
                  </a:lnTo>
                  <a:lnTo>
                    <a:pt x="186" y="318"/>
                  </a:lnTo>
                  <a:lnTo>
                    <a:pt x="180" y="318"/>
                  </a:lnTo>
                  <a:lnTo>
                    <a:pt x="180" y="312"/>
                  </a:lnTo>
                  <a:lnTo>
                    <a:pt x="180" y="306"/>
                  </a:lnTo>
                  <a:lnTo>
                    <a:pt x="180" y="312"/>
                  </a:lnTo>
                  <a:lnTo>
                    <a:pt x="180" y="318"/>
                  </a:lnTo>
                  <a:lnTo>
                    <a:pt x="186" y="318"/>
                  </a:lnTo>
                  <a:lnTo>
                    <a:pt x="186" y="324"/>
                  </a:lnTo>
                  <a:lnTo>
                    <a:pt x="180" y="324"/>
                  </a:lnTo>
                  <a:lnTo>
                    <a:pt x="180" y="318"/>
                  </a:lnTo>
                  <a:lnTo>
                    <a:pt x="174" y="318"/>
                  </a:lnTo>
                  <a:lnTo>
                    <a:pt x="174" y="312"/>
                  </a:lnTo>
                  <a:lnTo>
                    <a:pt x="174" y="306"/>
                  </a:lnTo>
                  <a:lnTo>
                    <a:pt x="180" y="306"/>
                  </a:lnTo>
                  <a:lnTo>
                    <a:pt x="180" y="300"/>
                  </a:lnTo>
                  <a:lnTo>
                    <a:pt x="180" y="294"/>
                  </a:lnTo>
                  <a:lnTo>
                    <a:pt x="186" y="294"/>
                  </a:lnTo>
                  <a:lnTo>
                    <a:pt x="192" y="294"/>
                  </a:lnTo>
                  <a:lnTo>
                    <a:pt x="192" y="300"/>
                  </a:lnTo>
                  <a:lnTo>
                    <a:pt x="192" y="294"/>
                  </a:lnTo>
                  <a:lnTo>
                    <a:pt x="198" y="294"/>
                  </a:lnTo>
                  <a:lnTo>
                    <a:pt x="204" y="294"/>
                  </a:lnTo>
                  <a:lnTo>
                    <a:pt x="204" y="288"/>
                  </a:lnTo>
                  <a:lnTo>
                    <a:pt x="198" y="288"/>
                  </a:lnTo>
                  <a:lnTo>
                    <a:pt x="192" y="288"/>
                  </a:lnTo>
                  <a:lnTo>
                    <a:pt x="186" y="288"/>
                  </a:lnTo>
                  <a:lnTo>
                    <a:pt x="186" y="282"/>
                  </a:lnTo>
                  <a:lnTo>
                    <a:pt x="192" y="276"/>
                  </a:lnTo>
                  <a:lnTo>
                    <a:pt x="198" y="276"/>
                  </a:lnTo>
                  <a:lnTo>
                    <a:pt x="204" y="276"/>
                  </a:lnTo>
                  <a:lnTo>
                    <a:pt x="210" y="276"/>
                  </a:lnTo>
                  <a:lnTo>
                    <a:pt x="216" y="276"/>
                  </a:lnTo>
                  <a:lnTo>
                    <a:pt x="216" y="270"/>
                  </a:lnTo>
                  <a:lnTo>
                    <a:pt x="222" y="270"/>
                  </a:lnTo>
                  <a:lnTo>
                    <a:pt x="234" y="270"/>
                  </a:lnTo>
                  <a:lnTo>
                    <a:pt x="240" y="270"/>
                  </a:lnTo>
                  <a:lnTo>
                    <a:pt x="246" y="270"/>
                  </a:lnTo>
                  <a:lnTo>
                    <a:pt x="252" y="270"/>
                  </a:lnTo>
                  <a:lnTo>
                    <a:pt x="258" y="270"/>
                  </a:lnTo>
                  <a:lnTo>
                    <a:pt x="258" y="264"/>
                  </a:lnTo>
                  <a:lnTo>
                    <a:pt x="264" y="264"/>
                  </a:lnTo>
                  <a:lnTo>
                    <a:pt x="264" y="258"/>
                  </a:lnTo>
                  <a:lnTo>
                    <a:pt x="270" y="258"/>
                  </a:lnTo>
                  <a:lnTo>
                    <a:pt x="270" y="252"/>
                  </a:lnTo>
                  <a:lnTo>
                    <a:pt x="276" y="252"/>
                  </a:lnTo>
                  <a:lnTo>
                    <a:pt x="282" y="252"/>
                  </a:lnTo>
                  <a:lnTo>
                    <a:pt x="282" y="246"/>
                  </a:lnTo>
                  <a:lnTo>
                    <a:pt x="282" y="240"/>
                  </a:lnTo>
                  <a:lnTo>
                    <a:pt x="288" y="240"/>
                  </a:lnTo>
                  <a:lnTo>
                    <a:pt x="288" y="234"/>
                  </a:lnTo>
                  <a:lnTo>
                    <a:pt x="282" y="234"/>
                  </a:lnTo>
                  <a:lnTo>
                    <a:pt x="282" y="228"/>
                  </a:lnTo>
                  <a:lnTo>
                    <a:pt x="276" y="228"/>
                  </a:lnTo>
                  <a:lnTo>
                    <a:pt x="276" y="222"/>
                  </a:lnTo>
                  <a:lnTo>
                    <a:pt x="276" y="228"/>
                  </a:lnTo>
                  <a:lnTo>
                    <a:pt x="270" y="228"/>
                  </a:lnTo>
                  <a:lnTo>
                    <a:pt x="270" y="234"/>
                  </a:lnTo>
                  <a:lnTo>
                    <a:pt x="270" y="240"/>
                  </a:lnTo>
                  <a:lnTo>
                    <a:pt x="264" y="240"/>
                  </a:lnTo>
                  <a:lnTo>
                    <a:pt x="270" y="240"/>
                  </a:lnTo>
                  <a:lnTo>
                    <a:pt x="264" y="240"/>
                  </a:lnTo>
                  <a:lnTo>
                    <a:pt x="264" y="246"/>
                  </a:lnTo>
                  <a:lnTo>
                    <a:pt x="258" y="246"/>
                  </a:lnTo>
                  <a:lnTo>
                    <a:pt x="258" y="252"/>
                  </a:lnTo>
                  <a:lnTo>
                    <a:pt x="252" y="252"/>
                  </a:lnTo>
                  <a:lnTo>
                    <a:pt x="246" y="252"/>
                  </a:lnTo>
                  <a:lnTo>
                    <a:pt x="240" y="246"/>
                  </a:lnTo>
                  <a:lnTo>
                    <a:pt x="234" y="246"/>
                  </a:lnTo>
                  <a:lnTo>
                    <a:pt x="240" y="240"/>
                  </a:lnTo>
                  <a:lnTo>
                    <a:pt x="234" y="240"/>
                  </a:lnTo>
                  <a:lnTo>
                    <a:pt x="234" y="234"/>
                  </a:lnTo>
                  <a:lnTo>
                    <a:pt x="240" y="234"/>
                  </a:lnTo>
                  <a:lnTo>
                    <a:pt x="240" y="228"/>
                  </a:lnTo>
                  <a:lnTo>
                    <a:pt x="246" y="228"/>
                  </a:lnTo>
                  <a:lnTo>
                    <a:pt x="246" y="222"/>
                  </a:lnTo>
                  <a:lnTo>
                    <a:pt x="252" y="222"/>
                  </a:lnTo>
                  <a:lnTo>
                    <a:pt x="252" y="216"/>
                  </a:lnTo>
                  <a:lnTo>
                    <a:pt x="252" y="210"/>
                  </a:lnTo>
                  <a:lnTo>
                    <a:pt x="240" y="210"/>
                  </a:lnTo>
                  <a:lnTo>
                    <a:pt x="240" y="216"/>
                  </a:lnTo>
                  <a:lnTo>
                    <a:pt x="234" y="216"/>
                  </a:lnTo>
                  <a:lnTo>
                    <a:pt x="234" y="210"/>
                  </a:lnTo>
                  <a:lnTo>
                    <a:pt x="240" y="210"/>
                  </a:lnTo>
                  <a:lnTo>
                    <a:pt x="252" y="210"/>
                  </a:lnTo>
                  <a:lnTo>
                    <a:pt x="252" y="204"/>
                  </a:lnTo>
                  <a:lnTo>
                    <a:pt x="252" y="198"/>
                  </a:lnTo>
                  <a:lnTo>
                    <a:pt x="258" y="198"/>
                  </a:lnTo>
                  <a:lnTo>
                    <a:pt x="252" y="198"/>
                  </a:lnTo>
                  <a:lnTo>
                    <a:pt x="252" y="192"/>
                  </a:lnTo>
                  <a:lnTo>
                    <a:pt x="246" y="192"/>
                  </a:lnTo>
                  <a:lnTo>
                    <a:pt x="240" y="192"/>
                  </a:lnTo>
                  <a:lnTo>
                    <a:pt x="234" y="192"/>
                  </a:lnTo>
                  <a:lnTo>
                    <a:pt x="240" y="192"/>
                  </a:lnTo>
                  <a:lnTo>
                    <a:pt x="240" y="186"/>
                  </a:lnTo>
                  <a:lnTo>
                    <a:pt x="246" y="186"/>
                  </a:lnTo>
                  <a:lnTo>
                    <a:pt x="240" y="186"/>
                  </a:lnTo>
                  <a:lnTo>
                    <a:pt x="246" y="186"/>
                  </a:lnTo>
                  <a:lnTo>
                    <a:pt x="240" y="180"/>
                  </a:lnTo>
                  <a:lnTo>
                    <a:pt x="240" y="174"/>
                  </a:lnTo>
                  <a:lnTo>
                    <a:pt x="240" y="168"/>
                  </a:lnTo>
                  <a:lnTo>
                    <a:pt x="234" y="168"/>
                  </a:lnTo>
                  <a:lnTo>
                    <a:pt x="234" y="162"/>
                  </a:lnTo>
                  <a:lnTo>
                    <a:pt x="228" y="162"/>
                  </a:lnTo>
                  <a:lnTo>
                    <a:pt x="222" y="156"/>
                  </a:lnTo>
                  <a:lnTo>
                    <a:pt x="222" y="150"/>
                  </a:lnTo>
                  <a:lnTo>
                    <a:pt x="222" y="144"/>
                  </a:lnTo>
                  <a:lnTo>
                    <a:pt x="216" y="144"/>
                  </a:lnTo>
                  <a:lnTo>
                    <a:pt x="210" y="150"/>
                  </a:lnTo>
                  <a:lnTo>
                    <a:pt x="216" y="150"/>
                  </a:lnTo>
                  <a:lnTo>
                    <a:pt x="216" y="156"/>
                  </a:lnTo>
                  <a:lnTo>
                    <a:pt x="210" y="162"/>
                  </a:lnTo>
                  <a:lnTo>
                    <a:pt x="204" y="162"/>
                  </a:lnTo>
                  <a:lnTo>
                    <a:pt x="204" y="168"/>
                  </a:lnTo>
                  <a:lnTo>
                    <a:pt x="198" y="168"/>
                  </a:lnTo>
                  <a:lnTo>
                    <a:pt x="198" y="174"/>
                  </a:lnTo>
                  <a:lnTo>
                    <a:pt x="192" y="174"/>
                  </a:lnTo>
                  <a:lnTo>
                    <a:pt x="186" y="174"/>
                  </a:lnTo>
                  <a:lnTo>
                    <a:pt x="180" y="174"/>
                  </a:lnTo>
                  <a:lnTo>
                    <a:pt x="180" y="180"/>
                  </a:lnTo>
                  <a:lnTo>
                    <a:pt x="174" y="180"/>
                  </a:lnTo>
                  <a:lnTo>
                    <a:pt x="168" y="180"/>
                  </a:lnTo>
                  <a:lnTo>
                    <a:pt x="168" y="174"/>
                  </a:lnTo>
                  <a:lnTo>
                    <a:pt x="174" y="174"/>
                  </a:lnTo>
                  <a:lnTo>
                    <a:pt x="180" y="174"/>
                  </a:lnTo>
                  <a:lnTo>
                    <a:pt x="186" y="174"/>
                  </a:lnTo>
                  <a:lnTo>
                    <a:pt x="192" y="174"/>
                  </a:lnTo>
                  <a:lnTo>
                    <a:pt x="192" y="168"/>
                  </a:lnTo>
                  <a:lnTo>
                    <a:pt x="198" y="168"/>
                  </a:lnTo>
                  <a:lnTo>
                    <a:pt x="204" y="162"/>
                  </a:lnTo>
                  <a:lnTo>
                    <a:pt x="204" y="156"/>
                  </a:lnTo>
                  <a:lnTo>
                    <a:pt x="210" y="156"/>
                  </a:lnTo>
                  <a:lnTo>
                    <a:pt x="210" y="150"/>
                  </a:lnTo>
                  <a:lnTo>
                    <a:pt x="216" y="144"/>
                  </a:lnTo>
                  <a:lnTo>
                    <a:pt x="216" y="138"/>
                  </a:lnTo>
                  <a:lnTo>
                    <a:pt x="210" y="138"/>
                  </a:lnTo>
                  <a:lnTo>
                    <a:pt x="210" y="132"/>
                  </a:lnTo>
                  <a:lnTo>
                    <a:pt x="210" y="126"/>
                  </a:lnTo>
                  <a:lnTo>
                    <a:pt x="210" y="120"/>
                  </a:lnTo>
                  <a:lnTo>
                    <a:pt x="204" y="114"/>
                  </a:lnTo>
                  <a:lnTo>
                    <a:pt x="204" y="108"/>
                  </a:lnTo>
                  <a:lnTo>
                    <a:pt x="198" y="108"/>
                  </a:lnTo>
                  <a:lnTo>
                    <a:pt x="198" y="102"/>
                  </a:lnTo>
                  <a:lnTo>
                    <a:pt x="198" y="96"/>
                  </a:lnTo>
                  <a:lnTo>
                    <a:pt x="192" y="96"/>
                  </a:lnTo>
                  <a:lnTo>
                    <a:pt x="198" y="96"/>
                  </a:lnTo>
                  <a:lnTo>
                    <a:pt x="192" y="96"/>
                  </a:lnTo>
                  <a:lnTo>
                    <a:pt x="192" y="90"/>
                  </a:lnTo>
                  <a:lnTo>
                    <a:pt x="186" y="90"/>
                  </a:lnTo>
                  <a:lnTo>
                    <a:pt x="192" y="78"/>
                  </a:lnTo>
                  <a:lnTo>
                    <a:pt x="186" y="78"/>
                  </a:lnTo>
                  <a:lnTo>
                    <a:pt x="192" y="78"/>
                  </a:lnTo>
                  <a:lnTo>
                    <a:pt x="186" y="72"/>
                  </a:lnTo>
                  <a:lnTo>
                    <a:pt x="192" y="72"/>
                  </a:lnTo>
                  <a:lnTo>
                    <a:pt x="186" y="72"/>
                  </a:lnTo>
                  <a:lnTo>
                    <a:pt x="180" y="72"/>
                  </a:lnTo>
                  <a:lnTo>
                    <a:pt x="174" y="72"/>
                  </a:lnTo>
                  <a:lnTo>
                    <a:pt x="168" y="72"/>
                  </a:lnTo>
                  <a:lnTo>
                    <a:pt x="162" y="72"/>
                  </a:lnTo>
                  <a:lnTo>
                    <a:pt x="162" y="78"/>
                  </a:lnTo>
                  <a:lnTo>
                    <a:pt x="156" y="78"/>
                  </a:lnTo>
                  <a:lnTo>
                    <a:pt x="150" y="78"/>
                  </a:lnTo>
                  <a:lnTo>
                    <a:pt x="150" y="84"/>
                  </a:lnTo>
                  <a:lnTo>
                    <a:pt x="144" y="84"/>
                  </a:lnTo>
                  <a:lnTo>
                    <a:pt x="138" y="84"/>
                  </a:lnTo>
                  <a:lnTo>
                    <a:pt x="132" y="84"/>
                  </a:lnTo>
                  <a:lnTo>
                    <a:pt x="132" y="78"/>
                  </a:lnTo>
                  <a:lnTo>
                    <a:pt x="132" y="72"/>
                  </a:lnTo>
                  <a:lnTo>
                    <a:pt x="126" y="72"/>
                  </a:lnTo>
                  <a:lnTo>
                    <a:pt x="126" y="78"/>
                  </a:lnTo>
                  <a:lnTo>
                    <a:pt x="120" y="78"/>
                  </a:lnTo>
                  <a:lnTo>
                    <a:pt x="114" y="78"/>
                  </a:lnTo>
                  <a:lnTo>
                    <a:pt x="114" y="84"/>
                  </a:lnTo>
                  <a:lnTo>
                    <a:pt x="114" y="90"/>
                  </a:lnTo>
                  <a:lnTo>
                    <a:pt x="114" y="96"/>
                  </a:lnTo>
                  <a:lnTo>
                    <a:pt x="114" y="102"/>
                  </a:lnTo>
                  <a:lnTo>
                    <a:pt x="114" y="108"/>
                  </a:lnTo>
                  <a:lnTo>
                    <a:pt x="114" y="114"/>
                  </a:lnTo>
                  <a:lnTo>
                    <a:pt x="114" y="120"/>
                  </a:lnTo>
                  <a:lnTo>
                    <a:pt x="114" y="126"/>
                  </a:lnTo>
                  <a:lnTo>
                    <a:pt x="114" y="132"/>
                  </a:lnTo>
                  <a:lnTo>
                    <a:pt x="114" y="126"/>
                  </a:lnTo>
                  <a:lnTo>
                    <a:pt x="108" y="126"/>
                  </a:lnTo>
                  <a:lnTo>
                    <a:pt x="108" y="120"/>
                  </a:lnTo>
                  <a:lnTo>
                    <a:pt x="108" y="114"/>
                  </a:lnTo>
                  <a:lnTo>
                    <a:pt x="108" y="108"/>
                  </a:lnTo>
                  <a:lnTo>
                    <a:pt x="108" y="102"/>
                  </a:lnTo>
                  <a:lnTo>
                    <a:pt x="108" y="96"/>
                  </a:lnTo>
                  <a:lnTo>
                    <a:pt x="108" y="90"/>
                  </a:lnTo>
                  <a:lnTo>
                    <a:pt x="114" y="90"/>
                  </a:lnTo>
                  <a:lnTo>
                    <a:pt x="114" y="84"/>
                  </a:lnTo>
                  <a:lnTo>
                    <a:pt x="114" y="78"/>
                  </a:lnTo>
                  <a:lnTo>
                    <a:pt x="114" y="72"/>
                  </a:lnTo>
                  <a:lnTo>
                    <a:pt x="114" y="66"/>
                  </a:lnTo>
                  <a:lnTo>
                    <a:pt x="114" y="60"/>
                  </a:lnTo>
                  <a:lnTo>
                    <a:pt x="114" y="54"/>
                  </a:lnTo>
                  <a:lnTo>
                    <a:pt x="120" y="54"/>
                  </a:lnTo>
                  <a:lnTo>
                    <a:pt x="120" y="48"/>
                  </a:lnTo>
                  <a:lnTo>
                    <a:pt x="120" y="42"/>
                  </a:lnTo>
                  <a:lnTo>
                    <a:pt x="120" y="36"/>
                  </a:lnTo>
                  <a:lnTo>
                    <a:pt x="126" y="36"/>
                  </a:lnTo>
                  <a:lnTo>
                    <a:pt x="126" y="30"/>
                  </a:lnTo>
                  <a:lnTo>
                    <a:pt x="126" y="24"/>
                  </a:lnTo>
                  <a:lnTo>
                    <a:pt x="132" y="24"/>
                  </a:lnTo>
                  <a:lnTo>
                    <a:pt x="132" y="18"/>
                  </a:lnTo>
                  <a:lnTo>
                    <a:pt x="132" y="12"/>
                  </a:lnTo>
                  <a:lnTo>
                    <a:pt x="138" y="12"/>
                  </a:lnTo>
                  <a:lnTo>
                    <a:pt x="138" y="6"/>
                  </a:lnTo>
                  <a:lnTo>
                    <a:pt x="138" y="0"/>
                  </a:lnTo>
                  <a:lnTo>
                    <a:pt x="144" y="0"/>
                  </a:lnTo>
                  <a:lnTo>
                    <a:pt x="150" y="0"/>
                  </a:lnTo>
                  <a:lnTo>
                    <a:pt x="156" y="0"/>
                  </a:lnTo>
                  <a:lnTo>
                    <a:pt x="156" y="6"/>
                  </a:lnTo>
                  <a:lnTo>
                    <a:pt x="150" y="6"/>
                  </a:lnTo>
                  <a:lnTo>
                    <a:pt x="150" y="0"/>
                  </a:lnTo>
                  <a:lnTo>
                    <a:pt x="144" y="0"/>
                  </a:lnTo>
                  <a:lnTo>
                    <a:pt x="138" y="0"/>
                  </a:lnTo>
                  <a:lnTo>
                    <a:pt x="138" y="6"/>
                  </a:lnTo>
                  <a:lnTo>
                    <a:pt x="144" y="6"/>
                  </a:lnTo>
                  <a:lnTo>
                    <a:pt x="150" y="6"/>
                  </a:lnTo>
                  <a:lnTo>
                    <a:pt x="150" y="12"/>
                  </a:lnTo>
                  <a:lnTo>
                    <a:pt x="150" y="18"/>
                  </a:lnTo>
                  <a:lnTo>
                    <a:pt x="144" y="18"/>
                  </a:lnTo>
                  <a:lnTo>
                    <a:pt x="138" y="18"/>
                  </a:lnTo>
                  <a:lnTo>
                    <a:pt x="138" y="24"/>
                  </a:lnTo>
                  <a:lnTo>
                    <a:pt x="132" y="24"/>
                  </a:lnTo>
                  <a:lnTo>
                    <a:pt x="132" y="30"/>
                  </a:lnTo>
                  <a:lnTo>
                    <a:pt x="132" y="36"/>
                  </a:lnTo>
                  <a:lnTo>
                    <a:pt x="126" y="36"/>
                  </a:lnTo>
                  <a:lnTo>
                    <a:pt x="132" y="36"/>
                  </a:lnTo>
                  <a:lnTo>
                    <a:pt x="132" y="42"/>
                  </a:lnTo>
                  <a:lnTo>
                    <a:pt x="132" y="48"/>
                  </a:lnTo>
                  <a:lnTo>
                    <a:pt x="132" y="54"/>
                  </a:lnTo>
                  <a:lnTo>
                    <a:pt x="132" y="60"/>
                  </a:lnTo>
                  <a:lnTo>
                    <a:pt x="132" y="66"/>
                  </a:lnTo>
                  <a:lnTo>
                    <a:pt x="138" y="66"/>
                  </a:lnTo>
                  <a:lnTo>
                    <a:pt x="138" y="72"/>
                  </a:lnTo>
                  <a:lnTo>
                    <a:pt x="144" y="72"/>
                  </a:lnTo>
                  <a:lnTo>
                    <a:pt x="150" y="72"/>
                  </a:lnTo>
                  <a:lnTo>
                    <a:pt x="156" y="72"/>
                  </a:lnTo>
                  <a:lnTo>
                    <a:pt x="162" y="72"/>
                  </a:lnTo>
                  <a:lnTo>
                    <a:pt x="168" y="72"/>
                  </a:lnTo>
                  <a:lnTo>
                    <a:pt x="174" y="72"/>
                  </a:lnTo>
                  <a:lnTo>
                    <a:pt x="180" y="72"/>
                  </a:lnTo>
                  <a:lnTo>
                    <a:pt x="186" y="72"/>
                  </a:lnTo>
                  <a:lnTo>
                    <a:pt x="192" y="66"/>
                  </a:lnTo>
                  <a:lnTo>
                    <a:pt x="198" y="66"/>
                  </a:lnTo>
                  <a:lnTo>
                    <a:pt x="198" y="60"/>
                  </a:lnTo>
                  <a:lnTo>
                    <a:pt x="204" y="60"/>
                  </a:lnTo>
                  <a:lnTo>
                    <a:pt x="210" y="60"/>
                  </a:lnTo>
                  <a:lnTo>
                    <a:pt x="210" y="66"/>
                  </a:lnTo>
                  <a:lnTo>
                    <a:pt x="216" y="66"/>
                  </a:lnTo>
                  <a:lnTo>
                    <a:pt x="222" y="66"/>
                  </a:lnTo>
                  <a:lnTo>
                    <a:pt x="228" y="66"/>
                  </a:lnTo>
                  <a:lnTo>
                    <a:pt x="234" y="66"/>
                  </a:lnTo>
                  <a:lnTo>
                    <a:pt x="240" y="60"/>
                  </a:lnTo>
                  <a:lnTo>
                    <a:pt x="240" y="66"/>
                  </a:lnTo>
                  <a:lnTo>
                    <a:pt x="240" y="60"/>
                  </a:lnTo>
                  <a:lnTo>
                    <a:pt x="246" y="60"/>
                  </a:lnTo>
                  <a:lnTo>
                    <a:pt x="246" y="66"/>
                  </a:lnTo>
                  <a:lnTo>
                    <a:pt x="252" y="66"/>
                  </a:lnTo>
                  <a:lnTo>
                    <a:pt x="258" y="66"/>
                  </a:lnTo>
                  <a:lnTo>
                    <a:pt x="264" y="66"/>
                  </a:lnTo>
                  <a:lnTo>
                    <a:pt x="270" y="66"/>
                  </a:lnTo>
                  <a:lnTo>
                    <a:pt x="276" y="66"/>
                  </a:lnTo>
                  <a:lnTo>
                    <a:pt x="282" y="66"/>
                  </a:lnTo>
                  <a:lnTo>
                    <a:pt x="282" y="72"/>
                  </a:lnTo>
                  <a:lnTo>
                    <a:pt x="288" y="72"/>
                  </a:lnTo>
                  <a:lnTo>
                    <a:pt x="294" y="72"/>
                  </a:lnTo>
                  <a:lnTo>
                    <a:pt x="294" y="78"/>
                  </a:lnTo>
                  <a:lnTo>
                    <a:pt x="300" y="78"/>
                  </a:lnTo>
                  <a:lnTo>
                    <a:pt x="306" y="78"/>
                  </a:lnTo>
                  <a:lnTo>
                    <a:pt x="312" y="78"/>
                  </a:lnTo>
                  <a:lnTo>
                    <a:pt x="318" y="78"/>
                  </a:lnTo>
                  <a:lnTo>
                    <a:pt x="324" y="78"/>
                  </a:lnTo>
                  <a:lnTo>
                    <a:pt x="324" y="84"/>
                  </a:lnTo>
                  <a:lnTo>
                    <a:pt x="330" y="84"/>
                  </a:lnTo>
                  <a:lnTo>
                    <a:pt x="336" y="84"/>
                  </a:lnTo>
                  <a:lnTo>
                    <a:pt x="342" y="84"/>
                  </a:lnTo>
                  <a:lnTo>
                    <a:pt x="342" y="90"/>
                  </a:lnTo>
                  <a:lnTo>
                    <a:pt x="342" y="96"/>
                  </a:lnTo>
                  <a:lnTo>
                    <a:pt x="342" y="102"/>
                  </a:lnTo>
                  <a:lnTo>
                    <a:pt x="348" y="102"/>
                  </a:lnTo>
                  <a:lnTo>
                    <a:pt x="354" y="102"/>
                  </a:lnTo>
                  <a:lnTo>
                    <a:pt x="354" y="108"/>
                  </a:lnTo>
                  <a:lnTo>
                    <a:pt x="354" y="102"/>
                  </a:lnTo>
                  <a:lnTo>
                    <a:pt x="366" y="108"/>
                  </a:lnTo>
                  <a:lnTo>
                    <a:pt x="366" y="102"/>
                  </a:lnTo>
                  <a:lnTo>
                    <a:pt x="372" y="102"/>
                  </a:lnTo>
                  <a:lnTo>
                    <a:pt x="372" y="96"/>
                  </a:lnTo>
                  <a:lnTo>
                    <a:pt x="378" y="96"/>
                  </a:lnTo>
                  <a:lnTo>
                    <a:pt x="378" y="90"/>
                  </a:lnTo>
                  <a:lnTo>
                    <a:pt x="384" y="90"/>
                  </a:lnTo>
                  <a:lnTo>
                    <a:pt x="384" y="96"/>
                  </a:lnTo>
                  <a:lnTo>
                    <a:pt x="384" y="90"/>
                  </a:lnTo>
                  <a:lnTo>
                    <a:pt x="384" y="96"/>
                  </a:lnTo>
                  <a:lnTo>
                    <a:pt x="384" y="102"/>
                  </a:lnTo>
                  <a:lnTo>
                    <a:pt x="390" y="102"/>
                  </a:lnTo>
                  <a:lnTo>
                    <a:pt x="390" y="108"/>
                  </a:lnTo>
                  <a:lnTo>
                    <a:pt x="390" y="114"/>
                  </a:lnTo>
                  <a:lnTo>
                    <a:pt x="390" y="108"/>
                  </a:lnTo>
                  <a:lnTo>
                    <a:pt x="396" y="108"/>
                  </a:lnTo>
                  <a:lnTo>
                    <a:pt x="396" y="102"/>
                  </a:lnTo>
                  <a:lnTo>
                    <a:pt x="402" y="102"/>
                  </a:lnTo>
                  <a:lnTo>
                    <a:pt x="408" y="96"/>
                  </a:lnTo>
                  <a:lnTo>
                    <a:pt x="408" y="90"/>
                  </a:lnTo>
                  <a:lnTo>
                    <a:pt x="408" y="96"/>
                  </a:lnTo>
                  <a:lnTo>
                    <a:pt x="414" y="90"/>
                  </a:lnTo>
                  <a:lnTo>
                    <a:pt x="420" y="90"/>
                  </a:lnTo>
                  <a:lnTo>
                    <a:pt x="420" y="84"/>
                  </a:lnTo>
                  <a:lnTo>
                    <a:pt x="426" y="84"/>
                  </a:lnTo>
                  <a:lnTo>
                    <a:pt x="426" y="78"/>
                  </a:lnTo>
                  <a:lnTo>
                    <a:pt x="432" y="78"/>
                  </a:lnTo>
                  <a:lnTo>
                    <a:pt x="426" y="84"/>
                  </a:lnTo>
                  <a:lnTo>
                    <a:pt x="426" y="90"/>
                  </a:lnTo>
                  <a:lnTo>
                    <a:pt x="426" y="96"/>
                  </a:lnTo>
                  <a:lnTo>
                    <a:pt x="432" y="96"/>
                  </a:lnTo>
                  <a:lnTo>
                    <a:pt x="438" y="96"/>
                  </a:lnTo>
                  <a:lnTo>
                    <a:pt x="438" y="102"/>
                  </a:lnTo>
                  <a:lnTo>
                    <a:pt x="444" y="102"/>
                  </a:lnTo>
                  <a:lnTo>
                    <a:pt x="450" y="102"/>
                  </a:lnTo>
                  <a:lnTo>
                    <a:pt x="456" y="102"/>
                  </a:lnTo>
                  <a:lnTo>
                    <a:pt x="456" y="108"/>
                  </a:lnTo>
                  <a:lnTo>
                    <a:pt x="462" y="108"/>
                  </a:lnTo>
                  <a:lnTo>
                    <a:pt x="468" y="108"/>
                  </a:lnTo>
                  <a:lnTo>
                    <a:pt x="468" y="114"/>
                  </a:lnTo>
                  <a:lnTo>
                    <a:pt x="474" y="114"/>
                  </a:lnTo>
                  <a:lnTo>
                    <a:pt x="474" y="108"/>
                  </a:lnTo>
                  <a:lnTo>
                    <a:pt x="474" y="114"/>
                  </a:lnTo>
                  <a:lnTo>
                    <a:pt x="480" y="114"/>
                  </a:lnTo>
                  <a:lnTo>
                    <a:pt x="480" y="120"/>
                  </a:lnTo>
                  <a:lnTo>
                    <a:pt x="486" y="120"/>
                  </a:lnTo>
                  <a:lnTo>
                    <a:pt x="486" y="126"/>
                  </a:lnTo>
                  <a:lnTo>
                    <a:pt x="492" y="126"/>
                  </a:lnTo>
                  <a:lnTo>
                    <a:pt x="492" y="132"/>
                  </a:lnTo>
                  <a:lnTo>
                    <a:pt x="498" y="132"/>
                  </a:lnTo>
                  <a:lnTo>
                    <a:pt x="498" y="126"/>
                  </a:lnTo>
                  <a:lnTo>
                    <a:pt x="498" y="120"/>
                  </a:lnTo>
                  <a:lnTo>
                    <a:pt x="498" y="126"/>
                  </a:lnTo>
                  <a:lnTo>
                    <a:pt x="498" y="120"/>
                  </a:lnTo>
                  <a:lnTo>
                    <a:pt x="504" y="126"/>
                  </a:lnTo>
                  <a:lnTo>
                    <a:pt x="504" y="120"/>
                  </a:lnTo>
                  <a:lnTo>
                    <a:pt x="504" y="114"/>
                  </a:lnTo>
                  <a:lnTo>
                    <a:pt x="504" y="108"/>
                  </a:lnTo>
                  <a:lnTo>
                    <a:pt x="504" y="114"/>
                  </a:lnTo>
                  <a:lnTo>
                    <a:pt x="510" y="114"/>
                  </a:lnTo>
                  <a:lnTo>
                    <a:pt x="516" y="120"/>
                  </a:lnTo>
                  <a:lnTo>
                    <a:pt x="516" y="126"/>
                  </a:lnTo>
                  <a:lnTo>
                    <a:pt x="522" y="126"/>
                  </a:lnTo>
                  <a:lnTo>
                    <a:pt x="522" y="132"/>
                  </a:lnTo>
                  <a:lnTo>
                    <a:pt x="522" y="138"/>
                  </a:lnTo>
                  <a:lnTo>
                    <a:pt x="522" y="144"/>
                  </a:lnTo>
                  <a:lnTo>
                    <a:pt x="528" y="144"/>
                  </a:lnTo>
                  <a:lnTo>
                    <a:pt x="528" y="150"/>
                  </a:lnTo>
                  <a:lnTo>
                    <a:pt x="534" y="156"/>
                  </a:lnTo>
                  <a:lnTo>
                    <a:pt x="534" y="162"/>
                  </a:lnTo>
                  <a:lnTo>
                    <a:pt x="534" y="168"/>
                  </a:lnTo>
                  <a:lnTo>
                    <a:pt x="534" y="180"/>
                  </a:lnTo>
                  <a:lnTo>
                    <a:pt x="534" y="186"/>
                  </a:lnTo>
                  <a:lnTo>
                    <a:pt x="534" y="192"/>
                  </a:lnTo>
                  <a:lnTo>
                    <a:pt x="534" y="198"/>
                  </a:lnTo>
                  <a:lnTo>
                    <a:pt x="534" y="204"/>
                  </a:lnTo>
                  <a:lnTo>
                    <a:pt x="534" y="210"/>
                  </a:lnTo>
                  <a:lnTo>
                    <a:pt x="534" y="216"/>
                  </a:lnTo>
                  <a:lnTo>
                    <a:pt x="528" y="216"/>
                  </a:lnTo>
                  <a:lnTo>
                    <a:pt x="528" y="222"/>
                  </a:lnTo>
                  <a:lnTo>
                    <a:pt x="528" y="228"/>
                  </a:lnTo>
                  <a:lnTo>
                    <a:pt x="522" y="228"/>
                  </a:lnTo>
                  <a:lnTo>
                    <a:pt x="522" y="234"/>
                  </a:lnTo>
                  <a:lnTo>
                    <a:pt x="516" y="234"/>
                  </a:lnTo>
                  <a:lnTo>
                    <a:pt x="510" y="234"/>
                  </a:lnTo>
                  <a:lnTo>
                    <a:pt x="510" y="240"/>
                  </a:lnTo>
                  <a:lnTo>
                    <a:pt x="504" y="240"/>
                  </a:lnTo>
                  <a:lnTo>
                    <a:pt x="498" y="240"/>
                  </a:lnTo>
                  <a:lnTo>
                    <a:pt x="498" y="246"/>
                  </a:lnTo>
                  <a:lnTo>
                    <a:pt x="492" y="246"/>
                  </a:lnTo>
                  <a:lnTo>
                    <a:pt x="486" y="246"/>
                  </a:lnTo>
                  <a:lnTo>
                    <a:pt x="486" y="252"/>
                  </a:lnTo>
                  <a:lnTo>
                    <a:pt x="492" y="252"/>
                  </a:lnTo>
                  <a:lnTo>
                    <a:pt x="492" y="258"/>
                  </a:lnTo>
                  <a:lnTo>
                    <a:pt x="498" y="258"/>
                  </a:lnTo>
                  <a:lnTo>
                    <a:pt x="504" y="258"/>
                  </a:lnTo>
                  <a:lnTo>
                    <a:pt x="504" y="252"/>
                  </a:lnTo>
                  <a:lnTo>
                    <a:pt x="510" y="252"/>
                  </a:lnTo>
                  <a:lnTo>
                    <a:pt x="516" y="252"/>
                  </a:lnTo>
                  <a:lnTo>
                    <a:pt x="522" y="246"/>
                  </a:lnTo>
                  <a:lnTo>
                    <a:pt x="528" y="246"/>
                  </a:lnTo>
                  <a:lnTo>
                    <a:pt x="534" y="246"/>
                  </a:lnTo>
                  <a:lnTo>
                    <a:pt x="540" y="246"/>
                  </a:lnTo>
                  <a:lnTo>
                    <a:pt x="546" y="246"/>
                  </a:lnTo>
                  <a:lnTo>
                    <a:pt x="552" y="246"/>
                  </a:lnTo>
                  <a:lnTo>
                    <a:pt x="552" y="240"/>
                  </a:lnTo>
                  <a:lnTo>
                    <a:pt x="558" y="240"/>
                  </a:lnTo>
                  <a:lnTo>
                    <a:pt x="558" y="246"/>
                  </a:lnTo>
                  <a:lnTo>
                    <a:pt x="564" y="246"/>
                  </a:lnTo>
                  <a:lnTo>
                    <a:pt x="570" y="246"/>
                  </a:lnTo>
                  <a:lnTo>
                    <a:pt x="570" y="252"/>
                  </a:lnTo>
                  <a:lnTo>
                    <a:pt x="576" y="252"/>
                  </a:lnTo>
                  <a:lnTo>
                    <a:pt x="576" y="258"/>
                  </a:lnTo>
                  <a:lnTo>
                    <a:pt x="570" y="258"/>
                  </a:lnTo>
                  <a:lnTo>
                    <a:pt x="570" y="264"/>
                  </a:lnTo>
                  <a:lnTo>
                    <a:pt x="564" y="264"/>
                  </a:lnTo>
                  <a:lnTo>
                    <a:pt x="570" y="264"/>
                  </a:lnTo>
                  <a:lnTo>
                    <a:pt x="570" y="270"/>
                  </a:lnTo>
                  <a:lnTo>
                    <a:pt x="570" y="276"/>
                  </a:lnTo>
                  <a:lnTo>
                    <a:pt x="570" y="282"/>
                  </a:lnTo>
                  <a:lnTo>
                    <a:pt x="564" y="282"/>
                  </a:lnTo>
                  <a:lnTo>
                    <a:pt x="564" y="288"/>
                  </a:lnTo>
                  <a:lnTo>
                    <a:pt x="558" y="288"/>
                  </a:lnTo>
                  <a:lnTo>
                    <a:pt x="552" y="288"/>
                  </a:lnTo>
                  <a:lnTo>
                    <a:pt x="546" y="288"/>
                  </a:lnTo>
                  <a:lnTo>
                    <a:pt x="552" y="288"/>
                  </a:lnTo>
                  <a:lnTo>
                    <a:pt x="558" y="288"/>
                  </a:lnTo>
                  <a:lnTo>
                    <a:pt x="558" y="294"/>
                  </a:lnTo>
                  <a:lnTo>
                    <a:pt x="564" y="294"/>
                  </a:lnTo>
                  <a:lnTo>
                    <a:pt x="558" y="294"/>
                  </a:lnTo>
                  <a:lnTo>
                    <a:pt x="558" y="300"/>
                  </a:lnTo>
                  <a:lnTo>
                    <a:pt x="564" y="300"/>
                  </a:lnTo>
                  <a:lnTo>
                    <a:pt x="564" y="306"/>
                  </a:lnTo>
                  <a:lnTo>
                    <a:pt x="564" y="312"/>
                  </a:lnTo>
                  <a:lnTo>
                    <a:pt x="558" y="312"/>
                  </a:lnTo>
                  <a:lnTo>
                    <a:pt x="564" y="312"/>
                  </a:lnTo>
                  <a:lnTo>
                    <a:pt x="564" y="306"/>
                  </a:lnTo>
                  <a:lnTo>
                    <a:pt x="570" y="306"/>
                  </a:lnTo>
                  <a:lnTo>
                    <a:pt x="564" y="306"/>
                  </a:lnTo>
                  <a:lnTo>
                    <a:pt x="570" y="306"/>
                  </a:lnTo>
                  <a:lnTo>
                    <a:pt x="570" y="300"/>
                  </a:lnTo>
                  <a:lnTo>
                    <a:pt x="570" y="294"/>
                  </a:lnTo>
                  <a:lnTo>
                    <a:pt x="576" y="294"/>
                  </a:lnTo>
                  <a:lnTo>
                    <a:pt x="576" y="288"/>
                  </a:lnTo>
                  <a:lnTo>
                    <a:pt x="576" y="282"/>
                  </a:lnTo>
                  <a:lnTo>
                    <a:pt x="576" y="276"/>
                  </a:lnTo>
                  <a:lnTo>
                    <a:pt x="582" y="276"/>
                  </a:lnTo>
                  <a:lnTo>
                    <a:pt x="576" y="276"/>
                  </a:lnTo>
                  <a:lnTo>
                    <a:pt x="582" y="276"/>
                  </a:lnTo>
                  <a:lnTo>
                    <a:pt x="582" y="270"/>
                  </a:lnTo>
                  <a:lnTo>
                    <a:pt x="588" y="270"/>
                  </a:lnTo>
                  <a:lnTo>
                    <a:pt x="594" y="270"/>
                  </a:lnTo>
                  <a:lnTo>
                    <a:pt x="600" y="270"/>
                  </a:lnTo>
                  <a:lnTo>
                    <a:pt x="600" y="264"/>
                  </a:lnTo>
                  <a:lnTo>
                    <a:pt x="594" y="264"/>
                  </a:lnTo>
                  <a:lnTo>
                    <a:pt x="594" y="270"/>
                  </a:lnTo>
                  <a:lnTo>
                    <a:pt x="594" y="264"/>
                  </a:lnTo>
                  <a:lnTo>
                    <a:pt x="600" y="264"/>
                  </a:lnTo>
                  <a:lnTo>
                    <a:pt x="606" y="264"/>
                  </a:lnTo>
                  <a:lnTo>
                    <a:pt x="612" y="264"/>
                  </a:lnTo>
                  <a:lnTo>
                    <a:pt x="618" y="264"/>
                  </a:lnTo>
                  <a:lnTo>
                    <a:pt x="624" y="264"/>
                  </a:lnTo>
                  <a:lnTo>
                    <a:pt x="624" y="270"/>
                  </a:lnTo>
                  <a:lnTo>
                    <a:pt x="630" y="270"/>
                  </a:lnTo>
                  <a:lnTo>
                    <a:pt x="630" y="276"/>
                  </a:lnTo>
                  <a:lnTo>
                    <a:pt x="636" y="276"/>
                  </a:lnTo>
                  <a:lnTo>
                    <a:pt x="642" y="276"/>
                  </a:lnTo>
                  <a:lnTo>
                    <a:pt x="642" y="282"/>
                  </a:lnTo>
                  <a:lnTo>
                    <a:pt x="648" y="282"/>
                  </a:lnTo>
                  <a:lnTo>
                    <a:pt x="654" y="282"/>
                  </a:lnTo>
                  <a:lnTo>
                    <a:pt x="654" y="288"/>
                  </a:lnTo>
                  <a:lnTo>
                    <a:pt x="660" y="288"/>
                  </a:lnTo>
                  <a:lnTo>
                    <a:pt x="666" y="288"/>
                  </a:lnTo>
                  <a:lnTo>
                    <a:pt x="672" y="288"/>
                  </a:lnTo>
                  <a:lnTo>
                    <a:pt x="672" y="294"/>
                  </a:lnTo>
                  <a:lnTo>
                    <a:pt x="678" y="294"/>
                  </a:lnTo>
                  <a:lnTo>
                    <a:pt x="678" y="300"/>
                  </a:lnTo>
                  <a:lnTo>
                    <a:pt x="684" y="300"/>
                  </a:lnTo>
                  <a:lnTo>
                    <a:pt x="684" y="306"/>
                  </a:lnTo>
                  <a:lnTo>
                    <a:pt x="690" y="306"/>
                  </a:lnTo>
                  <a:lnTo>
                    <a:pt x="690" y="312"/>
                  </a:lnTo>
                  <a:lnTo>
                    <a:pt x="696" y="312"/>
                  </a:lnTo>
                  <a:lnTo>
                    <a:pt x="696" y="318"/>
                  </a:lnTo>
                  <a:lnTo>
                    <a:pt x="702" y="318"/>
                  </a:lnTo>
                  <a:lnTo>
                    <a:pt x="702" y="312"/>
                  </a:lnTo>
                  <a:lnTo>
                    <a:pt x="708" y="312"/>
                  </a:lnTo>
                  <a:lnTo>
                    <a:pt x="708" y="318"/>
                  </a:lnTo>
                  <a:lnTo>
                    <a:pt x="714" y="318"/>
                  </a:lnTo>
                  <a:lnTo>
                    <a:pt x="714" y="312"/>
                  </a:lnTo>
                  <a:lnTo>
                    <a:pt x="720" y="312"/>
                  </a:lnTo>
                  <a:lnTo>
                    <a:pt x="726" y="312"/>
                  </a:lnTo>
                  <a:lnTo>
                    <a:pt x="726" y="306"/>
                  </a:lnTo>
                  <a:lnTo>
                    <a:pt x="732" y="306"/>
                  </a:lnTo>
                  <a:lnTo>
                    <a:pt x="732" y="300"/>
                  </a:lnTo>
                  <a:lnTo>
                    <a:pt x="738" y="300"/>
                  </a:lnTo>
                  <a:lnTo>
                    <a:pt x="738" y="294"/>
                  </a:lnTo>
                  <a:lnTo>
                    <a:pt x="744" y="294"/>
                  </a:lnTo>
                  <a:lnTo>
                    <a:pt x="744" y="288"/>
                  </a:lnTo>
                  <a:lnTo>
                    <a:pt x="750" y="288"/>
                  </a:lnTo>
                  <a:lnTo>
                    <a:pt x="750" y="282"/>
                  </a:lnTo>
                  <a:lnTo>
                    <a:pt x="756" y="282"/>
                  </a:lnTo>
                  <a:lnTo>
                    <a:pt x="762" y="282"/>
                  </a:lnTo>
                  <a:lnTo>
                    <a:pt x="768" y="282"/>
                  </a:lnTo>
                  <a:lnTo>
                    <a:pt x="774" y="282"/>
                  </a:lnTo>
                  <a:lnTo>
                    <a:pt x="774" y="288"/>
                  </a:lnTo>
                  <a:lnTo>
                    <a:pt x="768" y="288"/>
                  </a:lnTo>
                  <a:lnTo>
                    <a:pt x="768" y="282"/>
                  </a:lnTo>
                  <a:lnTo>
                    <a:pt x="768" y="288"/>
                  </a:lnTo>
                  <a:lnTo>
                    <a:pt x="774" y="288"/>
                  </a:lnTo>
                  <a:lnTo>
                    <a:pt x="780" y="288"/>
                  </a:lnTo>
                  <a:lnTo>
                    <a:pt x="786" y="288"/>
                  </a:lnTo>
                  <a:lnTo>
                    <a:pt x="792" y="282"/>
                  </a:lnTo>
                  <a:lnTo>
                    <a:pt x="792" y="276"/>
                  </a:lnTo>
                  <a:lnTo>
                    <a:pt x="798" y="276"/>
                  </a:lnTo>
                  <a:lnTo>
                    <a:pt x="798" y="282"/>
                  </a:lnTo>
                  <a:lnTo>
                    <a:pt x="798" y="276"/>
                  </a:lnTo>
                  <a:lnTo>
                    <a:pt x="804" y="282"/>
                  </a:lnTo>
                  <a:lnTo>
                    <a:pt x="804" y="288"/>
                  </a:lnTo>
                  <a:lnTo>
                    <a:pt x="798" y="288"/>
                  </a:lnTo>
                  <a:lnTo>
                    <a:pt x="798" y="294"/>
                  </a:lnTo>
                  <a:lnTo>
                    <a:pt x="792" y="294"/>
                  </a:lnTo>
                  <a:lnTo>
                    <a:pt x="786" y="294"/>
                  </a:lnTo>
                  <a:lnTo>
                    <a:pt x="786" y="300"/>
                  </a:lnTo>
                  <a:lnTo>
                    <a:pt x="786" y="306"/>
                  </a:lnTo>
                  <a:lnTo>
                    <a:pt x="786" y="312"/>
                  </a:lnTo>
                  <a:lnTo>
                    <a:pt x="792" y="312"/>
                  </a:lnTo>
                  <a:lnTo>
                    <a:pt x="792" y="318"/>
                  </a:lnTo>
                  <a:lnTo>
                    <a:pt x="792" y="324"/>
                  </a:lnTo>
                  <a:lnTo>
                    <a:pt x="792" y="330"/>
                  </a:lnTo>
                  <a:lnTo>
                    <a:pt x="792" y="336"/>
                  </a:lnTo>
                  <a:lnTo>
                    <a:pt x="792" y="342"/>
                  </a:lnTo>
                  <a:lnTo>
                    <a:pt x="792" y="348"/>
                  </a:lnTo>
                  <a:lnTo>
                    <a:pt x="792" y="354"/>
                  </a:lnTo>
                  <a:lnTo>
                    <a:pt x="792" y="360"/>
                  </a:lnTo>
                  <a:lnTo>
                    <a:pt x="786" y="360"/>
                  </a:lnTo>
                  <a:lnTo>
                    <a:pt x="786" y="366"/>
                  </a:lnTo>
                  <a:lnTo>
                    <a:pt x="786" y="372"/>
                  </a:lnTo>
                  <a:lnTo>
                    <a:pt x="780" y="372"/>
                  </a:lnTo>
                  <a:lnTo>
                    <a:pt x="774" y="372"/>
                  </a:lnTo>
                  <a:lnTo>
                    <a:pt x="774" y="378"/>
                  </a:lnTo>
                  <a:lnTo>
                    <a:pt x="768" y="378"/>
                  </a:lnTo>
                  <a:lnTo>
                    <a:pt x="768" y="384"/>
                  </a:lnTo>
                  <a:lnTo>
                    <a:pt x="762" y="384"/>
                  </a:lnTo>
                  <a:lnTo>
                    <a:pt x="756" y="384"/>
                  </a:lnTo>
                  <a:lnTo>
                    <a:pt x="756" y="390"/>
                  </a:lnTo>
                  <a:lnTo>
                    <a:pt x="756" y="396"/>
                  </a:lnTo>
                  <a:lnTo>
                    <a:pt x="750" y="396"/>
                  </a:lnTo>
                  <a:lnTo>
                    <a:pt x="750" y="402"/>
                  </a:lnTo>
                  <a:lnTo>
                    <a:pt x="744" y="402"/>
                  </a:lnTo>
                  <a:lnTo>
                    <a:pt x="744" y="408"/>
                  </a:lnTo>
                  <a:lnTo>
                    <a:pt x="738" y="408"/>
                  </a:lnTo>
                  <a:lnTo>
                    <a:pt x="732" y="408"/>
                  </a:lnTo>
                  <a:lnTo>
                    <a:pt x="726" y="408"/>
                  </a:lnTo>
                  <a:lnTo>
                    <a:pt x="726" y="402"/>
                  </a:lnTo>
                  <a:lnTo>
                    <a:pt x="720" y="402"/>
                  </a:lnTo>
                  <a:lnTo>
                    <a:pt x="720" y="408"/>
                  </a:lnTo>
                  <a:lnTo>
                    <a:pt x="726" y="408"/>
                  </a:lnTo>
                  <a:lnTo>
                    <a:pt x="720" y="408"/>
                  </a:lnTo>
                  <a:lnTo>
                    <a:pt x="720" y="414"/>
                  </a:lnTo>
                  <a:lnTo>
                    <a:pt x="714" y="414"/>
                  </a:lnTo>
                  <a:lnTo>
                    <a:pt x="714" y="420"/>
                  </a:lnTo>
                  <a:lnTo>
                    <a:pt x="714" y="426"/>
                  </a:lnTo>
                  <a:lnTo>
                    <a:pt x="708" y="426"/>
                  </a:lnTo>
                  <a:lnTo>
                    <a:pt x="714" y="426"/>
                  </a:lnTo>
                  <a:lnTo>
                    <a:pt x="714" y="432"/>
                  </a:lnTo>
                  <a:lnTo>
                    <a:pt x="714" y="438"/>
                  </a:lnTo>
                  <a:lnTo>
                    <a:pt x="714" y="444"/>
                  </a:lnTo>
                  <a:lnTo>
                    <a:pt x="720" y="444"/>
                  </a:lnTo>
                  <a:lnTo>
                    <a:pt x="720" y="450"/>
                  </a:lnTo>
                  <a:lnTo>
                    <a:pt x="726" y="450"/>
                  </a:lnTo>
                  <a:lnTo>
                    <a:pt x="726" y="444"/>
                  </a:lnTo>
                  <a:lnTo>
                    <a:pt x="732" y="444"/>
                  </a:lnTo>
                  <a:lnTo>
                    <a:pt x="732" y="450"/>
                  </a:lnTo>
                  <a:lnTo>
                    <a:pt x="738" y="444"/>
                  </a:lnTo>
                  <a:lnTo>
                    <a:pt x="738" y="450"/>
                  </a:lnTo>
                  <a:lnTo>
                    <a:pt x="744" y="450"/>
                  </a:lnTo>
                  <a:lnTo>
                    <a:pt x="744" y="456"/>
                  </a:lnTo>
                  <a:lnTo>
                    <a:pt x="744" y="462"/>
                  </a:lnTo>
                  <a:lnTo>
                    <a:pt x="738" y="462"/>
                  </a:lnTo>
                  <a:lnTo>
                    <a:pt x="738" y="468"/>
                  </a:lnTo>
                  <a:lnTo>
                    <a:pt x="738" y="474"/>
                  </a:lnTo>
                  <a:lnTo>
                    <a:pt x="738" y="480"/>
                  </a:lnTo>
                  <a:lnTo>
                    <a:pt x="732" y="480"/>
                  </a:lnTo>
                  <a:lnTo>
                    <a:pt x="732" y="486"/>
                  </a:lnTo>
                  <a:lnTo>
                    <a:pt x="726" y="486"/>
                  </a:lnTo>
                  <a:lnTo>
                    <a:pt x="720" y="486"/>
                  </a:lnTo>
                  <a:lnTo>
                    <a:pt x="714" y="486"/>
                  </a:lnTo>
                  <a:lnTo>
                    <a:pt x="714" y="492"/>
                  </a:lnTo>
                  <a:lnTo>
                    <a:pt x="720" y="492"/>
                  </a:lnTo>
                  <a:lnTo>
                    <a:pt x="720" y="486"/>
                  </a:lnTo>
                  <a:lnTo>
                    <a:pt x="726" y="492"/>
                  </a:lnTo>
                  <a:close/>
                  <a:moveTo>
                    <a:pt x="816" y="264"/>
                  </a:moveTo>
                  <a:lnTo>
                    <a:pt x="816" y="270"/>
                  </a:lnTo>
                  <a:lnTo>
                    <a:pt x="816" y="264"/>
                  </a:lnTo>
                  <a:lnTo>
                    <a:pt x="816" y="270"/>
                  </a:lnTo>
                  <a:lnTo>
                    <a:pt x="810" y="270"/>
                  </a:lnTo>
                  <a:lnTo>
                    <a:pt x="810" y="264"/>
                  </a:lnTo>
                  <a:lnTo>
                    <a:pt x="810" y="270"/>
                  </a:lnTo>
                  <a:lnTo>
                    <a:pt x="816" y="270"/>
                  </a:lnTo>
                  <a:lnTo>
                    <a:pt x="816" y="276"/>
                  </a:lnTo>
                  <a:lnTo>
                    <a:pt x="810" y="276"/>
                  </a:lnTo>
                  <a:lnTo>
                    <a:pt x="804" y="276"/>
                  </a:lnTo>
                  <a:lnTo>
                    <a:pt x="798" y="276"/>
                  </a:lnTo>
                  <a:lnTo>
                    <a:pt x="798" y="270"/>
                  </a:lnTo>
                  <a:lnTo>
                    <a:pt x="792" y="270"/>
                  </a:lnTo>
                  <a:lnTo>
                    <a:pt x="792" y="264"/>
                  </a:lnTo>
                  <a:lnTo>
                    <a:pt x="792" y="258"/>
                  </a:lnTo>
                  <a:lnTo>
                    <a:pt x="792" y="252"/>
                  </a:lnTo>
                  <a:lnTo>
                    <a:pt x="786" y="252"/>
                  </a:lnTo>
                  <a:lnTo>
                    <a:pt x="786" y="258"/>
                  </a:lnTo>
                  <a:lnTo>
                    <a:pt x="786" y="252"/>
                  </a:lnTo>
                  <a:lnTo>
                    <a:pt x="780" y="252"/>
                  </a:lnTo>
                  <a:lnTo>
                    <a:pt x="780" y="258"/>
                  </a:lnTo>
                  <a:lnTo>
                    <a:pt x="774" y="258"/>
                  </a:lnTo>
                  <a:lnTo>
                    <a:pt x="780" y="258"/>
                  </a:lnTo>
                  <a:lnTo>
                    <a:pt x="780" y="264"/>
                  </a:lnTo>
                  <a:lnTo>
                    <a:pt x="774" y="258"/>
                  </a:lnTo>
                  <a:lnTo>
                    <a:pt x="768" y="258"/>
                  </a:lnTo>
                  <a:lnTo>
                    <a:pt x="774" y="252"/>
                  </a:lnTo>
                  <a:lnTo>
                    <a:pt x="774" y="246"/>
                  </a:lnTo>
                  <a:lnTo>
                    <a:pt x="774" y="240"/>
                  </a:lnTo>
                  <a:lnTo>
                    <a:pt x="774" y="234"/>
                  </a:lnTo>
                  <a:lnTo>
                    <a:pt x="774" y="228"/>
                  </a:lnTo>
                  <a:lnTo>
                    <a:pt x="780" y="228"/>
                  </a:lnTo>
                  <a:lnTo>
                    <a:pt x="780" y="222"/>
                  </a:lnTo>
                  <a:lnTo>
                    <a:pt x="786" y="222"/>
                  </a:lnTo>
                  <a:lnTo>
                    <a:pt x="786" y="216"/>
                  </a:lnTo>
                  <a:lnTo>
                    <a:pt x="786" y="222"/>
                  </a:lnTo>
                  <a:lnTo>
                    <a:pt x="792" y="222"/>
                  </a:lnTo>
                  <a:lnTo>
                    <a:pt x="798" y="222"/>
                  </a:lnTo>
                  <a:lnTo>
                    <a:pt x="804" y="222"/>
                  </a:lnTo>
                  <a:lnTo>
                    <a:pt x="810" y="222"/>
                  </a:lnTo>
                  <a:lnTo>
                    <a:pt x="816" y="228"/>
                  </a:lnTo>
                  <a:lnTo>
                    <a:pt x="822" y="228"/>
                  </a:lnTo>
                  <a:lnTo>
                    <a:pt x="822" y="234"/>
                  </a:lnTo>
                  <a:lnTo>
                    <a:pt x="828" y="234"/>
                  </a:lnTo>
                  <a:lnTo>
                    <a:pt x="828" y="240"/>
                  </a:lnTo>
                  <a:lnTo>
                    <a:pt x="828" y="246"/>
                  </a:lnTo>
                  <a:lnTo>
                    <a:pt x="834" y="246"/>
                  </a:lnTo>
                  <a:lnTo>
                    <a:pt x="834" y="252"/>
                  </a:lnTo>
                  <a:lnTo>
                    <a:pt x="840" y="252"/>
                  </a:lnTo>
                  <a:lnTo>
                    <a:pt x="840" y="258"/>
                  </a:lnTo>
                  <a:lnTo>
                    <a:pt x="840" y="264"/>
                  </a:lnTo>
                  <a:lnTo>
                    <a:pt x="846" y="264"/>
                  </a:lnTo>
                  <a:lnTo>
                    <a:pt x="846" y="270"/>
                  </a:lnTo>
                  <a:lnTo>
                    <a:pt x="846" y="276"/>
                  </a:lnTo>
                  <a:lnTo>
                    <a:pt x="840" y="276"/>
                  </a:lnTo>
                  <a:lnTo>
                    <a:pt x="840" y="270"/>
                  </a:lnTo>
                  <a:lnTo>
                    <a:pt x="834" y="270"/>
                  </a:lnTo>
                  <a:lnTo>
                    <a:pt x="828" y="270"/>
                  </a:lnTo>
                  <a:lnTo>
                    <a:pt x="822" y="270"/>
                  </a:lnTo>
                  <a:lnTo>
                    <a:pt x="816" y="270"/>
                  </a:lnTo>
                  <a:lnTo>
                    <a:pt x="822" y="270"/>
                  </a:lnTo>
                  <a:lnTo>
                    <a:pt x="816" y="264"/>
                  </a:lnTo>
                  <a:close/>
                  <a:moveTo>
                    <a:pt x="138" y="132"/>
                  </a:moveTo>
                  <a:lnTo>
                    <a:pt x="144" y="132"/>
                  </a:lnTo>
                  <a:lnTo>
                    <a:pt x="144" y="126"/>
                  </a:lnTo>
                  <a:lnTo>
                    <a:pt x="150" y="126"/>
                  </a:lnTo>
                  <a:lnTo>
                    <a:pt x="156" y="126"/>
                  </a:lnTo>
                  <a:lnTo>
                    <a:pt x="162" y="126"/>
                  </a:lnTo>
                  <a:lnTo>
                    <a:pt x="168" y="126"/>
                  </a:lnTo>
                  <a:lnTo>
                    <a:pt x="174" y="126"/>
                  </a:lnTo>
                  <a:lnTo>
                    <a:pt x="180" y="126"/>
                  </a:lnTo>
                  <a:lnTo>
                    <a:pt x="186" y="132"/>
                  </a:lnTo>
                  <a:lnTo>
                    <a:pt x="180" y="132"/>
                  </a:lnTo>
                  <a:lnTo>
                    <a:pt x="186" y="132"/>
                  </a:lnTo>
                  <a:lnTo>
                    <a:pt x="180" y="132"/>
                  </a:lnTo>
                  <a:lnTo>
                    <a:pt x="180" y="138"/>
                  </a:lnTo>
                  <a:lnTo>
                    <a:pt x="186" y="138"/>
                  </a:lnTo>
                  <a:lnTo>
                    <a:pt x="186" y="144"/>
                  </a:lnTo>
                  <a:lnTo>
                    <a:pt x="180" y="144"/>
                  </a:lnTo>
                  <a:lnTo>
                    <a:pt x="180" y="150"/>
                  </a:lnTo>
                  <a:lnTo>
                    <a:pt x="180" y="156"/>
                  </a:lnTo>
                  <a:lnTo>
                    <a:pt x="174" y="156"/>
                  </a:lnTo>
                  <a:lnTo>
                    <a:pt x="168" y="156"/>
                  </a:lnTo>
                  <a:lnTo>
                    <a:pt x="162" y="156"/>
                  </a:lnTo>
                  <a:lnTo>
                    <a:pt x="156" y="156"/>
                  </a:lnTo>
                  <a:lnTo>
                    <a:pt x="150" y="156"/>
                  </a:lnTo>
                  <a:lnTo>
                    <a:pt x="150" y="150"/>
                  </a:lnTo>
                  <a:lnTo>
                    <a:pt x="144" y="150"/>
                  </a:lnTo>
                  <a:lnTo>
                    <a:pt x="138" y="150"/>
                  </a:lnTo>
                  <a:lnTo>
                    <a:pt x="138" y="144"/>
                  </a:lnTo>
                  <a:lnTo>
                    <a:pt x="138" y="138"/>
                  </a:lnTo>
                  <a:lnTo>
                    <a:pt x="138" y="132"/>
                  </a:lnTo>
                  <a:close/>
                  <a:moveTo>
                    <a:pt x="198" y="216"/>
                  </a:moveTo>
                  <a:lnTo>
                    <a:pt x="198" y="210"/>
                  </a:lnTo>
                  <a:lnTo>
                    <a:pt x="204" y="210"/>
                  </a:lnTo>
                  <a:lnTo>
                    <a:pt x="210" y="210"/>
                  </a:lnTo>
                  <a:lnTo>
                    <a:pt x="210" y="216"/>
                  </a:lnTo>
                  <a:lnTo>
                    <a:pt x="210" y="222"/>
                  </a:lnTo>
                  <a:lnTo>
                    <a:pt x="204" y="222"/>
                  </a:lnTo>
                  <a:lnTo>
                    <a:pt x="210" y="222"/>
                  </a:lnTo>
                  <a:lnTo>
                    <a:pt x="210" y="228"/>
                  </a:lnTo>
                  <a:lnTo>
                    <a:pt x="204" y="228"/>
                  </a:lnTo>
                  <a:lnTo>
                    <a:pt x="204" y="234"/>
                  </a:lnTo>
                  <a:lnTo>
                    <a:pt x="198" y="234"/>
                  </a:lnTo>
                  <a:lnTo>
                    <a:pt x="192" y="234"/>
                  </a:lnTo>
                  <a:lnTo>
                    <a:pt x="186" y="234"/>
                  </a:lnTo>
                  <a:lnTo>
                    <a:pt x="186" y="228"/>
                  </a:lnTo>
                  <a:lnTo>
                    <a:pt x="180" y="228"/>
                  </a:lnTo>
                  <a:lnTo>
                    <a:pt x="180" y="222"/>
                  </a:lnTo>
                  <a:lnTo>
                    <a:pt x="180" y="216"/>
                  </a:lnTo>
                  <a:lnTo>
                    <a:pt x="186" y="216"/>
                  </a:lnTo>
                  <a:lnTo>
                    <a:pt x="192" y="216"/>
                  </a:lnTo>
                  <a:lnTo>
                    <a:pt x="198" y="210"/>
                  </a:lnTo>
                  <a:lnTo>
                    <a:pt x="198" y="216"/>
                  </a:lnTo>
                  <a:close/>
                  <a:moveTo>
                    <a:pt x="126" y="156"/>
                  </a:moveTo>
                  <a:lnTo>
                    <a:pt x="126" y="162"/>
                  </a:lnTo>
                  <a:lnTo>
                    <a:pt x="126" y="168"/>
                  </a:lnTo>
                  <a:lnTo>
                    <a:pt x="132" y="168"/>
                  </a:lnTo>
                  <a:lnTo>
                    <a:pt x="132" y="174"/>
                  </a:lnTo>
                  <a:lnTo>
                    <a:pt x="132" y="180"/>
                  </a:lnTo>
                  <a:lnTo>
                    <a:pt x="138" y="180"/>
                  </a:lnTo>
                  <a:lnTo>
                    <a:pt x="138" y="174"/>
                  </a:lnTo>
                  <a:lnTo>
                    <a:pt x="138" y="180"/>
                  </a:lnTo>
                  <a:lnTo>
                    <a:pt x="132" y="180"/>
                  </a:lnTo>
                  <a:lnTo>
                    <a:pt x="138" y="180"/>
                  </a:lnTo>
                  <a:lnTo>
                    <a:pt x="138" y="186"/>
                  </a:lnTo>
                  <a:lnTo>
                    <a:pt x="132" y="186"/>
                  </a:lnTo>
                  <a:lnTo>
                    <a:pt x="126" y="186"/>
                  </a:lnTo>
                  <a:lnTo>
                    <a:pt x="126" y="180"/>
                  </a:lnTo>
                  <a:lnTo>
                    <a:pt x="120" y="180"/>
                  </a:lnTo>
                  <a:lnTo>
                    <a:pt x="120" y="174"/>
                  </a:lnTo>
                  <a:lnTo>
                    <a:pt x="114" y="168"/>
                  </a:lnTo>
                  <a:lnTo>
                    <a:pt x="114" y="162"/>
                  </a:lnTo>
                  <a:lnTo>
                    <a:pt x="108" y="162"/>
                  </a:lnTo>
                  <a:lnTo>
                    <a:pt x="114" y="156"/>
                  </a:lnTo>
                  <a:lnTo>
                    <a:pt x="120" y="150"/>
                  </a:lnTo>
                  <a:lnTo>
                    <a:pt x="120" y="144"/>
                  </a:lnTo>
                  <a:lnTo>
                    <a:pt x="126" y="144"/>
                  </a:lnTo>
                  <a:lnTo>
                    <a:pt x="126" y="150"/>
                  </a:lnTo>
                  <a:lnTo>
                    <a:pt x="120" y="150"/>
                  </a:lnTo>
                  <a:lnTo>
                    <a:pt x="120" y="156"/>
                  </a:lnTo>
                  <a:lnTo>
                    <a:pt x="126" y="156"/>
                  </a:lnTo>
                  <a:close/>
                  <a:moveTo>
                    <a:pt x="150" y="246"/>
                  </a:moveTo>
                  <a:lnTo>
                    <a:pt x="156" y="246"/>
                  </a:lnTo>
                  <a:lnTo>
                    <a:pt x="156" y="252"/>
                  </a:lnTo>
                  <a:lnTo>
                    <a:pt x="156" y="258"/>
                  </a:lnTo>
                  <a:lnTo>
                    <a:pt x="162" y="258"/>
                  </a:lnTo>
                  <a:lnTo>
                    <a:pt x="162" y="264"/>
                  </a:lnTo>
                  <a:lnTo>
                    <a:pt x="156" y="264"/>
                  </a:lnTo>
                  <a:lnTo>
                    <a:pt x="150" y="264"/>
                  </a:lnTo>
                  <a:lnTo>
                    <a:pt x="150" y="258"/>
                  </a:lnTo>
                  <a:lnTo>
                    <a:pt x="144" y="258"/>
                  </a:lnTo>
                  <a:lnTo>
                    <a:pt x="144" y="252"/>
                  </a:lnTo>
                  <a:lnTo>
                    <a:pt x="144" y="246"/>
                  </a:lnTo>
                  <a:lnTo>
                    <a:pt x="150" y="246"/>
                  </a:lnTo>
                  <a:close/>
                  <a:moveTo>
                    <a:pt x="150" y="222"/>
                  </a:moveTo>
                  <a:lnTo>
                    <a:pt x="150" y="216"/>
                  </a:lnTo>
                  <a:lnTo>
                    <a:pt x="150" y="210"/>
                  </a:lnTo>
                  <a:lnTo>
                    <a:pt x="150" y="216"/>
                  </a:lnTo>
                  <a:lnTo>
                    <a:pt x="156" y="216"/>
                  </a:lnTo>
                  <a:lnTo>
                    <a:pt x="156" y="222"/>
                  </a:lnTo>
                  <a:lnTo>
                    <a:pt x="156" y="228"/>
                  </a:lnTo>
                  <a:lnTo>
                    <a:pt x="156" y="234"/>
                  </a:lnTo>
                  <a:lnTo>
                    <a:pt x="150" y="234"/>
                  </a:lnTo>
                  <a:lnTo>
                    <a:pt x="150" y="228"/>
                  </a:lnTo>
                  <a:lnTo>
                    <a:pt x="150" y="222"/>
                  </a:lnTo>
                  <a:close/>
                  <a:moveTo>
                    <a:pt x="174" y="198"/>
                  </a:moveTo>
                  <a:lnTo>
                    <a:pt x="174" y="204"/>
                  </a:lnTo>
                  <a:lnTo>
                    <a:pt x="180" y="204"/>
                  </a:lnTo>
                  <a:lnTo>
                    <a:pt x="174" y="204"/>
                  </a:lnTo>
                  <a:lnTo>
                    <a:pt x="180" y="204"/>
                  </a:lnTo>
                  <a:lnTo>
                    <a:pt x="180" y="210"/>
                  </a:lnTo>
                  <a:lnTo>
                    <a:pt x="174" y="210"/>
                  </a:lnTo>
                  <a:lnTo>
                    <a:pt x="168" y="204"/>
                  </a:lnTo>
                  <a:lnTo>
                    <a:pt x="162" y="204"/>
                  </a:lnTo>
                  <a:lnTo>
                    <a:pt x="162" y="198"/>
                  </a:lnTo>
                  <a:lnTo>
                    <a:pt x="168" y="198"/>
                  </a:lnTo>
                  <a:lnTo>
                    <a:pt x="174" y="198"/>
                  </a:lnTo>
                  <a:close/>
                  <a:moveTo>
                    <a:pt x="408" y="582"/>
                  </a:moveTo>
                  <a:lnTo>
                    <a:pt x="408" y="576"/>
                  </a:lnTo>
                  <a:lnTo>
                    <a:pt x="402" y="576"/>
                  </a:lnTo>
                  <a:lnTo>
                    <a:pt x="402" y="570"/>
                  </a:lnTo>
                  <a:lnTo>
                    <a:pt x="402" y="564"/>
                  </a:lnTo>
                  <a:lnTo>
                    <a:pt x="396" y="564"/>
                  </a:lnTo>
                  <a:lnTo>
                    <a:pt x="402" y="564"/>
                  </a:lnTo>
                  <a:lnTo>
                    <a:pt x="402" y="570"/>
                  </a:lnTo>
                  <a:lnTo>
                    <a:pt x="408" y="570"/>
                  </a:lnTo>
                  <a:lnTo>
                    <a:pt x="408" y="576"/>
                  </a:lnTo>
                  <a:lnTo>
                    <a:pt x="408" y="582"/>
                  </a:lnTo>
                  <a:lnTo>
                    <a:pt x="408" y="588"/>
                  </a:lnTo>
                  <a:lnTo>
                    <a:pt x="408" y="582"/>
                  </a:lnTo>
                  <a:close/>
                  <a:moveTo>
                    <a:pt x="204" y="414"/>
                  </a:moveTo>
                  <a:lnTo>
                    <a:pt x="204" y="420"/>
                  </a:lnTo>
                  <a:lnTo>
                    <a:pt x="204" y="414"/>
                  </a:lnTo>
                  <a:lnTo>
                    <a:pt x="198" y="420"/>
                  </a:lnTo>
                  <a:lnTo>
                    <a:pt x="204" y="420"/>
                  </a:lnTo>
                  <a:lnTo>
                    <a:pt x="204" y="426"/>
                  </a:lnTo>
                  <a:lnTo>
                    <a:pt x="204" y="420"/>
                  </a:lnTo>
                  <a:lnTo>
                    <a:pt x="198" y="420"/>
                  </a:lnTo>
                  <a:lnTo>
                    <a:pt x="198" y="414"/>
                  </a:lnTo>
                  <a:lnTo>
                    <a:pt x="204" y="414"/>
                  </a:lnTo>
                  <a:close/>
                  <a:moveTo>
                    <a:pt x="150" y="198"/>
                  </a:moveTo>
                  <a:lnTo>
                    <a:pt x="150" y="204"/>
                  </a:lnTo>
                  <a:lnTo>
                    <a:pt x="150" y="210"/>
                  </a:lnTo>
                  <a:lnTo>
                    <a:pt x="144" y="204"/>
                  </a:lnTo>
                  <a:lnTo>
                    <a:pt x="144" y="198"/>
                  </a:lnTo>
                  <a:lnTo>
                    <a:pt x="150" y="198"/>
                  </a:lnTo>
                  <a:close/>
                  <a:moveTo>
                    <a:pt x="750" y="462"/>
                  </a:moveTo>
                  <a:lnTo>
                    <a:pt x="744" y="462"/>
                  </a:lnTo>
                  <a:lnTo>
                    <a:pt x="744" y="468"/>
                  </a:lnTo>
                  <a:lnTo>
                    <a:pt x="738" y="468"/>
                  </a:lnTo>
                  <a:lnTo>
                    <a:pt x="738" y="462"/>
                  </a:lnTo>
                  <a:lnTo>
                    <a:pt x="744" y="462"/>
                  </a:lnTo>
                  <a:lnTo>
                    <a:pt x="750" y="462"/>
                  </a:lnTo>
                  <a:close/>
                  <a:moveTo>
                    <a:pt x="216" y="174"/>
                  </a:moveTo>
                  <a:lnTo>
                    <a:pt x="222" y="174"/>
                  </a:lnTo>
                  <a:lnTo>
                    <a:pt x="216" y="174"/>
                  </a:lnTo>
                  <a:lnTo>
                    <a:pt x="216" y="180"/>
                  </a:lnTo>
                  <a:lnTo>
                    <a:pt x="210" y="180"/>
                  </a:lnTo>
                  <a:lnTo>
                    <a:pt x="210" y="174"/>
                  </a:lnTo>
                  <a:lnTo>
                    <a:pt x="216" y="174"/>
                  </a:lnTo>
                  <a:close/>
                  <a:moveTo>
                    <a:pt x="0" y="360"/>
                  </a:moveTo>
                  <a:lnTo>
                    <a:pt x="6" y="360"/>
                  </a:lnTo>
                  <a:lnTo>
                    <a:pt x="6" y="366"/>
                  </a:lnTo>
                  <a:lnTo>
                    <a:pt x="6" y="360"/>
                  </a:lnTo>
                  <a:lnTo>
                    <a:pt x="12" y="366"/>
                  </a:lnTo>
                  <a:lnTo>
                    <a:pt x="6" y="366"/>
                  </a:lnTo>
                  <a:lnTo>
                    <a:pt x="6" y="360"/>
                  </a:lnTo>
                  <a:lnTo>
                    <a:pt x="0" y="360"/>
                  </a:lnTo>
                  <a:close/>
                  <a:moveTo>
                    <a:pt x="12" y="360"/>
                  </a:moveTo>
                  <a:lnTo>
                    <a:pt x="18" y="360"/>
                  </a:lnTo>
                  <a:lnTo>
                    <a:pt x="12" y="360"/>
                  </a:lnTo>
                  <a:lnTo>
                    <a:pt x="18" y="360"/>
                  </a:lnTo>
                  <a:lnTo>
                    <a:pt x="12" y="360"/>
                  </a:lnTo>
                  <a:close/>
                  <a:moveTo>
                    <a:pt x="168" y="246"/>
                  </a:moveTo>
                  <a:lnTo>
                    <a:pt x="174" y="246"/>
                  </a:lnTo>
                  <a:lnTo>
                    <a:pt x="168" y="246"/>
                  </a:lnTo>
                  <a:close/>
                  <a:moveTo>
                    <a:pt x="240" y="384"/>
                  </a:moveTo>
                  <a:lnTo>
                    <a:pt x="240" y="390"/>
                  </a:lnTo>
                  <a:lnTo>
                    <a:pt x="240" y="384"/>
                  </a:lnTo>
                  <a:close/>
                  <a:moveTo>
                    <a:pt x="228" y="174"/>
                  </a:moveTo>
                  <a:lnTo>
                    <a:pt x="222" y="174"/>
                  </a:lnTo>
                  <a:lnTo>
                    <a:pt x="228" y="174"/>
                  </a:lnTo>
                  <a:close/>
                  <a:moveTo>
                    <a:pt x="558" y="294"/>
                  </a:moveTo>
                  <a:lnTo>
                    <a:pt x="558" y="288"/>
                  </a:lnTo>
                  <a:lnTo>
                    <a:pt x="564" y="294"/>
                  </a:lnTo>
                  <a:lnTo>
                    <a:pt x="558" y="294"/>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sp>
          <p:nvSpPr>
            <p:cNvPr id="10" name="Freeform 6">
              <a:extLst>
                <a:ext uri="{FF2B5EF4-FFF2-40B4-BE49-F238E27FC236}">
                  <a16:creationId xmlns:a16="http://schemas.microsoft.com/office/drawing/2014/main" id="{C8EE4C18-0C6E-4A5F-AF1E-AF07927AE8AC}"/>
                </a:ext>
              </a:extLst>
            </p:cNvPr>
            <p:cNvSpPr>
              <a:spLocks noEditPoints="1"/>
            </p:cNvSpPr>
            <p:nvPr/>
          </p:nvSpPr>
          <p:spPr bwMode="gray">
            <a:xfrm>
              <a:off x="2258" y="1722"/>
              <a:ext cx="1209" cy="1057"/>
            </a:xfrm>
            <a:custGeom>
              <a:avLst/>
              <a:gdLst>
                <a:gd name="T0" fmla="*/ 966 w 1248"/>
                <a:gd name="T1" fmla="*/ 972 h 1092"/>
                <a:gd name="T2" fmla="*/ 894 w 1248"/>
                <a:gd name="T3" fmla="*/ 1026 h 1092"/>
                <a:gd name="T4" fmla="*/ 804 w 1248"/>
                <a:gd name="T5" fmla="*/ 1044 h 1092"/>
                <a:gd name="T6" fmla="*/ 780 w 1248"/>
                <a:gd name="T7" fmla="*/ 1074 h 1092"/>
                <a:gd name="T8" fmla="*/ 744 w 1248"/>
                <a:gd name="T9" fmla="*/ 1050 h 1092"/>
                <a:gd name="T10" fmla="*/ 756 w 1248"/>
                <a:gd name="T11" fmla="*/ 978 h 1092"/>
                <a:gd name="T12" fmla="*/ 684 w 1248"/>
                <a:gd name="T13" fmla="*/ 942 h 1092"/>
                <a:gd name="T14" fmla="*/ 678 w 1248"/>
                <a:gd name="T15" fmla="*/ 858 h 1092"/>
                <a:gd name="T16" fmla="*/ 630 w 1248"/>
                <a:gd name="T17" fmla="*/ 804 h 1092"/>
                <a:gd name="T18" fmla="*/ 594 w 1248"/>
                <a:gd name="T19" fmla="*/ 738 h 1092"/>
                <a:gd name="T20" fmla="*/ 582 w 1248"/>
                <a:gd name="T21" fmla="*/ 684 h 1092"/>
                <a:gd name="T22" fmla="*/ 624 w 1248"/>
                <a:gd name="T23" fmla="*/ 600 h 1092"/>
                <a:gd name="T24" fmla="*/ 534 w 1248"/>
                <a:gd name="T25" fmla="*/ 630 h 1092"/>
                <a:gd name="T26" fmla="*/ 456 w 1248"/>
                <a:gd name="T27" fmla="*/ 588 h 1092"/>
                <a:gd name="T28" fmla="*/ 432 w 1248"/>
                <a:gd name="T29" fmla="*/ 636 h 1092"/>
                <a:gd name="T30" fmla="*/ 438 w 1248"/>
                <a:gd name="T31" fmla="*/ 738 h 1092"/>
                <a:gd name="T32" fmla="*/ 336 w 1248"/>
                <a:gd name="T33" fmla="*/ 762 h 1092"/>
                <a:gd name="T34" fmla="*/ 312 w 1248"/>
                <a:gd name="T35" fmla="*/ 720 h 1092"/>
                <a:gd name="T36" fmla="*/ 306 w 1248"/>
                <a:gd name="T37" fmla="*/ 630 h 1092"/>
                <a:gd name="T38" fmla="*/ 216 w 1248"/>
                <a:gd name="T39" fmla="*/ 636 h 1092"/>
                <a:gd name="T40" fmla="*/ 84 w 1248"/>
                <a:gd name="T41" fmla="*/ 666 h 1092"/>
                <a:gd name="T42" fmla="*/ 12 w 1248"/>
                <a:gd name="T43" fmla="*/ 588 h 1092"/>
                <a:gd name="T44" fmla="*/ 42 w 1248"/>
                <a:gd name="T45" fmla="*/ 510 h 1092"/>
                <a:gd name="T46" fmla="*/ 144 w 1248"/>
                <a:gd name="T47" fmla="*/ 366 h 1092"/>
                <a:gd name="T48" fmla="*/ 168 w 1248"/>
                <a:gd name="T49" fmla="*/ 234 h 1092"/>
                <a:gd name="T50" fmla="*/ 138 w 1248"/>
                <a:gd name="T51" fmla="*/ 222 h 1092"/>
                <a:gd name="T52" fmla="*/ 120 w 1248"/>
                <a:gd name="T53" fmla="*/ 132 h 1092"/>
                <a:gd name="T54" fmla="*/ 228 w 1248"/>
                <a:gd name="T55" fmla="*/ 84 h 1092"/>
                <a:gd name="T56" fmla="*/ 354 w 1248"/>
                <a:gd name="T57" fmla="*/ 96 h 1092"/>
                <a:gd name="T58" fmla="*/ 366 w 1248"/>
                <a:gd name="T59" fmla="*/ 186 h 1092"/>
                <a:gd name="T60" fmla="*/ 402 w 1248"/>
                <a:gd name="T61" fmla="*/ 138 h 1092"/>
                <a:gd name="T62" fmla="*/ 462 w 1248"/>
                <a:gd name="T63" fmla="*/ 180 h 1092"/>
                <a:gd name="T64" fmla="*/ 492 w 1248"/>
                <a:gd name="T65" fmla="*/ 174 h 1092"/>
                <a:gd name="T66" fmla="*/ 474 w 1248"/>
                <a:gd name="T67" fmla="*/ 120 h 1092"/>
                <a:gd name="T68" fmla="*/ 510 w 1248"/>
                <a:gd name="T69" fmla="*/ 6 h 1092"/>
                <a:gd name="T70" fmla="*/ 600 w 1248"/>
                <a:gd name="T71" fmla="*/ 24 h 1092"/>
                <a:gd name="T72" fmla="*/ 708 w 1248"/>
                <a:gd name="T73" fmla="*/ 78 h 1092"/>
                <a:gd name="T74" fmla="*/ 792 w 1248"/>
                <a:gd name="T75" fmla="*/ 168 h 1092"/>
                <a:gd name="T76" fmla="*/ 864 w 1248"/>
                <a:gd name="T77" fmla="*/ 186 h 1092"/>
                <a:gd name="T78" fmla="*/ 984 w 1248"/>
                <a:gd name="T79" fmla="*/ 228 h 1092"/>
                <a:gd name="T80" fmla="*/ 1080 w 1248"/>
                <a:gd name="T81" fmla="*/ 234 h 1092"/>
                <a:gd name="T82" fmla="*/ 1158 w 1248"/>
                <a:gd name="T83" fmla="*/ 318 h 1092"/>
                <a:gd name="T84" fmla="*/ 1218 w 1248"/>
                <a:gd name="T85" fmla="*/ 390 h 1092"/>
                <a:gd name="T86" fmla="*/ 1116 w 1248"/>
                <a:gd name="T87" fmla="*/ 414 h 1092"/>
                <a:gd name="T88" fmla="*/ 1038 w 1248"/>
                <a:gd name="T89" fmla="*/ 480 h 1092"/>
                <a:gd name="T90" fmla="*/ 1086 w 1248"/>
                <a:gd name="T91" fmla="*/ 570 h 1092"/>
                <a:gd name="T92" fmla="*/ 1110 w 1248"/>
                <a:gd name="T93" fmla="*/ 648 h 1092"/>
                <a:gd name="T94" fmla="*/ 1116 w 1248"/>
                <a:gd name="T95" fmla="*/ 738 h 1092"/>
                <a:gd name="T96" fmla="*/ 1014 w 1248"/>
                <a:gd name="T97" fmla="*/ 780 h 1092"/>
                <a:gd name="T98" fmla="*/ 1002 w 1248"/>
                <a:gd name="T99" fmla="*/ 852 h 1092"/>
                <a:gd name="T100" fmla="*/ 582 w 1248"/>
                <a:gd name="T101" fmla="*/ 336 h 1092"/>
                <a:gd name="T102" fmla="*/ 540 w 1248"/>
                <a:gd name="T103" fmla="*/ 306 h 1092"/>
                <a:gd name="T104" fmla="*/ 462 w 1248"/>
                <a:gd name="T105" fmla="*/ 282 h 1092"/>
                <a:gd name="T106" fmla="*/ 546 w 1248"/>
                <a:gd name="T107" fmla="*/ 366 h 1092"/>
                <a:gd name="T108" fmla="*/ 36 w 1248"/>
                <a:gd name="T109" fmla="*/ 102 h 1092"/>
                <a:gd name="T110" fmla="*/ 174 w 1248"/>
                <a:gd name="T111" fmla="*/ 60 h 1092"/>
                <a:gd name="T112" fmla="*/ 252 w 1248"/>
                <a:gd name="T113" fmla="*/ 54 h 1092"/>
                <a:gd name="T114" fmla="*/ 264 w 1248"/>
                <a:gd name="T115" fmla="*/ 48 h 1092"/>
                <a:gd name="T116" fmla="*/ 336 w 1248"/>
                <a:gd name="T117" fmla="*/ 42 h 1092"/>
                <a:gd name="T118" fmla="*/ 204 w 1248"/>
                <a:gd name="T119" fmla="*/ 60 h 1092"/>
                <a:gd name="T120" fmla="*/ 780 w 1248"/>
                <a:gd name="T121" fmla="*/ 144 h 1092"/>
                <a:gd name="T122" fmla="*/ 738 w 1248"/>
                <a:gd name="T123" fmla="*/ 126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8" h="1092">
                  <a:moveTo>
                    <a:pt x="1026" y="948"/>
                  </a:moveTo>
                  <a:lnTo>
                    <a:pt x="1020" y="948"/>
                  </a:lnTo>
                  <a:lnTo>
                    <a:pt x="1020" y="954"/>
                  </a:lnTo>
                  <a:lnTo>
                    <a:pt x="1014" y="954"/>
                  </a:lnTo>
                  <a:lnTo>
                    <a:pt x="1008" y="954"/>
                  </a:lnTo>
                  <a:lnTo>
                    <a:pt x="1008" y="960"/>
                  </a:lnTo>
                  <a:lnTo>
                    <a:pt x="1014" y="960"/>
                  </a:lnTo>
                  <a:lnTo>
                    <a:pt x="1014" y="966"/>
                  </a:lnTo>
                  <a:lnTo>
                    <a:pt x="1014" y="960"/>
                  </a:lnTo>
                  <a:lnTo>
                    <a:pt x="1008" y="960"/>
                  </a:lnTo>
                  <a:lnTo>
                    <a:pt x="1008" y="966"/>
                  </a:lnTo>
                  <a:lnTo>
                    <a:pt x="1008" y="972"/>
                  </a:lnTo>
                  <a:lnTo>
                    <a:pt x="1014" y="972"/>
                  </a:lnTo>
                  <a:lnTo>
                    <a:pt x="1020" y="972"/>
                  </a:lnTo>
                  <a:lnTo>
                    <a:pt x="1020" y="978"/>
                  </a:lnTo>
                  <a:lnTo>
                    <a:pt x="1014" y="978"/>
                  </a:lnTo>
                  <a:lnTo>
                    <a:pt x="1014" y="984"/>
                  </a:lnTo>
                  <a:lnTo>
                    <a:pt x="1008" y="984"/>
                  </a:lnTo>
                  <a:lnTo>
                    <a:pt x="1008" y="978"/>
                  </a:lnTo>
                  <a:lnTo>
                    <a:pt x="1002" y="978"/>
                  </a:lnTo>
                  <a:lnTo>
                    <a:pt x="1002" y="972"/>
                  </a:lnTo>
                  <a:lnTo>
                    <a:pt x="1002" y="978"/>
                  </a:lnTo>
                  <a:lnTo>
                    <a:pt x="996" y="978"/>
                  </a:lnTo>
                  <a:lnTo>
                    <a:pt x="996" y="984"/>
                  </a:lnTo>
                  <a:lnTo>
                    <a:pt x="990" y="984"/>
                  </a:lnTo>
                  <a:lnTo>
                    <a:pt x="984" y="984"/>
                  </a:lnTo>
                  <a:lnTo>
                    <a:pt x="978" y="984"/>
                  </a:lnTo>
                  <a:lnTo>
                    <a:pt x="972" y="978"/>
                  </a:lnTo>
                  <a:lnTo>
                    <a:pt x="966" y="972"/>
                  </a:lnTo>
                  <a:lnTo>
                    <a:pt x="960" y="972"/>
                  </a:lnTo>
                  <a:lnTo>
                    <a:pt x="954" y="972"/>
                  </a:lnTo>
                  <a:lnTo>
                    <a:pt x="948" y="972"/>
                  </a:lnTo>
                  <a:lnTo>
                    <a:pt x="942" y="972"/>
                  </a:lnTo>
                  <a:lnTo>
                    <a:pt x="942" y="978"/>
                  </a:lnTo>
                  <a:lnTo>
                    <a:pt x="942" y="984"/>
                  </a:lnTo>
                  <a:lnTo>
                    <a:pt x="942" y="990"/>
                  </a:lnTo>
                  <a:lnTo>
                    <a:pt x="936" y="990"/>
                  </a:lnTo>
                  <a:lnTo>
                    <a:pt x="936" y="996"/>
                  </a:lnTo>
                  <a:lnTo>
                    <a:pt x="936" y="1002"/>
                  </a:lnTo>
                  <a:lnTo>
                    <a:pt x="930" y="1002"/>
                  </a:lnTo>
                  <a:lnTo>
                    <a:pt x="924" y="1002"/>
                  </a:lnTo>
                  <a:lnTo>
                    <a:pt x="924" y="1008"/>
                  </a:lnTo>
                  <a:lnTo>
                    <a:pt x="924" y="1014"/>
                  </a:lnTo>
                  <a:lnTo>
                    <a:pt x="918" y="1014"/>
                  </a:lnTo>
                  <a:lnTo>
                    <a:pt x="918" y="1008"/>
                  </a:lnTo>
                  <a:lnTo>
                    <a:pt x="918" y="1014"/>
                  </a:lnTo>
                  <a:lnTo>
                    <a:pt x="912" y="1014"/>
                  </a:lnTo>
                  <a:lnTo>
                    <a:pt x="918" y="1014"/>
                  </a:lnTo>
                  <a:lnTo>
                    <a:pt x="912" y="1014"/>
                  </a:lnTo>
                  <a:lnTo>
                    <a:pt x="906" y="1014"/>
                  </a:lnTo>
                  <a:lnTo>
                    <a:pt x="906" y="1020"/>
                  </a:lnTo>
                  <a:lnTo>
                    <a:pt x="900" y="1020"/>
                  </a:lnTo>
                  <a:lnTo>
                    <a:pt x="900" y="1014"/>
                  </a:lnTo>
                  <a:lnTo>
                    <a:pt x="894" y="1014"/>
                  </a:lnTo>
                  <a:lnTo>
                    <a:pt x="894" y="1020"/>
                  </a:lnTo>
                  <a:lnTo>
                    <a:pt x="888" y="1020"/>
                  </a:lnTo>
                  <a:lnTo>
                    <a:pt x="894" y="1020"/>
                  </a:lnTo>
                  <a:lnTo>
                    <a:pt x="894" y="1026"/>
                  </a:lnTo>
                  <a:lnTo>
                    <a:pt x="888" y="1026"/>
                  </a:lnTo>
                  <a:lnTo>
                    <a:pt x="888" y="1032"/>
                  </a:lnTo>
                  <a:lnTo>
                    <a:pt x="882" y="1032"/>
                  </a:lnTo>
                  <a:lnTo>
                    <a:pt x="882" y="1038"/>
                  </a:lnTo>
                  <a:lnTo>
                    <a:pt x="876" y="1038"/>
                  </a:lnTo>
                  <a:lnTo>
                    <a:pt x="870" y="1038"/>
                  </a:lnTo>
                  <a:lnTo>
                    <a:pt x="864" y="1038"/>
                  </a:lnTo>
                  <a:lnTo>
                    <a:pt x="864" y="1044"/>
                  </a:lnTo>
                  <a:lnTo>
                    <a:pt x="858" y="1044"/>
                  </a:lnTo>
                  <a:lnTo>
                    <a:pt x="858" y="1038"/>
                  </a:lnTo>
                  <a:lnTo>
                    <a:pt x="852" y="1038"/>
                  </a:lnTo>
                  <a:lnTo>
                    <a:pt x="852" y="1044"/>
                  </a:lnTo>
                  <a:lnTo>
                    <a:pt x="846" y="1044"/>
                  </a:lnTo>
                  <a:lnTo>
                    <a:pt x="846" y="1050"/>
                  </a:lnTo>
                  <a:lnTo>
                    <a:pt x="840" y="1050"/>
                  </a:lnTo>
                  <a:lnTo>
                    <a:pt x="834" y="1050"/>
                  </a:lnTo>
                  <a:lnTo>
                    <a:pt x="834" y="1056"/>
                  </a:lnTo>
                  <a:lnTo>
                    <a:pt x="828" y="1056"/>
                  </a:lnTo>
                  <a:lnTo>
                    <a:pt x="828" y="1062"/>
                  </a:lnTo>
                  <a:lnTo>
                    <a:pt x="822" y="1062"/>
                  </a:lnTo>
                  <a:lnTo>
                    <a:pt x="828" y="1062"/>
                  </a:lnTo>
                  <a:lnTo>
                    <a:pt x="828" y="1056"/>
                  </a:lnTo>
                  <a:lnTo>
                    <a:pt x="822" y="1056"/>
                  </a:lnTo>
                  <a:lnTo>
                    <a:pt x="822" y="1050"/>
                  </a:lnTo>
                  <a:lnTo>
                    <a:pt x="822" y="1044"/>
                  </a:lnTo>
                  <a:lnTo>
                    <a:pt x="816" y="1044"/>
                  </a:lnTo>
                  <a:lnTo>
                    <a:pt x="810" y="1050"/>
                  </a:lnTo>
                  <a:lnTo>
                    <a:pt x="810" y="1044"/>
                  </a:lnTo>
                  <a:lnTo>
                    <a:pt x="804" y="1044"/>
                  </a:lnTo>
                  <a:lnTo>
                    <a:pt x="804" y="1050"/>
                  </a:lnTo>
                  <a:lnTo>
                    <a:pt x="810" y="1050"/>
                  </a:lnTo>
                  <a:lnTo>
                    <a:pt x="804" y="1056"/>
                  </a:lnTo>
                  <a:lnTo>
                    <a:pt x="810" y="1056"/>
                  </a:lnTo>
                  <a:lnTo>
                    <a:pt x="804" y="1062"/>
                  </a:lnTo>
                  <a:lnTo>
                    <a:pt x="810" y="1062"/>
                  </a:lnTo>
                  <a:lnTo>
                    <a:pt x="804" y="1062"/>
                  </a:lnTo>
                  <a:lnTo>
                    <a:pt x="804" y="1056"/>
                  </a:lnTo>
                  <a:lnTo>
                    <a:pt x="804" y="1050"/>
                  </a:lnTo>
                  <a:lnTo>
                    <a:pt x="798" y="1050"/>
                  </a:lnTo>
                  <a:lnTo>
                    <a:pt x="798" y="1044"/>
                  </a:lnTo>
                  <a:lnTo>
                    <a:pt x="792" y="1044"/>
                  </a:lnTo>
                  <a:lnTo>
                    <a:pt x="792" y="1050"/>
                  </a:lnTo>
                  <a:lnTo>
                    <a:pt x="792" y="1056"/>
                  </a:lnTo>
                  <a:lnTo>
                    <a:pt x="786" y="1056"/>
                  </a:lnTo>
                  <a:lnTo>
                    <a:pt x="780" y="1056"/>
                  </a:lnTo>
                  <a:lnTo>
                    <a:pt x="780" y="1062"/>
                  </a:lnTo>
                  <a:lnTo>
                    <a:pt x="774" y="1062"/>
                  </a:lnTo>
                  <a:lnTo>
                    <a:pt x="768" y="1062"/>
                  </a:lnTo>
                  <a:lnTo>
                    <a:pt x="768" y="1068"/>
                  </a:lnTo>
                  <a:lnTo>
                    <a:pt x="768" y="1074"/>
                  </a:lnTo>
                  <a:lnTo>
                    <a:pt x="774" y="1074"/>
                  </a:lnTo>
                  <a:lnTo>
                    <a:pt x="774" y="1080"/>
                  </a:lnTo>
                  <a:lnTo>
                    <a:pt x="774" y="1086"/>
                  </a:lnTo>
                  <a:lnTo>
                    <a:pt x="780" y="1086"/>
                  </a:lnTo>
                  <a:lnTo>
                    <a:pt x="780" y="1080"/>
                  </a:lnTo>
                  <a:lnTo>
                    <a:pt x="786" y="1080"/>
                  </a:lnTo>
                  <a:lnTo>
                    <a:pt x="780" y="1080"/>
                  </a:lnTo>
                  <a:lnTo>
                    <a:pt x="780" y="1074"/>
                  </a:lnTo>
                  <a:lnTo>
                    <a:pt x="786" y="1074"/>
                  </a:lnTo>
                  <a:lnTo>
                    <a:pt x="786" y="1080"/>
                  </a:lnTo>
                  <a:lnTo>
                    <a:pt x="780" y="1080"/>
                  </a:lnTo>
                  <a:lnTo>
                    <a:pt x="786" y="1080"/>
                  </a:lnTo>
                  <a:lnTo>
                    <a:pt x="786" y="1086"/>
                  </a:lnTo>
                  <a:lnTo>
                    <a:pt x="786" y="1092"/>
                  </a:lnTo>
                  <a:lnTo>
                    <a:pt x="780" y="1092"/>
                  </a:lnTo>
                  <a:lnTo>
                    <a:pt x="774" y="1092"/>
                  </a:lnTo>
                  <a:lnTo>
                    <a:pt x="768" y="1092"/>
                  </a:lnTo>
                  <a:lnTo>
                    <a:pt x="762" y="1092"/>
                  </a:lnTo>
                  <a:lnTo>
                    <a:pt x="762" y="1086"/>
                  </a:lnTo>
                  <a:lnTo>
                    <a:pt x="756" y="1086"/>
                  </a:lnTo>
                  <a:lnTo>
                    <a:pt x="750" y="1086"/>
                  </a:lnTo>
                  <a:lnTo>
                    <a:pt x="744" y="1086"/>
                  </a:lnTo>
                  <a:lnTo>
                    <a:pt x="750" y="1080"/>
                  </a:lnTo>
                  <a:lnTo>
                    <a:pt x="744" y="1080"/>
                  </a:lnTo>
                  <a:lnTo>
                    <a:pt x="738" y="1080"/>
                  </a:lnTo>
                  <a:lnTo>
                    <a:pt x="738" y="1074"/>
                  </a:lnTo>
                  <a:lnTo>
                    <a:pt x="732" y="1074"/>
                  </a:lnTo>
                  <a:lnTo>
                    <a:pt x="726" y="1074"/>
                  </a:lnTo>
                  <a:lnTo>
                    <a:pt x="726" y="1068"/>
                  </a:lnTo>
                  <a:lnTo>
                    <a:pt x="732" y="1068"/>
                  </a:lnTo>
                  <a:lnTo>
                    <a:pt x="732" y="1062"/>
                  </a:lnTo>
                  <a:lnTo>
                    <a:pt x="726" y="1062"/>
                  </a:lnTo>
                  <a:lnTo>
                    <a:pt x="726" y="1056"/>
                  </a:lnTo>
                  <a:lnTo>
                    <a:pt x="732" y="1056"/>
                  </a:lnTo>
                  <a:lnTo>
                    <a:pt x="732" y="1050"/>
                  </a:lnTo>
                  <a:lnTo>
                    <a:pt x="738" y="1050"/>
                  </a:lnTo>
                  <a:lnTo>
                    <a:pt x="744" y="1050"/>
                  </a:lnTo>
                  <a:lnTo>
                    <a:pt x="750" y="1050"/>
                  </a:lnTo>
                  <a:lnTo>
                    <a:pt x="744" y="1050"/>
                  </a:lnTo>
                  <a:lnTo>
                    <a:pt x="744" y="1044"/>
                  </a:lnTo>
                  <a:lnTo>
                    <a:pt x="750" y="1044"/>
                  </a:lnTo>
                  <a:lnTo>
                    <a:pt x="750" y="1038"/>
                  </a:lnTo>
                  <a:lnTo>
                    <a:pt x="750" y="1032"/>
                  </a:lnTo>
                  <a:lnTo>
                    <a:pt x="744" y="1032"/>
                  </a:lnTo>
                  <a:lnTo>
                    <a:pt x="744" y="1026"/>
                  </a:lnTo>
                  <a:lnTo>
                    <a:pt x="750" y="1026"/>
                  </a:lnTo>
                  <a:lnTo>
                    <a:pt x="744" y="1026"/>
                  </a:lnTo>
                  <a:lnTo>
                    <a:pt x="750" y="1026"/>
                  </a:lnTo>
                  <a:lnTo>
                    <a:pt x="750" y="1020"/>
                  </a:lnTo>
                  <a:lnTo>
                    <a:pt x="744" y="1020"/>
                  </a:lnTo>
                  <a:lnTo>
                    <a:pt x="744" y="1014"/>
                  </a:lnTo>
                  <a:lnTo>
                    <a:pt x="738" y="1008"/>
                  </a:lnTo>
                  <a:lnTo>
                    <a:pt x="738" y="1002"/>
                  </a:lnTo>
                  <a:lnTo>
                    <a:pt x="738" y="996"/>
                  </a:lnTo>
                  <a:lnTo>
                    <a:pt x="738" y="1002"/>
                  </a:lnTo>
                  <a:lnTo>
                    <a:pt x="744" y="996"/>
                  </a:lnTo>
                  <a:lnTo>
                    <a:pt x="744" y="990"/>
                  </a:lnTo>
                  <a:lnTo>
                    <a:pt x="744" y="984"/>
                  </a:lnTo>
                  <a:lnTo>
                    <a:pt x="744" y="990"/>
                  </a:lnTo>
                  <a:lnTo>
                    <a:pt x="750" y="990"/>
                  </a:lnTo>
                  <a:lnTo>
                    <a:pt x="750" y="984"/>
                  </a:lnTo>
                  <a:lnTo>
                    <a:pt x="750" y="978"/>
                  </a:lnTo>
                  <a:lnTo>
                    <a:pt x="744" y="978"/>
                  </a:lnTo>
                  <a:lnTo>
                    <a:pt x="744" y="972"/>
                  </a:lnTo>
                  <a:lnTo>
                    <a:pt x="750" y="972"/>
                  </a:lnTo>
                  <a:lnTo>
                    <a:pt x="756" y="978"/>
                  </a:lnTo>
                  <a:lnTo>
                    <a:pt x="762" y="978"/>
                  </a:lnTo>
                  <a:lnTo>
                    <a:pt x="762" y="972"/>
                  </a:lnTo>
                  <a:lnTo>
                    <a:pt x="756" y="972"/>
                  </a:lnTo>
                  <a:lnTo>
                    <a:pt x="756" y="966"/>
                  </a:lnTo>
                  <a:lnTo>
                    <a:pt x="750" y="966"/>
                  </a:lnTo>
                  <a:lnTo>
                    <a:pt x="750" y="960"/>
                  </a:lnTo>
                  <a:lnTo>
                    <a:pt x="750" y="954"/>
                  </a:lnTo>
                  <a:lnTo>
                    <a:pt x="744" y="954"/>
                  </a:lnTo>
                  <a:lnTo>
                    <a:pt x="750" y="954"/>
                  </a:lnTo>
                  <a:lnTo>
                    <a:pt x="744" y="948"/>
                  </a:lnTo>
                  <a:lnTo>
                    <a:pt x="744" y="954"/>
                  </a:lnTo>
                  <a:lnTo>
                    <a:pt x="738" y="954"/>
                  </a:lnTo>
                  <a:lnTo>
                    <a:pt x="732" y="954"/>
                  </a:lnTo>
                  <a:lnTo>
                    <a:pt x="726" y="954"/>
                  </a:lnTo>
                  <a:lnTo>
                    <a:pt x="732" y="954"/>
                  </a:lnTo>
                  <a:lnTo>
                    <a:pt x="726" y="954"/>
                  </a:lnTo>
                  <a:lnTo>
                    <a:pt x="726" y="948"/>
                  </a:lnTo>
                  <a:lnTo>
                    <a:pt x="720" y="954"/>
                  </a:lnTo>
                  <a:lnTo>
                    <a:pt x="714" y="954"/>
                  </a:lnTo>
                  <a:lnTo>
                    <a:pt x="714" y="948"/>
                  </a:lnTo>
                  <a:lnTo>
                    <a:pt x="714" y="942"/>
                  </a:lnTo>
                  <a:lnTo>
                    <a:pt x="708" y="942"/>
                  </a:lnTo>
                  <a:lnTo>
                    <a:pt x="702" y="942"/>
                  </a:lnTo>
                  <a:lnTo>
                    <a:pt x="702" y="948"/>
                  </a:lnTo>
                  <a:lnTo>
                    <a:pt x="696" y="942"/>
                  </a:lnTo>
                  <a:lnTo>
                    <a:pt x="696" y="948"/>
                  </a:lnTo>
                  <a:lnTo>
                    <a:pt x="690" y="948"/>
                  </a:lnTo>
                  <a:lnTo>
                    <a:pt x="684" y="948"/>
                  </a:lnTo>
                  <a:lnTo>
                    <a:pt x="684" y="942"/>
                  </a:lnTo>
                  <a:lnTo>
                    <a:pt x="678" y="942"/>
                  </a:lnTo>
                  <a:lnTo>
                    <a:pt x="684" y="942"/>
                  </a:lnTo>
                  <a:lnTo>
                    <a:pt x="684" y="936"/>
                  </a:lnTo>
                  <a:lnTo>
                    <a:pt x="684" y="930"/>
                  </a:lnTo>
                  <a:lnTo>
                    <a:pt x="684" y="924"/>
                  </a:lnTo>
                  <a:lnTo>
                    <a:pt x="690" y="924"/>
                  </a:lnTo>
                  <a:lnTo>
                    <a:pt x="690" y="918"/>
                  </a:lnTo>
                  <a:lnTo>
                    <a:pt x="684" y="918"/>
                  </a:lnTo>
                  <a:lnTo>
                    <a:pt x="684" y="912"/>
                  </a:lnTo>
                  <a:lnTo>
                    <a:pt x="684" y="906"/>
                  </a:lnTo>
                  <a:lnTo>
                    <a:pt x="684" y="900"/>
                  </a:lnTo>
                  <a:lnTo>
                    <a:pt x="690" y="900"/>
                  </a:lnTo>
                  <a:lnTo>
                    <a:pt x="690" y="894"/>
                  </a:lnTo>
                  <a:lnTo>
                    <a:pt x="696" y="894"/>
                  </a:lnTo>
                  <a:lnTo>
                    <a:pt x="696" y="888"/>
                  </a:lnTo>
                  <a:lnTo>
                    <a:pt x="702" y="882"/>
                  </a:lnTo>
                  <a:lnTo>
                    <a:pt x="696" y="882"/>
                  </a:lnTo>
                  <a:lnTo>
                    <a:pt x="696" y="876"/>
                  </a:lnTo>
                  <a:lnTo>
                    <a:pt x="696" y="870"/>
                  </a:lnTo>
                  <a:lnTo>
                    <a:pt x="702" y="870"/>
                  </a:lnTo>
                  <a:lnTo>
                    <a:pt x="696" y="870"/>
                  </a:lnTo>
                  <a:lnTo>
                    <a:pt x="696" y="864"/>
                  </a:lnTo>
                  <a:lnTo>
                    <a:pt x="702" y="864"/>
                  </a:lnTo>
                  <a:lnTo>
                    <a:pt x="702" y="858"/>
                  </a:lnTo>
                  <a:lnTo>
                    <a:pt x="696" y="858"/>
                  </a:lnTo>
                  <a:lnTo>
                    <a:pt x="690" y="858"/>
                  </a:lnTo>
                  <a:lnTo>
                    <a:pt x="684" y="858"/>
                  </a:lnTo>
                  <a:lnTo>
                    <a:pt x="678" y="852"/>
                  </a:lnTo>
                  <a:lnTo>
                    <a:pt x="678" y="858"/>
                  </a:lnTo>
                  <a:lnTo>
                    <a:pt x="672" y="858"/>
                  </a:lnTo>
                  <a:lnTo>
                    <a:pt x="666" y="858"/>
                  </a:lnTo>
                  <a:lnTo>
                    <a:pt x="672" y="858"/>
                  </a:lnTo>
                  <a:lnTo>
                    <a:pt x="672" y="852"/>
                  </a:lnTo>
                  <a:lnTo>
                    <a:pt x="672" y="846"/>
                  </a:lnTo>
                  <a:lnTo>
                    <a:pt x="672" y="840"/>
                  </a:lnTo>
                  <a:lnTo>
                    <a:pt x="672" y="834"/>
                  </a:lnTo>
                  <a:lnTo>
                    <a:pt x="666" y="834"/>
                  </a:lnTo>
                  <a:lnTo>
                    <a:pt x="666" y="828"/>
                  </a:lnTo>
                  <a:lnTo>
                    <a:pt x="660" y="828"/>
                  </a:lnTo>
                  <a:lnTo>
                    <a:pt x="660" y="834"/>
                  </a:lnTo>
                  <a:lnTo>
                    <a:pt x="660" y="828"/>
                  </a:lnTo>
                  <a:lnTo>
                    <a:pt x="654" y="828"/>
                  </a:lnTo>
                  <a:lnTo>
                    <a:pt x="654" y="822"/>
                  </a:lnTo>
                  <a:lnTo>
                    <a:pt x="660" y="822"/>
                  </a:lnTo>
                  <a:lnTo>
                    <a:pt x="654" y="822"/>
                  </a:lnTo>
                  <a:lnTo>
                    <a:pt x="654" y="816"/>
                  </a:lnTo>
                  <a:lnTo>
                    <a:pt x="660" y="816"/>
                  </a:lnTo>
                  <a:lnTo>
                    <a:pt x="660" y="810"/>
                  </a:lnTo>
                  <a:lnTo>
                    <a:pt x="654" y="810"/>
                  </a:lnTo>
                  <a:lnTo>
                    <a:pt x="660" y="810"/>
                  </a:lnTo>
                  <a:lnTo>
                    <a:pt x="654" y="810"/>
                  </a:lnTo>
                  <a:lnTo>
                    <a:pt x="648" y="810"/>
                  </a:lnTo>
                  <a:lnTo>
                    <a:pt x="642" y="810"/>
                  </a:lnTo>
                  <a:lnTo>
                    <a:pt x="642" y="816"/>
                  </a:lnTo>
                  <a:lnTo>
                    <a:pt x="636" y="816"/>
                  </a:lnTo>
                  <a:lnTo>
                    <a:pt x="636" y="810"/>
                  </a:lnTo>
                  <a:lnTo>
                    <a:pt x="630" y="810"/>
                  </a:lnTo>
                  <a:lnTo>
                    <a:pt x="630" y="804"/>
                  </a:lnTo>
                  <a:lnTo>
                    <a:pt x="636" y="798"/>
                  </a:lnTo>
                  <a:lnTo>
                    <a:pt x="630" y="798"/>
                  </a:lnTo>
                  <a:lnTo>
                    <a:pt x="636" y="792"/>
                  </a:lnTo>
                  <a:lnTo>
                    <a:pt x="636" y="786"/>
                  </a:lnTo>
                  <a:lnTo>
                    <a:pt x="630" y="786"/>
                  </a:lnTo>
                  <a:lnTo>
                    <a:pt x="630" y="780"/>
                  </a:lnTo>
                  <a:lnTo>
                    <a:pt x="630" y="774"/>
                  </a:lnTo>
                  <a:lnTo>
                    <a:pt x="630" y="768"/>
                  </a:lnTo>
                  <a:lnTo>
                    <a:pt x="636" y="768"/>
                  </a:lnTo>
                  <a:lnTo>
                    <a:pt x="636" y="762"/>
                  </a:lnTo>
                  <a:lnTo>
                    <a:pt x="630" y="762"/>
                  </a:lnTo>
                  <a:lnTo>
                    <a:pt x="624" y="762"/>
                  </a:lnTo>
                  <a:lnTo>
                    <a:pt x="624" y="756"/>
                  </a:lnTo>
                  <a:lnTo>
                    <a:pt x="618" y="756"/>
                  </a:lnTo>
                  <a:lnTo>
                    <a:pt x="624" y="756"/>
                  </a:lnTo>
                  <a:lnTo>
                    <a:pt x="624" y="750"/>
                  </a:lnTo>
                  <a:lnTo>
                    <a:pt x="630" y="750"/>
                  </a:lnTo>
                  <a:lnTo>
                    <a:pt x="624" y="744"/>
                  </a:lnTo>
                  <a:lnTo>
                    <a:pt x="624" y="738"/>
                  </a:lnTo>
                  <a:lnTo>
                    <a:pt x="618" y="738"/>
                  </a:lnTo>
                  <a:lnTo>
                    <a:pt x="612" y="744"/>
                  </a:lnTo>
                  <a:lnTo>
                    <a:pt x="612" y="738"/>
                  </a:lnTo>
                  <a:lnTo>
                    <a:pt x="606" y="738"/>
                  </a:lnTo>
                  <a:lnTo>
                    <a:pt x="606" y="732"/>
                  </a:lnTo>
                  <a:lnTo>
                    <a:pt x="600" y="732"/>
                  </a:lnTo>
                  <a:lnTo>
                    <a:pt x="600" y="738"/>
                  </a:lnTo>
                  <a:lnTo>
                    <a:pt x="600" y="732"/>
                  </a:lnTo>
                  <a:lnTo>
                    <a:pt x="600" y="738"/>
                  </a:lnTo>
                  <a:lnTo>
                    <a:pt x="594" y="738"/>
                  </a:lnTo>
                  <a:lnTo>
                    <a:pt x="588" y="744"/>
                  </a:lnTo>
                  <a:lnTo>
                    <a:pt x="588" y="738"/>
                  </a:lnTo>
                  <a:lnTo>
                    <a:pt x="588" y="732"/>
                  </a:lnTo>
                  <a:lnTo>
                    <a:pt x="588" y="726"/>
                  </a:lnTo>
                  <a:lnTo>
                    <a:pt x="594" y="726"/>
                  </a:lnTo>
                  <a:lnTo>
                    <a:pt x="588" y="726"/>
                  </a:lnTo>
                  <a:lnTo>
                    <a:pt x="588" y="720"/>
                  </a:lnTo>
                  <a:lnTo>
                    <a:pt x="582" y="720"/>
                  </a:lnTo>
                  <a:lnTo>
                    <a:pt x="582" y="714"/>
                  </a:lnTo>
                  <a:lnTo>
                    <a:pt x="588" y="714"/>
                  </a:lnTo>
                  <a:lnTo>
                    <a:pt x="588" y="720"/>
                  </a:lnTo>
                  <a:lnTo>
                    <a:pt x="588" y="714"/>
                  </a:lnTo>
                  <a:lnTo>
                    <a:pt x="594" y="714"/>
                  </a:lnTo>
                  <a:lnTo>
                    <a:pt x="594" y="720"/>
                  </a:lnTo>
                  <a:lnTo>
                    <a:pt x="600" y="720"/>
                  </a:lnTo>
                  <a:lnTo>
                    <a:pt x="600" y="714"/>
                  </a:lnTo>
                  <a:lnTo>
                    <a:pt x="600" y="708"/>
                  </a:lnTo>
                  <a:lnTo>
                    <a:pt x="594" y="708"/>
                  </a:lnTo>
                  <a:lnTo>
                    <a:pt x="594" y="702"/>
                  </a:lnTo>
                  <a:lnTo>
                    <a:pt x="600" y="702"/>
                  </a:lnTo>
                  <a:lnTo>
                    <a:pt x="606" y="702"/>
                  </a:lnTo>
                  <a:lnTo>
                    <a:pt x="606" y="696"/>
                  </a:lnTo>
                  <a:lnTo>
                    <a:pt x="600" y="696"/>
                  </a:lnTo>
                  <a:lnTo>
                    <a:pt x="594" y="690"/>
                  </a:lnTo>
                  <a:lnTo>
                    <a:pt x="588" y="690"/>
                  </a:lnTo>
                  <a:lnTo>
                    <a:pt x="582" y="690"/>
                  </a:lnTo>
                  <a:lnTo>
                    <a:pt x="582" y="684"/>
                  </a:lnTo>
                  <a:lnTo>
                    <a:pt x="582" y="678"/>
                  </a:lnTo>
                  <a:lnTo>
                    <a:pt x="582" y="684"/>
                  </a:lnTo>
                  <a:lnTo>
                    <a:pt x="576" y="684"/>
                  </a:lnTo>
                  <a:lnTo>
                    <a:pt x="576" y="678"/>
                  </a:lnTo>
                  <a:lnTo>
                    <a:pt x="582" y="678"/>
                  </a:lnTo>
                  <a:lnTo>
                    <a:pt x="582" y="672"/>
                  </a:lnTo>
                  <a:lnTo>
                    <a:pt x="582" y="666"/>
                  </a:lnTo>
                  <a:lnTo>
                    <a:pt x="588" y="666"/>
                  </a:lnTo>
                  <a:lnTo>
                    <a:pt x="582" y="666"/>
                  </a:lnTo>
                  <a:lnTo>
                    <a:pt x="588" y="666"/>
                  </a:lnTo>
                  <a:lnTo>
                    <a:pt x="588" y="660"/>
                  </a:lnTo>
                  <a:lnTo>
                    <a:pt x="594" y="660"/>
                  </a:lnTo>
                  <a:lnTo>
                    <a:pt x="594" y="654"/>
                  </a:lnTo>
                  <a:lnTo>
                    <a:pt x="600" y="654"/>
                  </a:lnTo>
                  <a:lnTo>
                    <a:pt x="606" y="654"/>
                  </a:lnTo>
                  <a:lnTo>
                    <a:pt x="606" y="648"/>
                  </a:lnTo>
                  <a:lnTo>
                    <a:pt x="612" y="648"/>
                  </a:lnTo>
                  <a:lnTo>
                    <a:pt x="612" y="642"/>
                  </a:lnTo>
                  <a:lnTo>
                    <a:pt x="612" y="636"/>
                  </a:lnTo>
                  <a:lnTo>
                    <a:pt x="612" y="630"/>
                  </a:lnTo>
                  <a:lnTo>
                    <a:pt x="618" y="630"/>
                  </a:lnTo>
                  <a:lnTo>
                    <a:pt x="618" y="624"/>
                  </a:lnTo>
                  <a:lnTo>
                    <a:pt x="618" y="618"/>
                  </a:lnTo>
                  <a:lnTo>
                    <a:pt x="612" y="618"/>
                  </a:lnTo>
                  <a:lnTo>
                    <a:pt x="618" y="618"/>
                  </a:lnTo>
                  <a:lnTo>
                    <a:pt x="618" y="612"/>
                  </a:lnTo>
                  <a:lnTo>
                    <a:pt x="612" y="612"/>
                  </a:lnTo>
                  <a:lnTo>
                    <a:pt x="612" y="606"/>
                  </a:lnTo>
                  <a:lnTo>
                    <a:pt x="618" y="606"/>
                  </a:lnTo>
                  <a:lnTo>
                    <a:pt x="618" y="600"/>
                  </a:lnTo>
                  <a:lnTo>
                    <a:pt x="624" y="600"/>
                  </a:lnTo>
                  <a:lnTo>
                    <a:pt x="624" y="594"/>
                  </a:lnTo>
                  <a:lnTo>
                    <a:pt x="618" y="594"/>
                  </a:lnTo>
                  <a:lnTo>
                    <a:pt x="618" y="588"/>
                  </a:lnTo>
                  <a:lnTo>
                    <a:pt x="612" y="588"/>
                  </a:lnTo>
                  <a:lnTo>
                    <a:pt x="606" y="588"/>
                  </a:lnTo>
                  <a:lnTo>
                    <a:pt x="600" y="588"/>
                  </a:lnTo>
                  <a:lnTo>
                    <a:pt x="600" y="594"/>
                  </a:lnTo>
                  <a:lnTo>
                    <a:pt x="594" y="594"/>
                  </a:lnTo>
                  <a:lnTo>
                    <a:pt x="594" y="600"/>
                  </a:lnTo>
                  <a:lnTo>
                    <a:pt x="594" y="606"/>
                  </a:lnTo>
                  <a:lnTo>
                    <a:pt x="588" y="606"/>
                  </a:lnTo>
                  <a:lnTo>
                    <a:pt x="582" y="606"/>
                  </a:lnTo>
                  <a:lnTo>
                    <a:pt x="582" y="612"/>
                  </a:lnTo>
                  <a:lnTo>
                    <a:pt x="588" y="612"/>
                  </a:lnTo>
                  <a:lnTo>
                    <a:pt x="582" y="612"/>
                  </a:lnTo>
                  <a:lnTo>
                    <a:pt x="582" y="618"/>
                  </a:lnTo>
                  <a:lnTo>
                    <a:pt x="576" y="618"/>
                  </a:lnTo>
                  <a:lnTo>
                    <a:pt x="576" y="624"/>
                  </a:lnTo>
                  <a:lnTo>
                    <a:pt x="570" y="624"/>
                  </a:lnTo>
                  <a:lnTo>
                    <a:pt x="576" y="624"/>
                  </a:lnTo>
                  <a:lnTo>
                    <a:pt x="570" y="624"/>
                  </a:lnTo>
                  <a:lnTo>
                    <a:pt x="570" y="630"/>
                  </a:lnTo>
                  <a:lnTo>
                    <a:pt x="564" y="624"/>
                  </a:lnTo>
                  <a:lnTo>
                    <a:pt x="564" y="630"/>
                  </a:lnTo>
                  <a:lnTo>
                    <a:pt x="564" y="624"/>
                  </a:lnTo>
                  <a:lnTo>
                    <a:pt x="558" y="624"/>
                  </a:lnTo>
                  <a:lnTo>
                    <a:pt x="558" y="630"/>
                  </a:lnTo>
                  <a:lnTo>
                    <a:pt x="552" y="630"/>
                  </a:lnTo>
                  <a:lnTo>
                    <a:pt x="534" y="630"/>
                  </a:lnTo>
                  <a:lnTo>
                    <a:pt x="528" y="630"/>
                  </a:lnTo>
                  <a:lnTo>
                    <a:pt x="522" y="636"/>
                  </a:lnTo>
                  <a:lnTo>
                    <a:pt x="522" y="630"/>
                  </a:lnTo>
                  <a:lnTo>
                    <a:pt x="516" y="630"/>
                  </a:lnTo>
                  <a:lnTo>
                    <a:pt x="510" y="630"/>
                  </a:lnTo>
                  <a:lnTo>
                    <a:pt x="516" y="630"/>
                  </a:lnTo>
                  <a:lnTo>
                    <a:pt x="510" y="630"/>
                  </a:lnTo>
                  <a:lnTo>
                    <a:pt x="516" y="624"/>
                  </a:lnTo>
                  <a:lnTo>
                    <a:pt x="510" y="624"/>
                  </a:lnTo>
                  <a:lnTo>
                    <a:pt x="510" y="618"/>
                  </a:lnTo>
                  <a:lnTo>
                    <a:pt x="516" y="618"/>
                  </a:lnTo>
                  <a:lnTo>
                    <a:pt x="516" y="612"/>
                  </a:lnTo>
                  <a:lnTo>
                    <a:pt x="510" y="612"/>
                  </a:lnTo>
                  <a:lnTo>
                    <a:pt x="510" y="606"/>
                  </a:lnTo>
                  <a:lnTo>
                    <a:pt x="516" y="606"/>
                  </a:lnTo>
                  <a:lnTo>
                    <a:pt x="516" y="600"/>
                  </a:lnTo>
                  <a:lnTo>
                    <a:pt x="516" y="594"/>
                  </a:lnTo>
                  <a:lnTo>
                    <a:pt x="510" y="594"/>
                  </a:lnTo>
                  <a:lnTo>
                    <a:pt x="510" y="588"/>
                  </a:lnTo>
                  <a:lnTo>
                    <a:pt x="510" y="582"/>
                  </a:lnTo>
                  <a:lnTo>
                    <a:pt x="510" y="576"/>
                  </a:lnTo>
                  <a:lnTo>
                    <a:pt x="504" y="576"/>
                  </a:lnTo>
                  <a:lnTo>
                    <a:pt x="498" y="570"/>
                  </a:lnTo>
                  <a:lnTo>
                    <a:pt x="474" y="588"/>
                  </a:lnTo>
                  <a:lnTo>
                    <a:pt x="468" y="582"/>
                  </a:lnTo>
                  <a:lnTo>
                    <a:pt x="462" y="576"/>
                  </a:lnTo>
                  <a:lnTo>
                    <a:pt x="462" y="582"/>
                  </a:lnTo>
                  <a:lnTo>
                    <a:pt x="456" y="582"/>
                  </a:lnTo>
                  <a:lnTo>
                    <a:pt x="456" y="588"/>
                  </a:lnTo>
                  <a:lnTo>
                    <a:pt x="450" y="588"/>
                  </a:lnTo>
                  <a:lnTo>
                    <a:pt x="450" y="594"/>
                  </a:lnTo>
                  <a:lnTo>
                    <a:pt x="450" y="600"/>
                  </a:lnTo>
                  <a:lnTo>
                    <a:pt x="444" y="600"/>
                  </a:lnTo>
                  <a:lnTo>
                    <a:pt x="444" y="606"/>
                  </a:lnTo>
                  <a:lnTo>
                    <a:pt x="438" y="606"/>
                  </a:lnTo>
                  <a:lnTo>
                    <a:pt x="432" y="606"/>
                  </a:lnTo>
                  <a:lnTo>
                    <a:pt x="426" y="606"/>
                  </a:lnTo>
                  <a:lnTo>
                    <a:pt x="420" y="606"/>
                  </a:lnTo>
                  <a:lnTo>
                    <a:pt x="420" y="600"/>
                  </a:lnTo>
                  <a:lnTo>
                    <a:pt x="414" y="606"/>
                  </a:lnTo>
                  <a:lnTo>
                    <a:pt x="420" y="606"/>
                  </a:lnTo>
                  <a:lnTo>
                    <a:pt x="414" y="606"/>
                  </a:lnTo>
                  <a:lnTo>
                    <a:pt x="414" y="600"/>
                  </a:lnTo>
                  <a:lnTo>
                    <a:pt x="408" y="600"/>
                  </a:lnTo>
                  <a:lnTo>
                    <a:pt x="408" y="606"/>
                  </a:lnTo>
                  <a:lnTo>
                    <a:pt x="414" y="606"/>
                  </a:lnTo>
                  <a:lnTo>
                    <a:pt x="408" y="606"/>
                  </a:lnTo>
                  <a:lnTo>
                    <a:pt x="408" y="612"/>
                  </a:lnTo>
                  <a:lnTo>
                    <a:pt x="414" y="612"/>
                  </a:lnTo>
                  <a:lnTo>
                    <a:pt x="414" y="618"/>
                  </a:lnTo>
                  <a:lnTo>
                    <a:pt x="414" y="624"/>
                  </a:lnTo>
                  <a:lnTo>
                    <a:pt x="420" y="624"/>
                  </a:lnTo>
                  <a:lnTo>
                    <a:pt x="420" y="630"/>
                  </a:lnTo>
                  <a:lnTo>
                    <a:pt x="426" y="630"/>
                  </a:lnTo>
                  <a:lnTo>
                    <a:pt x="432" y="630"/>
                  </a:lnTo>
                  <a:lnTo>
                    <a:pt x="432" y="636"/>
                  </a:lnTo>
                  <a:lnTo>
                    <a:pt x="432" y="630"/>
                  </a:lnTo>
                  <a:lnTo>
                    <a:pt x="432" y="636"/>
                  </a:lnTo>
                  <a:lnTo>
                    <a:pt x="444" y="642"/>
                  </a:lnTo>
                  <a:lnTo>
                    <a:pt x="444" y="648"/>
                  </a:lnTo>
                  <a:lnTo>
                    <a:pt x="444" y="654"/>
                  </a:lnTo>
                  <a:lnTo>
                    <a:pt x="450" y="654"/>
                  </a:lnTo>
                  <a:lnTo>
                    <a:pt x="450" y="660"/>
                  </a:lnTo>
                  <a:lnTo>
                    <a:pt x="450" y="666"/>
                  </a:lnTo>
                  <a:lnTo>
                    <a:pt x="450" y="672"/>
                  </a:lnTo>
                  <a:lnTo>
                    <a:pt x="450" y="678"/>
                  </a:lnTo>
                  <a:lnTo>
                    <a:pt x="450" y="684"/>
                  </a:lnTo>
                  <a:lnTo>
                    <a:pt x="450" y="690"/>
                  </a:lnTo>
                  <a:lnTo>
                    <a:pt x="450" y="696"/>
                  </a:lnTo>
                  <a:lnTo>
                    <a:pt x="444" y="702"/>
                  </a:lnTo>
                  <a:lnTo>
                    <a:pt x="444" y="708"/>
                  </a:lnTo>
                  <a:lnTo>
                    <a:pt x="450" y="708"/>
                  </a:lnTo>
                  <a:lnTo>
                    <a:pt x="450" y="714"/>
                  </a:lnTo>
                  <a:lnTo>
                    <a:pt x="456" y="714"/>
                  </a:lnTo>
                  <a:lnTo>
                    <a:pt x="462" y="714"/>
                  </a:lnTo>
                  <a:lnTo>
                    <a:pt x="462" y="720"/>
                  </a:lnTo>
                  <a:lnTo>
                    <a:pt x="456" y="720"/>
                  </a:lnTo>
                  <a:lnTo>
                    <a:pt x="456" y="726"/>
                  </a:lnTo>
                  <a:lnTo>
                    <a:pt x="450" y="726"/>
                  </a:lnTo>
                  <a:lnTo>
                    <a:pt x="450" y="732"/>
                  </a:lnTo>
                  <a:lnTo>
                    <a:pt x="450" y="726"/>
                  </a:lnTo>
                  <a:lnTo>
                    <a:pt x="450" y="732"/>
                  </a:lnTo>
                  <a:lnTo>
                    <a:pt x="444" y="732"/>
                  </a:lnTo>
                  <a:lnTo>
                    <a:pt x="444" y="726"/>
                  </a:lnTo>
                  <a:lnTo>
                    <a:pt x="444" y="732"/>
                  </a:lnTo>
                  <a:lnTo>
                    <a:pt x="438" y="732"/>
                  </a:lnTo>
                  <a:lnTo>
                    <a:pt x="438" y="738"/>
                  </a:lnTo>
                  <a:lnTo>
                    <a:pt x="432" y="738"/>
                  </a:lnTo>
                  <a:lnTo>
                    <a:pt x="432" y="744"/>
                  </a:lnTo>
                  <a:lnTo>
                    <a:pt x="432" y="750"/>
                  </a:lnTo>
                  <a:lnTo>
                    <a:pt x="426" y="750"/>
                  </a:lnTo>
                  <a:lnTo>
                    <a:pt x="426" y="744"/>
                  </a:lnTo>
                  <a:lnTo>
                    <a:pt x="420" y="744"/>
                  </a:lnTo>
                  <a:lnTo>
                    <a:pt x="414" y="744"/>
                  </a:lnTo>
                  <a:lnTo>
                    <a:pt x="414" y="738"/>
                  </a:lnTo>
                  <a:lnTo>
                    <a:pt x="408" y="744"/>
                  </a:lnTo>
                  <a:lnTo>
                    <a:pt x="402" y="744"/>
                  </a:lnTo>
                  <a:lnTo>
                    <a:pt x="402" y="738"/>
                  </a:lnTo>
                  <a:lnTo>
                    <a:pt x="396" y="738"/>
                  </a:lnTo>
                  <a:lnTo>
                    <a:pt x="396" y="744"/>
                  </a:lnTo>
                  <a:lnTo>
                    <a:pt x="390" y="744"/>
                  </a:lnTo>
                  <a:lnTo>
                    <a:pt x="390" y="750"/>
                  </a:lnTo>
                  <a:lnTo>
                    <a:pt x="384" y="750"/>
                  </a:lnTo>
                  <a:lnTo>
                    <a:pt x="384" y="756"/>
                  </a:lnTo>
                  <a:lnTo>
                    <a:pt x="378" y="756"/>
                  </a:lnTo>
                  <a:lnTo>
                    <a:pt x="378" y="762"/>
                  </a:lnTo>
                  <a:lnTo>
                    <a:pt x="372" y="762"/>
                  </a:lnTo>
                  <a:lnTo>
                    <a:pt x="366" y="762"/>
                  </a:lnTo>
                  <a:lnTo>
                    <a:pt x="360" y="762"/>
                  </a:lnTo>
                  <a:lnTo>
                    <a:pt x="360" y="768"/>
                  </a:lnTo>
                  <a:lnTo>
                    <a:pt x="354" y="768"/>
                  </a:lnTo>
                  <a:lnTo>
                    <a:pt x="348" y="768"/>
                  </a:lnTo>
                  <a:lnTo>
                    <a:pt x="348" y="762"/>
                  </a:lnTo>
                  <a:lnTo>
                    <a:pt x="342" y="762"/>
                  </a:lnTo>
                  <a:lnTo>
                    <a:pt x="342" y="768"/>
                  </a:lnTo>
                  <a:lnTo>
                    <a:pt x="336" y="762"/>
                  </a:lnTo>
                  <a:lnTo>
                    <a:pt x="336" y="768"/>
                  </a:lnTo>
                  <a:lnTo>
                    <a:pt x="330" y="768"/>
                  </a:lnTo>
                  <a:lnTo>
                    <a:pt x="324" y="768"/>
                  </a:lnTo>
                  <a:lnTo>
                    <a:pt x="324" y="774"/>
                  </a:lnTo>
                  <a:lnTo>
                    <a:pt x="318" y="774"/>
                  </a:lnTo>
                  <a:lnTo>
                    <a:pt x="312" y="774"/>
                  </a:lnTo>
                  <a:lnTo>
                    <a:pt x="312" y="768"/>
                  </a:lnTo>
                  <a:lnTo>
                    <a:pt x="306" y="768"/>
                  </a:lnTo>
                  <a:lnTo>
                    <a:pt x="306" y="762"/>
                  </a:lnTo>
                  <a:lnTo>
                    <a:pt x="300" y="762"/>
                  </a:lnTo>
                  <a:lnTo>
                    <a:pt x="300" y="756"/>
                  </a:lnTo>
                  <a:lnTo>
                    <a:pt x="300" y="750"/>
                  </a:lnTo>
                  <a:lnTo>
                    <a:pt x="306" y="750"/>
                  </a:lnTo>
                  <a:lnTo>
                    <a:pt x="312" y="750"/>
                  </a:lnTo>
                  <a:lnTo>
                    <a:pt x="318" y="750"/>
                  </a:lnTo>
                  <a:lnTo>
                    <a:pt x="318" y="744"/>
                  </a:lnTo>
                  <a:lnTo>
                    <a:pt x="324" y="744"/>
                  </a:lnTo>
                  <a:lnTo>
                    <a:pt x="330" y="744"/>
                  </a:lnTo>
                  <a:lnTo>
                    <a:pt x="330" y="732"/>
                  </a:lnTo>
                  <a:lnTo>
                    <a:pt x="330" y="726"/>
                  </a:lnTo>
                  <a:lnTo>
                    <a:pt x="336" y="726"/>
                  </a:lnTo>
                  <a:lnTo>
                    <a:pt x="330" y="726"/>
                  </a:lnTo>
                  <a:lnTo>
                    <a:pt x="336" y="726"/>
                  </a:lnTo>
                  <a:lnTo>
                    <a:pt x="336" y="720"/>
                  </a:lnTo>
                  <a:lnTo>
                    <a:pt x="330" y="720"/>
                  </a:lnTo>
                  <a:lnTo>
                    <a:pt x="324" y="720"/>
                  </a:lnTo>
                  <a:lnTo>
                    <a:pt x="318" y="720"/>
                  </a:lnTo>
                  <a:lnTo>
                    <a:pt x="318" y="714"/>
                  </a:lnTo>
                  <a:lnTo>
                    <a:pt x="312" y="720"/>
                  </a:lnTo>
                  <a:lnTo>
                    <a:pt x="312" y="714"/>
                  </a:lnTo>
                  <a:lnTo>
                    <a:pt x="306" y="714"/>
                  </a:lnTo>
                  <a:lnTo>
                    <a:pt x="306" y="708"/>
                  </a:lnTo>
                  <a:lnTo>
                    <a:pt x="306" y="702"/>
                  </a:lnTo>
                  <a:lnTo>
                    <a:pt x="306" y="696"/>
                  </a:lnTo>
                  <a:lnTo>
                    <a:pt x="312" y="696"/>
                  </a:lnTo>
                  <a:lnTo>
                    <a:pt x="312" y="690"/>
                  </a:lnTo>
                  <a:lnTo>
                    <a:pt x="312" y="684"/>
                  </a:lnTo>
                  <a:lnTo>
                    <a:pt x="312" y="678"/>
                  </a:lnTo>
                  <a:lnTo>
                    <a:pt x="318" y="678"/>
                  </a:lnTo>
                  <a:lnTo>
                    <a:pt x="318" y="672"/>
                  </a:lnTo>
                  <a:lnTo>
                    <a:pt x="312" y="672"/>
                  </a:lnTo>
                  <a:lnTo>
                    <a:pt x="312" y="666"/>
                  </a:lnTo>
                  <a:lnTo>
                    <a:pt x="318" y="666"/>
                  </a:lnTo>
                  <a:lnTo>
                    <a:pt x="318" y="660"/>
                  </a:lnTo>
                  <a:lnTo>
                    <a:pt x="330" y="666"/>
                  </a:lnTo>
                  <a:lnTo>
                    <a:pt x="330" y="660"/>
                  </a:lnTo>
                  <a:lnTo>
                    <a:pt x="324" y="660"/>
                  </a:lnTo>
                  <a:lnTo>
                    <a:pt x="324" y="654"/>
                  </a:lnTo>
                  <a:lnTo>
                    <a:pt x="318" y="654"/>
                  </a:lnTo>
                  <a:lnTo>
                    <a:pt x="318" y="648"/>
                  </a:lnTo>
                  <a:lnTo>
                    <a:pt x="318" y="642"/>
                  </a:lnTo>
                  <a:lnTo>
                    <a:pt x="318" y="648"/>
                  </a:lnTo>
                  <a:lnTo>
                    <a:pt x="318" y="642"/>
                  </a:lnTo>
                  <a:lnTo>
                    <a:pt x="318" y="648"/>
                  </a:lnTo>
                  <a:lnTo>
                    <a:pt x="318" y="642"/>
                  </a:lnTo>
                  <a:lnTo>
                    <a:pt x="318" y="636"/>
                  </a:lnTo>
                  <a:lnTo>
                    <a:pt x="312" y="636"/>
                  </a:lnTo>
                  <a:lnTo>
                    <a:pt x="306" y="630"/>
                  </a:lnTo>
                  <a:lnTo>
                    <a:pt x="300" y="630"/>
                  </a:lnTo>
                  <a:lnTo>
                    <a:pt x="288" y="636"/>
                  </a:lnTo>
                  <a:lnTo>
                    <a:pt x="282" y="636"/>
                  </a:lnTo>
                  <a:lnTo>
                    <a:pt x="276" y="630"/>
                  </a:lnTo>
                  <a:lnTo>
                    <a:pt x="270" y="624"/>
                  </a:lnTo>
                  <a:lnTo>
                    <a:pt x="264" y="624"/>
                  </a:lnTo>
                  <a:lnTo>
                    <a:pt x="258" y="624"/>
                  </a:lnTo>
                  <a:lnTo>
                    <a:pt x="258" y="612"/>
                  </a:lnTo>
                  <a:lnTo>
                    <a:pt x="258" y="606"/>
                  </a:lnTo>
                  <a:lnTo>
                    <a:pt x="252" y="600"/>
                  </a:lnTo>
                  <a:lnTo>
                    <a:pt x="246" y="600"/>
                  </a:lnTo>
                  <a:lnTo>
                    <a:pt x="246" y="594"/>
                  </a:lnTo>
                  <a:lnTo>
                    <a:pt x="240" y="594"/>
                  </a:lnTo>
                  <a:lnTo>
                    <a:pt x="234" y="594"/>
                  </a:lnTo>
                  <a:lnTo>
                    <a:pt x="234" y="588"/>
                  </a:lnTo>
                  <a:lnTo>
                    <a:pt x="228" y="594"/>
                  </a:lnTo>
                  <a:lnTo>
                    <a:pt x="222" y="600"/>
                  </a:lnTo>
                  <a:lnTo>
                    <a:pt x="222" y="606"/>
                  </a:lnTo>
                  <a:lnTo>
                    <a:pt x="228" y="612"/>
                  </a:lnTo>
                  <a:lnTo>
                    <a:pt x="228" y="618"/>
                  </a:lnTo>
                  <a:lnTo>
                    <a:pt x="222" y="618"/>
                  </a:lnTo>
                  <a:lnTo>
                    <a:pt x="222" y="624"/>
                  </a:lnTo>
                  <a:lnTo>
                    <a:pt x="222" y="630"/>
                  </a:lnTo>
                  <a:lnTo>
                    <a:pt x="216" y="630"/>
                  </a:lnTo>
                  <a:lnTo>
                    <a:pt x="222" y="630"/>
                  </a:lnTo>
                  <a:lnTo>
                    <a:pt x="216" y="630"/>
                  </a:lnTo>
                  <a:lnTo>
                    <a:pt x="216" y="636"/>
                  </a:lnTo>
                  <a:lnTo>
                    <a:pt x="216" y="630"/>
                  </a:lnTo>
                  <a:lnTo>
                    <a:pt x="216" y="636"/>
                  </a:lnTo>
                  <a:lnTo>
                    <a:pt x="216" y="630"/>
                  </a:lnTo>
                  <a:lnTo>
                    <a:pt x="210" y="630"/>
                  </a:lnTo>
                  <a:lnTo>
                    <a:pt x="210" y="636"/>
                  </a:lnTo>
                  <a:lnTo>
                    <a:pt x="204" y="636"/>
                  </a:lnTo>
                  <a:lnTo>
                    <a:pt x="198" y="642"/>
                  </a:lnTo>
                  <a:lnTo>
                    <a:pt x="192" y="642"/>
                  </a:lnTo>
                  <a:lnTo>
                    <a:pt x="186" y="648"/>
                  </a:lnTo>
                  <a:lnTo>
                    <a:pt x="186" y="654"/>
                  </a:lnTo>
                  <a:lnTo>
                    <a:pt x="180" y="654"/>
                  </a:lnTo>
                  <a:lnTo>
                    <a:pt x="174" y="654"/>
                  </a:lnTo>
                  <a:lnTo>
                    <a:pt x="174" y="660"/>
                  </a:lnTo>
                  <a:lnTo>
                    <a:pt x="174" y="654"/>
                  </a:lnTo>
                  <a:lnTo>
                    <a:pt x="168" y="660"/>
                  </a:lnTo>
                  <a:lnTo>
                    <a:pt x="168" y="666"/>
                  </a:lnTo>
                  <a:lnTo>
                    <a:pt x="162" y="666"/>
                  </a:lnTo>
                  <a:lnTo>
                    <a:pt x="156" y="666"/>
                  </a:lnTo>
                  <a:lnTo>
                    <a:pt x="150" y="672"/>
                  </a:lnTo>
                  <a:lnTo>
                    <a:pt x="132" y="672"/>
                  </a:lnTo>
                  <a:lnTo>
                    <a:pt x="126" y="672"/>
                  </a:lnTo>
                  <a:lnTo>
                    <a:pt x="114" y="672"/>
                  </a:lnTo>
                  <a:lnTo>
                    <a:pt x="102" y="672"/>
                  </a:lnTo>
                  <a:lnTo>
                    <a:pt x="102" y="678"/>
                  </a:lnTo>
                  <a:lnTo>
                    <a:pt x="96" y="684"/>
                  </a:lnTo>
                  <a:lnTo>
                    <a:pt x="90" y="684"/>
                  </a:lnTo>
                  <a:lnTo>
                    <a:pt x="84" y="678"/>
                  </a:lnTo>
                  <a:lnTo>
                    <a:pt x="84" y="672"/>
                  </a:lnTo>
                  <a:lnTo>
                    <a:pt x="84" y="666"/>
                  </a:lnTo>
                  <a:lnTo>
                    <a:pt x="78" y="666"/>
                  </a:lnTo>
                  <a:lnTo>
                    <a:pt x="84" y="666"/>
                  </a:lnTo>
                  <a:lnTo>
                    <a:pt x="78" y="660"/>
                  </a:lnTo>
                  <a:lnTo>
                    <a:pt x="84" y="654"/>
                  </a:lnTo>
                  <a:lnTo>
                    <a:pt x="84" y="648"/>
                  </a:lnTo>
                  <a:lnTo>
                    <a:pt x="90" y="642"/>
                  </a:lnTo>
                  <a:lnTo>
                    <a:pt x="96" y="636"/>
                  </a:lnTo>
                  <a:lnTo>
                    <a:pt x="96" y="630"/>
                  </a:lnTo>
                  <a:lnTo>
                    <a:pt x="96" y="624"/>
                  </a:lnTo>
                  <a:lnTo>
                    <a:pt x="90" y="618"/>
                  </a:lnTo>
                  <a:lnTo>
                    <a:pt x="90" y="612"/>
                  </a:lnTo>
                  <a:lnTo>
                    <a:pt x="90" y="618"/>
                  </a:lnTo>
                  <a:lnTo>
                    <a:pt x="90" y="612"/>
                  </a:lnTo>
                  <a:lnTo>
                    <a:pt x="84" y="612"/>
                  </a:lnTo>
                  <a:lnTo>
                    <a:pt x="84" y="606"/>
                  </a:lnTo>
                  <a:lnTo>
                    <a:pt x="78" y="600"/>
                  </a:lnTo>
                  <a:lnTo>
                    <a:pt x="78" y="594"/>
                  </a:lnTo>
                  <a:lnTo>
                    <a:pt x="78" y="588"/>
                  </a:lnTo>
                  <a:lnTo>
                    <a:pt x="72" y="588"/>
                  </a:lnTo>
                  <a:lnTo>
                    <a:pt x="72" y="594"/>
                  </a:lnTo>
                  <a:lnTo>
                    <a:pt x="66" y="594"/>
                  </a:lnTo>
                  <a:lnTo>
                    <a:pt x="66" y="600"/>
                  </a:lnTo>
                  <a:lnTo>
                    <a:pt x="60" y="600"/>
                  </a:lnTo>
                  <a:lnTo>
                    <a:pt x="54" y="594"/>
                  </a:lnTo>
                  <a:lnTo>
                    <a:pt x="48" y="594"/>
                  </a:lnTo>
                  <a:lnTo>
                    <a:pt x="42" y="594"/>
                  </a:lnTo>
                  <a:lnTo>
                    <a:pt x="42" y="588"/>
                  </a:lnTo>
                  <a:lnTo>
                    <a:pt x="36" y="588"/>
                  </a:lnTo>
                  <a:lnTo>
                    <a:pt x="24" y="588"/>
                  </a:lnTo>
                  <a:lnTo>
                    <a:pt x="18" y="588"/>
                  </a:lnTo>
                  <a:lnTo>
                    <a:pt x="12" y="588"/>
                  </a:lnTo>
                  <a:lnTo>
                    <a:pt x="12" y="582"/>
                  </a:lnTo>
                  <a:lnTo>
                    <a:pt x="6" y="582"/>
                  </a:lnTo>
                  <a:lnTo>
                    <a:pt x="6" y="576"/>
                  </a:lnTo>
                  <a:lnTo>
                    <a:pt x="0" y="576"/>
                  </a:lnTo>
                  <a:lnTo>
                    <a:pt x="0" y="570"/>
                  </a:lnTo>
                  <a:lnTo>
                    <a:pt x="0" y="564"/>
                  </a:lnTo>
                  <a:lnTo>
                    <a:pt x="0" y="552"/>
                  </a:lnTo>
                  <a:lnTo>
                    <a:pt x="0" y="546"/>
                  </a:lnTo>
                  <a:lnTo>
                    <a:pt x="6" y="552"/>
                  </a:lnTo>
                  <a:lnTo>
                    <a:pt x="6" y="546"/>
                  </a:lnTo>
                  <a:lnTo>
                    <a:pt x="12" y="546"/>
                  </a:lnTo>
                  <a:lnTo>
                    <a:pt x="18" y="546"/>
                  </a:lnTo>
                  <a:lnTo>
                    <a:pt x="12" y="540"/>
                  </a:lnTo>
                  <a:lnTo>
                    <a:pt x="6" y="534"/>
                  </a:lnTo>
                  <a:lnTo>
                    <a:pt x="6" y="528"/>
                  </a:lnTo>
                  <a:lnTo>
                    <a:pt x="12" y="528"/>
                  </a:lnTo>
                  <a:lnTo>
                    <a:pt x="12" y="522"/>
                  </a:lnTo>
                  <a:lnTo>
                    <a:pt x="6" y="516"/>
                  </a:lnTo>
                  <a:lnTo>
                    <a:pt x="12" y="516"/>
                  </a:lnTo>
                  <a:lnTo>
                    <a:pt x="12" y="510"/>
                  </a:lnTo>
                  <a:lnTo>
                    <a:pt x="18" y="510"/>
                  </a:lnTo>
                  <a:lnTo>
                    <a:pt x="24" y="510"/>
                  </a:lnTo>
                  <a:lnTo>
                    <a:pt x="24" y="504"/>
                  </a:lnTo>
                  <a:lnTo>
                    <a:pt x="30" y="504"/>
                  </a:lnTo>
                  <a:lnTo>
                    <a:pt x="30" y="510"/>
                  </a:lnTo>
                  <a:lnTo>
                    <a:pt x="30" y="504"/>
                  </a:lnTo>
                  <a:lnTo>
                    <a:pt x="30" y="510"/>
                  </a:lnTo>
                  <a:lnTo>
                    <a:pt x="36" y="510"/>
                  </a:lnTo>
                  <a:lnTo>
                    <a:pt x="42" y="510"/>
                  </a:lnTo>
                  <a:lnTo>
                    <a:pt x="48" y="510"/>
                  </a:lnTo>
                  <a:lnTo>
                    <a:pt x="54" y="510"/>
                  </a:lnTo>
                  <a:lnTo>
                    <a:pt x="60" y="510"/>
                  </a:lnTo>
                  <a:lnTo>
                    <a:pt x="60" y="516"/>
                  </a:lnTo>
                  <a:lnTo>
                    <a:pt x="66" y="516"/>
                  </a:lnTo>
                  <a:lnTo>
                    <a:pt x="72" y="510"/>
                  </a:lnTo>
                  <a:lnTo>
                    <a:pt x="72" y="516"/>
                  </a:lnTo>
                  <a:lnTo>
                    <a:pt x="72" y="510"/>
                  </a:lnTo>
                  <a:lnTo>
                    <a:pt x="78" y="510"/>
                  </a:lnTo>
                  <a:lnTo>
                    <a:pt x="78" y="516"/>
                  </a:lnTo>
                  <a:lnTo>
                    <a:pt x="84" y="516"/>
                  </a:lnTo>
                  <a:lnTo>
                    <a:pt x="90" y="516"/>
                  </a:lnTo>
                  <a:lnTo>
                    <a:pt x="96" y="516"/>
                  </a:lnTo>
                  <a:lnTo>
                    <a:pt x="96" y="510"/>
                  </a:lnTo>
                  <a:lnTo>
                    <a:pt x="96" y="498"/>
                  </a:lnTo>
                  <a:lnTo>
                    <a:pt x="96" y="480"/>
                  </a:lnTo>
                  <a:lnTo>
                    <a:pt x="102" y="468"/>
                  </a:lnTo>
                  <a:lnTo>
                    <a:pt x="102" y="456"/>
                  </a:lnTo>
                  <a:lnTo>
                    <a:pt x="102" y="444"/>
                  </a:lnTo>
                  <a:lnTo>
                    <a:pt x="108" y="432"/>
                  </a:lnTo>
                  <a:lnTo>
                    <a:pt x="108" y="426"/>
                  </a:lnTo>
                  <a:lnTo>
                    <a:pt x="108" y="420"/>
                  </a:lnTo>
                  <a:lnTo>
                    <a:pt x="114" y="414"/>
                  </a:lnTo>
                  <a:lnTo>
                    <a:pt x="120" y="402"/>
                  </a:lnTo>
                  <a:lnTo>
                    <a:pt x="126" y="402"/>
                  </a:lnTo>
                  <a:lnTo>
                    <a:pt x="132" y="390"/>
                  </a:lnTo>
                  <a:lnTo>
                    <a:pt x="138" y="372"/>
                  </a:lnTo>
                  <a:lnTo>
                    <a:pt x="138" y="366"/>
                  </a:lnTo>
                  <a:lnTo>
                    <a:pt x="144" y="366"/>
                  </a:lnTo>
                  <a:lnTo>
                    <a:pt x="144" y="360"/>
                  </a:lnTo>
                  <a:lnTo>
                    <a:pt x="138" y="360"/>
                  </a:lnTo>
                  <a:lnTo>
                    <a:pt x="138" y="354"/>
                  </a:lnTo>
                  <a:lnTo>
                    <a:pt x="138" y="342"/>
                  </a:lnTo>
                  <a:lnTo>
                    <a:pt x="138" y="336"/>
                  </a:lnTo>
                  <a:lnTo>
                    <a:pt x="138" y="330"/>
                  </a:lnTo>
                  <a:lnTo>
                    <a:pt x="138" y="318"/>
                  </a:lnTo>
                  <a:lnTo>
                    <a:pt x="132" y="312"/>
                  </a:lnTo>
                  <a:lnTo>
                    <a:pt x="138" y="312"/>
                  </a:lnTo>
                  <a:lnTo>
                    <a:pt x="132" y="312"/>
                  </a:lnTo>
                  <a:lnTo>
                    <a:pt x="132" y="306"/>
                  </a:lnTo>
                  <a:lnTo>
                    <a:pt x="138" y="306"/>
                  </a:lnTo>
                  <a:lnTo>
                    <a:pt x="138" y="300"/>
                  </a:lnTo>
                  <a:lnTo>
                    <a:pt x="138" y="294"/>
                  </a:lnTo>
                  <a:lnTo>
                    <a:pt x="144" y="294"/>
                  </a:lnTo>
                  <a:lnTo>
                    <a:pt x="144" y="288"/>
                  </a:lnTo>
                  <a:lnTo>
                    <a:pt x="144" y="282"/>
                  </a:lnTo>
                  <a:lnTo>
                    <a:pt x="144" y="276"/>
                  </a:lnTo>
                  <a:lnTo>
                    <a:pt x="144" y="270"/>
                  </a:lnTo>
                  <a:lnTo>
                    <a:pt x="144" y="264"/>
                  </a:lnTo>
                  <a:lnTo>
                    <a:pt x="144" y="258"/>
                  </a:lnTo>
                  <a:lnTo>
                    <a:pt x="150" y="258"/>
                  </a:lnTo>
                  <a:lnTo>
                    <a:pt x="150" y="252"/>
                  </a:lnTo>
                  <a:lnTo>
                    <a:pt x="150" y="246"/>
                  </a:lnTo>
                  <a:lnTo>
                    <a:pt x="150" y="240"/>
                  </a:lnTo>
                  <a:lnTo>
                    <a:pt x="150" y="234"/>
                  </a:lnTo>
                  <a:lnTo>
                    <a:pt x="156" y="234"/>
                  </a:lnTo>
                  <a:lnTo>
                    <a:pt x="162" y="234"/>
                  </a:lnTo>
                  <a:lnTo>
                    <a:pt x="168" y="234"/>
                  </a:lnTo>
                  <a:lnTo>
                    <a:pt x="174" y="234"/>
                  </a:lnTo>
                  <a:lnTo>
                    <a:pt x="180" y="234"/>
                  </a:lnTo>
                  <a:lnTo>
                    <a:pt x="180" y="240"/>
                  </a:lnTo>
                  <a:lnTo>
                    <a:pt x="180" y="246"/>
                  </a:lnTo>
                  <a:lnTo>
                    <a:pt x="186" y="246"/>
                  </a:lnTo>
                  <a:lnTo>
                    <a:pt x="192" y="246"/>
                  </a:lnTo>
                  <a:lnTo>
                    <a:pt x="192" y="252"/>
                  </a:lnTo>
                  <a:lnTo>
                    <a:pt x="192" y="258"/>
                  </a:lnTo>
                  <a:lnTo>
                    <a:pt x="192" y="264"/>
                  </a:lnTo>
                  <a:lnTo>
                    <a:pt x="192" y="270"/>
                  </a:lnTo>
                  <a:lnTo>
                    <a:pt x="192" y="264"/>
                  </a:lnTo>
                  <a:lnTo>
                    <a:pt x="192" y="258"/>
                  </a:lnTo>
                  <a:lnTo>
                    <a:pt x="192" y="252"/>
                  </a:lnTo>
                  <a:lnTo>
                    <a:pt x="192" y="246"/>
                  </a:lnTo>
                  <a:lnTo>
                    <a:pt x="192" y="240"/>
                  </a:lnTo>
                  <a:lnTo>
                    <a:pt x="186" y="240"/>
                  </a:lnTo>
                  <a:lnTo>
                    <a:pt x="180" y="240"/>
                  </a:lnTo>
                  <a:lnTo>
                    <a:pt x="180" y="234"/>
                  </a:lnTo>
                  <a:lnTo>
                    <a:pt x="174" y="234"/>
                  </a:lnTo>
                  <a:lnTo>
                    <a:pt x="174" y="228"/>
                  </a:lnTo>
                  <a:lnTo>
                    <a:pt x="168" y="234"/>
                  </a:lnTo>
                  <a:lnTo>
                    <a:pt x="168" y="228"/>
                  </a:lnTo>
                  <a:lnTo>
                    <a:pt x="162" y="228"/>
                  </a:lnTo>
                  <a:lnTo>
                    <a:pt x="156" y="228"/>
                  </a:lnTo>
                  <a:lnTo>
                    <a:pt x="150" y="228"/>
                  </a:lnTo>
                  <a:lnTo>
                    <a:pt x="138" y="228"/>
                  </a:lnTo>
                  <a:lnTo>
                    <a:pt x="138" y="222"/>
                  </a:lnTo>
                  <a:lnTo>
                    <a:pt x="138" y="228"/>
                  </a:lnTo>
                  <a:lnTo>
                    <a:pt x="138" y="222"/>
                  </a:lnTo>
                  <a:lnTo>
                    <a:pt x="132" y="222"/>
                  </a:lnTo>
                  <a:lnTo>
                    <a:pt x="108" y="222"/>
                  </a:lnTo>
                  <a:lnTo>
                    <a:pt x="102" y="222"/>
                  </a:lnTo>
                  <a:lnTo>
                    <a:pt x="96" y="222"/>
                  </a:lnTo>
                  <a:lnTo>
                    <a:pt x="96" y="216"/>
                  </a:lnTo>
                  <a:lnTo>
                    <a:pt x="90" y="210"/>
                  </a:lnTo>
                  <a:lnTo>
                    <a:pt x="96" y="204"/>
                  </a:lnTo>
                  <a:lnTo>
                    <a:pt x="96" y="198"/>
                  </a:lnTo>
                  <a:lnTo>
                    <a:pt x="96" y="192"/>
                  </a:lnTo>
                  <a:lnTo>
                    <a:pt x="96" y="186"/>
                  </a:lnTo>
                  <a:lnTo>
                    <a:pt x="96" y="180"/>
                  </a:lnTo>
                  <a:lnTo>
                    <a:pt x="102" y="162"/>
                  </a:lnTo>
                  <a:lnTo>
                    <a:pt x="108" y="150"/>
                  </a:lnTo>
                  <a:lnTo>
                    <a:pt x="108" y="144"/>
                  </a:lnTo>
                  <a:lnTo>
                    <a:pt x="114" y="144"/>
                  </a:lnTo>
                  <a:lnTo>
                    <a:pt x="114" y="138"/>
                  </a:lnTo>
                  <a:lnTo>
                    <a:pt x="114" y="144"/>
                  </a:lnTo>
                  <a:lnTo>
                    <a:pt x="120" y="144"/>
                  </a:lnTo>
                  <a:lnTo>
                    <a:pt x="120" y="150"/>
                  </a:lnTo>
                  <a:lnTo>
                    <a:pt x="126" y="150"/>
                  </a:lnTo>
                  <a:lnTo>
                    <a:pt x="120" y="150"/>
                  </a:lnTo>
                  <a:lnTo>
                    <a:pt x="120" y="144"/>
                  </a:lnTo>
                  <a:lnTo>
                    <a:pt x="126" y="144"/>
                  </a:lnTo>
                  <a:lnTo>
                    <a:pt x="132" y="138"/>
                  </a:lnTo>
                  <a:lnTo>
                    <a:pt x="126" y="138"/>
                  </a:lnTo>
                  <a:lnTo>
                    <a:pt x="132" y="138"/>
                  </a:lnTo>
                  <a:lnTo>
                    <a:pt x="126" y="138"/>
                  </a:lnTo>
                  <a:lnTo>
                    <a:pt x="126" y="132"/>
                  </a:lnTo>
                  <a:lnTo>
                    <a:pt x="120" y="132"/>
                  </a:lnTo>
                  <a:lnTo>
                    <a:pt x="120" y="126"/>
                  </a:lnTo>
                  <a:lnTo>
                    <a:pt x="120" y="120"/>
                  </a:lnTo>
                  <a:lnTo>
                    <a:pt x="126" y="114"/>
                  </a:lnTo>
                  <a:lnTo>
                    <a:pt x="132" y="108"/>
                  </a:lnTo>
                  <a:lnTo>
                    <a:pt x="138" y="102"/>
                  </a:lnTo>
                  <a:lnTo>
                    <a:pt x="144" y="102"/>
                  </a:lnTo>
                  <a:lnTo>
                    <a:pt x="144" y="96"/>
                  </a:lnTo>
                  <a:lnTo>
                    <a:pt x="156" y="90"/>
                  </a:lnTo>
                  <a:lnTo>
                    <a:pt x="156" y="84"/>
                  </a:lnTo>
                  <a:lnTo>
                    <a:pt x="162" y="84"/>
                  </a:lnTo>
                  <a:lnTo>
                    <a:pt x="168" y="84"/>
                  </a:lnTo>
                  <a:lnTo>
                    <a:pt x="174" y="84"/>
                  </a:lnTo>
                  <a:lnTo>
                    <a:pt x="174" y="78"/>
                  </a:lnTo>
                  <a:lnTo>
                    <a:pt x="180" y="78"/>
                  </a:lnTo>
                  <a:lnTo>
                    <a:pt x="186" y="78"/>
                  </a:lnTo>
                  <a:lnTo>
                    <a:pt x="192" y="78"/>
                  </a:lnTo>
                  <a:lnTo>
                    <a:pt x="198" y="78"/>
                  </a:lnTo>
                  <a:lnTo>
                    <a:pt x="198" y="84"/>
                  </a:lnTo>
                  <a:lnTo>
                    <a:pt x="198" y="78"/>
                  </a:lnTo>
                  <a:lnTo>
                    <a:pt x="204" y="78"/>
                  </a:lnTo>
                  <a:lnTo>
                    <a:pt x="210" y="78"/>
                  </a:lnTo>
                  <a:lnTo>
                    <a:pt x="216" y="84"/>
                  </a:lnTo>
                  <a:lnTo>
                    <a:pt x="222" y="84"/>
                  </a:lnTo>
                  <a:lnTo>
                    <a:pt x="216" y="84"/>
                  </a:lnTo>
                  <a:lnTo>
                    <a:pt x="222" y="84"/>
                  </a:lnTo>
                  <a:lnTo>
                    <a:pt x="228" y="90"/>
                  </a:lnTo>
                  <a:lnTo>
                    <a:pt x="228" y="84"/>
                  </a:lnTo>
                  <a:lnTo>
                    <a:pt x="228" y="90"/>
                  </a:lnTo>
                  <a:lnTo>
                    <a:pt x="228" y="84"/>
                  </a:lnTo>
                  <a:lnTo>
                    <a:pt x="234" y="84"/>
                  </a:lnTo>
                  <a:lnTo>
                    <a:pt x="240" y="84"/>
                  </a:lnTo>
                  <a:lnTo>
                    <a:pt x="246" y="84"/>
                  </a:lnTo>
                  <a:lnTo>
                    <a:pt x="252" y="84"/>
                  </a:lnTo>
                  <a:lnTo>
                    <a:pt x="252" y="78"/>
                  </a:lnTo>
                  <a:lnTo>
                    <a:pt x="258" y="78"/>
                  </a:lnTo>
                  <a:lnTo>
                    <a:pt x="264" y="78"/>
                  </a:lnTo>
                  <a:lnTo>
                    <a:pt x="270" y="78"/>
                  </a:lnTo>
                  <a:lnTo>
                    <a:pt x="276" y="78"/>
                  </a:lnTo>
                  <a:lnTo>
                    <a:pt x="282" y="78"/>
                  </a:lnTo>
                  <a:lnTo>
                    <a:pt x="288" y="78"/>
                  </a:lnTo>
                  <a:lnTo>
                    <a:pt x="294" y="72"/>
                  </a:lnTo>
                  <a:lnTo>
                    <a:pt x="300" y="72"/>
                  </a:lnTo>
                  <a:lnTo>
                    <a:pt x="306" y="72"/>
                  </a:lnTo>
                  <a:lnTo>
                    <a:pt x="312" y="72"/>
                  </a:lnTo>
                  <a:lnTo>
                    <a:pt x="318" y="72"/>
                  </a:lnTo>
                  <a:lnTo>
                    <a:pt x="324" y="72"/>
                  </a:lnTo>
                  <a:lnTo>
                    <a:pt x="330" y="72"/>
                  </a:lnTo>
                  <a:lnTo>
                    <a:pt x="324" y="72"/>
                  </a:lnTo>
                  <a:lnTo>
                    <a:pt x="330" y="72"/>
                  </a:lnTo>
                  <a:lnTo>
                    <a:pt x="336" y="72"/>
                  </a:lnTo>
                  <a:lnTo>
                    <a:pt x="342" y="72"/>
                  </a:lnTo>
                  <a:lnTo>
                    <a:pt x="348" y="72"/>
                  </a:lnTo>
                  <a:lnTo>
                    <a:pt x="354" y="78"/>
                  </a:lnTo>
                  <a:lnTo>
                    <a:pt x="354" y="72"/>
                  </a:lnTo>
                  <a:lnTo>
                    <a:pt x="354" y="78"/>
                  </a:lnTo>
                  <a:lnTo>
                    <a:pt x="354" y="84"/>
                  </a:lnTo>
                  <a:lnTo>
                    <a:pt x="354" y="90"/>
                  </a:lnTo>
                  <a:lnTo>
                    <a:pt x="354" y="96"/>
                  </a:lnTo>
                  <a:lnTo>
                    <a:pt x="354" y="102"/>
                  </a:lnTo>
                  <a:lnTo>
                    <a:pt x="360" y="102"/>
                  </a:lnTo>
                  <a:lnTo>
                    <a:pt x="366" y="102"/>
                  </a:lnTo>
                  <a:lnTo>
                    <a:pt x="366" y="108"/>
                  </a:lnTo>
                  <a:lnTo>
                    <a:pt x="372" y="114"/>
                  </a:lnTo>
                  <a:lnTo>
                    <a:pt x="378" y="120"/>
                  </a:lnTo>
                  <a:lnTo>
                    <a:pt x="378" y="126"/>
                  </a:lnTo>
                  <a:lnTo>
                    <a:pt x="378" y="132"/>
                  </a:lnTo>
                  <a:lnTo>
                    <a:pt x="384" y="132"/>
                  </a:lnTo>
                  <a:lnTo>
                    <a:pt x="384" y="138"/>
                  </a:lnTo>
                  <a:lnTo>
                    <a:pt x="384" y="144"/>
                  </a:lnTo>
                  <a:lnTo>
                    <a:pt x="390" y="144"/>
                  </a:lnTo>
                  <a:lnTo>
                    <a:pt x="384" y="144"/>
                  </a:lnTo>
                  <a:lnTo>
                    <a:pt x="384" y="150"/>
                  </a:lnTo>
                  <a:lnTo>
                    <a:pt x="390" y="150"/>
                  </a:lnTo>
                  <a:lnTo>
                    <a:pt x="390" y="144"/>
                  </a:lnTo>
                  <a:lnTo>
                    <a:pt x="390" y="150"/>
                  </a:lnTo>
                  <a:lnTo>
                    <a:pt x="384" y="150"/>
                  </a:lnTo>
                  <a:lnTo>
                    <a:pt x="384" y="156"/>
                  </a:lnTo>
                  <a:lnTo>
                    <a:pt x="378" y="156"/>
                  </a:lnTo>
                  <a:lnTo>
                    <a:pt x="384" y="156"/>
                  </a:lnTo>
                  <a:lnTo>
                    <a:pt x="378" y="156"/>
                  </a:lnTo>
                  <a:lnTo>
                    <a:pt x="372" y="162"/>
                  </a:lnTo>
                  <a:lnTo>
                    <a:pt x="366" y="162"/>
                  </a:lnTo>
                  <a:lnTo>
                    <a:pt x="360" y="162"/>
                  </a:lnTo>
                  <a:lnTo>
                    <a:pt x="360" y="168"/>
                  </a:lnTo>
                  <a:lnTo>
                    <a:pt x="360" y="174"/>
                  </a:lnTo>
                  <a:lnTo>
                    <a:pt x="366" y="180"/>
                  </a:lnTo>
                  <a:lnTo>
                    <a:pt x="366" y="186"/>
                  </a:lnTo>
                  <a:lnTo>
                    <a:pt x="372" y="186"/>
                  </a:lnTo>
                  <a:lnTo>
                    <a:pt x="378" y="186"/>
                  </a:lnTo>
                  <a:lnTo>
                    <a:pt x="378" y="180"/>
                  </a:lnTo>
                  <a:lnTo>
                    <a:pt x="378" y="186"/>
                  </a:lnTo>
                  <a:lnTo>
                    <a:pt x="384" y="186"/>
                  </a:lnTo>
                  <a:lnTo>
                    <a:pt x="390" y="198"/>
                  </a:lnTo>
                  <a:lnTo>
                    <a:pt x="390" y="204"/>
                  </a:lnTo>
                  <a:lnTo>
                    <a:pt x="396" y="204"/>
                  </a:lnTo>
                  <a:lnTo>
                    <a:pt x="402" y="204"/>
                  </a:lnTo>
                  <a:lnTo>
                    <a:pt x="408" y="204"/>
                  </a:lnTo>
                  <a:lnTo>
                    <a:pt x="414" y="204"/>
                  </a:lnTo>
                  <a:lnTo>
                    <a:pt x="414" y="198"/>
                  </a:lnTo>
                  <a:lnTo>
                    <a:pt x="420" y="198"/>
                  </a:lnTo>
                  <a:lnTo>
                    <a:pt x="420" y="192"/>
                  </a:lnTo>
                  <a:lnTo>
                    <a:pt x="420" y="186"/>
                  </a:lnTo>
                  <a:lnTo>
                    <a:pt x="420" y="180"/>
                  </a:lnTo>
                  <a:lnTo>
                    <a:pt x="420" y="174"/>
                  </a:lnTo>
                  <a:lnTo>
                    <a:pt x="426" y="168"/>
                  </a:lnTo>
                  <a:lnTo>
                    <a:pt x="426" y="162"/>
                  </a:lnTo>
                  <a:lnTo>
                    <a:pt x="420" y="162"/>
                  </a:lnTo>
                  <a:lnTo>
                    <a:pt x="426" y="162"/>
                  </a:lnTo>
                  <a:lnTo>
                    <a:pt x="420" y="156"/>
                  </a:lnTo>
                  <a:lnTo>
                    <a:pt x="426" y="156"/>
                  </a:lnTo>
                  <a:lnTo>
                    <a:pt x="420" y="156"/>
                  </a:lnTo>
                  <a:lnTo>
                    <a:pt x="414" y="156"/>
                  </a:lnTo>
                  <a:lnTo>
                    <a:pt x="408" y="156"/>
                  </a:lnTo>
                  <a:lnTo>
                    <a:pt x="402" y="156"/>
                  </a:lnTo>
                  <a:lnTo>
                    <a:pt x="402" y="150"/>
                  </a:lnTo>
                  <a:lnTo>
                    <a:pt x="402" y="138"/>
                  </a:lnTo>
                  <a:lnTo>
                    <a:pt x="408" y="132"/>
                  </a:lnTo>
                  <a:lnTo>
                    <a:pt x="408" y="126"/>
                  </a:lnTo>
                  <a:lnTo>
                    <a:pt x="414" y="120"/>
                  </a:lnTo>
                  <a:lnTo>
                    <a:pt x="414" y="114"/>
                  </a:lnTo>
                  <a:lnTo>
                    <a:pt x="420" y="120"/>
                  </a:lnTo>
                  <a:lnTo>
                    <a:pt x="420" y="114"/>
                  </a:lnTo>
                  <a:lnTo>
                    <a:pt x="426" y="114"/>
                  </a:lnTo>
                  <a:lnTo>
                    <a:pt x="432" y="120"/>
                  </a:lnTo>
                  <a:lnTo>
                    <a:pt x="438" y="126"/>
                  </a:lnTo>
                  <a:lnTo>
                    <a:pt x="438" y="132"/>
                  </a:lnTo>
                  <a:lnTo>
                    <a:pt x="444" y="132"/>
                  </a:lnTo>
                  <a:lnTo>
                    <a:pt x="444" y="138"/>
                  </a:lnTo>
                  <a:lnTo>
                    <a:pt x="450" y="138"/>
                  </a:lnTo>
                  <a:lnTo>
                    <a:pt x="456" y="138"/>
                  </a:lnTo>
                  <a:lnTo>
                    <a:pt x="462" y="144"/>
                  </a:lnTo>
                  <a:lnTo>
                    <a:pt x="468" y="144"/>
                  </a:lnTo>
                  <a:lnTo>
                    <a:pt x="474" y="144"/>
                  </a:lnTo>
                  <a:lnTo>
                    <a:pt x="474" y="138"/>
                  </a:lnTo>
                  <a:lnTo>
                    <a:pt x="474" y="144"/>
                  </a:lnTo>
                  <a:lnTo>
                    <a:pt x="474" y="150"/>
                  </a:lnTo>
                  <a:lnTo>
                    <a:pt x="480" y="150"/>
                  </a:lnTo>
                  <a:lnTo>
                    <a:pt x="486" y="156"/>
                  </a:lnTo>
                  <a:lnTo>
                    <a:pt x="480" y="156"/>
                  </a:lnTo>
                  <a:lnTo>
                    <a:pt x="474" y="162"/>
                  </a:lnTo>
                  <a:lnTo>
                    <a:pt x="468" y="162"/>
                  </a:lnTo>
                  <a:lnTo>
                    <a:pt x="468" y="168"/>
                  </a:lnTo>
                  <a:lnTo>
                    <a:pt x="468" y="174"/>
                  </a:lnTo>
                  <a:lnTo>
                    <a:pt x="468" y="180"/>
                  </a:lnTo>
                  <a:lnTo>
                    <a:pt x="462" y="180"/>
                  </a:lnTo>
                  <a:lnTo>
                    <a:pt x="468" y="186"/>
                  </a:lnTo>
                  <a:lnTo>
                    <a:pt x="462" y="192"/>
                  </a:lnTo>
                  <a:lnTo>
                    <a:pt x="462" y="198"/>
                  </a:lnTo>
                  <a:lnTo>
                    <a:pt x="468" y="210"/>
                  </a:lnTo>
                  <a:lnTo>
                    <a:pt x="468" y="222"/>
                  </a:lnTo>
                  <a:lnTo>
                    <a:pt x="468" y="228"/>
                  </a:lnTo>
                  <a:lnTo>
                    <a:pt x="468" y="234"/>
                  </a:lnTo>
                  <a:lnTo>
                    <a:pt x="468" y="228"/>
                  </a:lnTo>
                  <a:lnTo>
                    <a:pt x="474" y="228"/>
                  </a:lnTo>
                  <a:lnTo>
                    <a:pt x="474" y="222"/>
                  </a:lnTo>
                  <a:lnTo>
                    <a:pt x="468" y="222"/>
                  </a:lnTo>
                  <a:lnTo>
                    <a:pt x="468" y="216"/>
                  </a:lnTo>
                  <a:lnTo>
                    <a:pt x="468" y="210"/>
                  </a:lnTo>
                  <a:lnTo>
                    <a:pt x="468" y="204"/>
                  </a:lnTo>
                  <a:lnTo>
                    <a:pt x="468" y="198"/>
                  </a:lnTo>
                  <a:lnTo>
                    <a:pt x="468" y="192"/>
                  </a:lnTo>
                  <a:lnTo>
                    <a:pt x="468" y="186"/>
                  </a:lnTo>
                  <a:lnTo>
                    <a:pt x="468" y="180"/>
                  </a:lnTo>
                  <a:lnTo>
                    <a:pt x="468" y="174"/>
                  </a:lnTo>
                  <a:lnTo>
                    <a:pt x="474" y="174"/>
                  </a:lnTo>
                  <a:lnTo>
                    <a:pt x="474" y="168"/>
                  </a:lnTo>
                  <a:lnTo>
                    <a:pt x="474" y="162"/>
                  </a:lnTo>
                  <a:lnTo>
                    <a:pt x="480" y="162"/>
                  </a:lnTo>
                  <a:lnTo>
                    <a:pt x="486" y="162"/>
                  </a:lnTo>
                  <a:lnTo>
                    <a:pt x="486" y="168"/>
                  </a:lnTo>
                  <a:lnTo>
                    <a:pt x="486" y="174"/>
                  </a:lnTo>
                  <a:lnTo>
                    <a:pt x="492" y="174"/>
                  </a:lnTo>
                  <a:lnTo>
                    <a:pt x="492" y="168"/>
                  </a:lnTo>
                  <a:lnTo>
                    <a:pt x="492" y="174"/>
                  </a:lnTo>
                  <a:lnTo>
                    <a:pt x="498" y="174"/>
                  </a:lnTo>
                  <a:lnTo>
                    <a:pt x="498" y="168"/>
                  </a:lnTo>
                  <a:lnTo>
                    <a:pt x="504" y="168"/>
                  </a:lnTo>
                  <a:lnTo>
                    <a:pt x="498" y="168"/>
                  </a:lnTo>
                  <a:lnTo>
                    <a:pt x="504" y="168"/>
                  </a:lnTo>
                  <a:lnTo>
                    <a:pt x="504" y="162"/>
                  </a:lnTo>
                  <a:lnTo>
                    <a:pt x="510" y="162"/>
                  </a:lnTo>
                  <a:lnTo>
                    <a:pt x="504" y="162"/>
                  </a:lnTo>
                  <a:lnTo>
                    <a:pt x="510" y="162"/>
                  </a:lnTo>
                  <a:lnTo>
                    <a:pt x="504" y="156"/>
                  </a:lnTo>
                  <a:lnTo>
                    <a:pt x="504" y="150"/>
                  </a:lnTo>
                  <a:lnTo>
                    <a:pt x="504" y="144"/>
                  </a:lnTo>
                  <a:lnTo>
                    <a:pt x="504" y="138"/>
                  </a:lnTo>
                  <a:lnTo>
                    <a:pt x="498" y="138"/>
                  </a:lnTo>
                  <a:lnTo>
                    <a:pt x="498" y="132"/>
                  </a:lnTo>
                  <a:lnTo>
                    <a:pt x="504" y="132"/>
                  </a:lnTo>
                  <a:lnTo>
                    <a:pt x="504" y="126"/>
                  </a:lnTo>
                  <a:lnTo>
                    <a:pt x="510" y="126"/>
                  </a:lnTo>
                  <a:lnTo>
                    <a:pt x="510" y="120"/>
                  </a:lnTo>
                  <a:lnTo>
                    <a:pt x="504" y="120"/>
                  </a:lnTo>
                  <a:lnTo>
                    <a:pt x="510" y="120"/>
                  </a:lnTo>
                  <a:lnTo>
                    <a:pt x="504" y="126"/>
                  </a:lnTo>
                  <a:lnTo>
                    <a:pt x="504" y="120"/>
                  </a:lnTo>
                  <a:lnTo>
                    <a:pt x="498" y="120"/>
                  </a:lnTo>
                  <a:lnTo>
                    <a:pt x="498" y="126"/>
                  </a:lnTo>
                  <a:lnTo>
                    <a:pt x="492" y="126"/>
                  </a:lnTo>
                  <a:lnTo>
                    <a:pt x="486" y="120"/>
                  </a:lnTo>
                  <a:lnTo>
                    <a:pt x="480" y="120"/>
                  </a:lnTo>
                  <a:lnTo>
                    <a:pt x="474" y="120"/>
                  </a:lnTo>
                  <a:lnTo>
                    <a:pt x="474" y="114"/>
                  </a:lnTo>
                  <a:lnTo>
                    <a:pt x="474" y="108"/>
                  </a:lnTo>
                  <a:lnTo>
                    <a:pt x="468" y="108"/>
                  </a:lnTo>
                  <a:lnTo>
                    <a:pt x="468" y="102"/>
                  </a:lnTo>
                  <a:lnTo>
                    <a:pt x="468" y="96"/>
                  </a:lnTo>
                  <a:lnTo>
                    <a:pt x="468" y="90"/>
                  </a:lnTo>
                  <a:lnTo>
                    <a:pt x="468" y="84"/>
                  </a:lnTo>
                  <a:lnTo>
                    <a:pt x="468" y="78"/>
                  </a:lnTo>
                  <a:lnTo>
                    <a:pt x="468" y="72"/>
                  </a:lnTo>
                  <a:lnTo>
                    <a:pt x="474" y="72"/>
                  </a:lnTo>
                  <a:lnTo>
                    <a:pt x="474" y="66"/>
                  </a:lnTo>
                  <a:lnTo>
                    <a:pt x="474" y="60"/>
                  </a:lnTo>
                  <a:lnTo>
                    <a:pt x="480" y="60"/>
                  </a:lnTo>
                  <a:lnTo>
                    <a:pt x="474" y="60"/>
                  </a:lnTo>
                  <a:lnTo>
                    <a:pt x="480" y="54"/>
                  </a:lnTo>
                  <a:lnTo>
                    <a:pt x="480" y="48"/>
                  </a:lnTo>
                  <a:lnTo>
                    <a:pt x="480" y="42"/>
                  </a:lnTo>
                  <a:lnTo>
                    <a:pt x="480" y="48"/>
                  </a:lnTo>
                  <a:lnTo>
                    <a:pt x="480" y="42"/>
                  </a:lnTo>
                  <a:lnTo>
                    <a:pt x="480" y="36"/>
                  </a:lnTo>
                  <a:lnTo>
                    <a:pt x="486" y="30"/>
                  </a:lnTo>
                  <a:lnTo>
                    <a:pt x="486" y="18"/>
                  </a:lnTo>
                  <a:lnTo>
                    <a:pt x="492" y="24"/>
                  </a:lnTo>
                  <a:lnTo>
                    <a:pt x="492" y="18"/>
                  </a:lnTo>
                  <a:lnTo>
                    <a:pt x="492" y="12"/>
                  </a:lnTo>
                  <a:lnTo>
                    <a:pt x="498" y="12"/>
                  </a:lnTo>
                  <a:lnTo>
                    <a:pt x="498" y="6"/>
                  </a:lnTo>
                  <a:lnTo>
                    <a:pt x="504" y="6"/>
                  </a:lnTo>
                  <a:lnTo>
                    <a:pt x="510" y="6"/>
                  </a:lnTo>
                  <a:lnTo>
                    <a:pt x="516" y="0"/>
                  </a:lnTo>
                  <a:lnTo>
                    <a:pt x="522" y="0"/>
                  </a:lnTo>
                  <a:lnTo>
                    <a:pt x="516" y="0"/>
                  </a:lnTo>
                  <a:lnTo>
                    <a:pt x="516" y="6"/>
                  </a:lnTo>
                  <a:lnTo>
                    <a:pt x="522" y="6"/>
                  </a:lnTo>
                  <a:lnTo>
                    <a:pt x="522" y="12"/>
                  </a:lnTo>
                  <a:lnTo>
                    <a:pt x="522" y="6"/>
                  </a:lnTo>
                  <a:lnTo>
                    <a:pt x="522" y="12"/>
                  </a:lnTo>
                  <a:lnTo>
                    <a:pt x="528" y="12"/>
                  </a:lnTo>
                  <a:lnTo>
                    <a:pt x="528" y="18"/>
                  </a:lnTo>
                  <a:lnTo>
                    <a:pt x="534" y="18"/>
                  </a:lnTo>
                  <a:lnTo>
                    <a:pt x="534" y="24"/>
                  </a:lnTo>
                  <a:lnTo>
                    <a:pt x="540" y="24"/>
                  </a:lnTo>
                  <a:lnTo>
                    <a:pt x="546" y="24"/>
                  </a:lnTo>
                  <a:lnTo>
                    <a:pt x="546" y="30"/>
                  </a:lnTo>
                  <a:lnTo>
                    <a:pt x="552" y="30"/>
                  </a:lnTo>
                  <a:lnTo>
                    <a:pt x="558" y="30"/>
                  </a:lnTo>
                  <a:lnTo>
                    <a:pt x="564" y="30"/>
                  </a:lnTo>
                  <a:lnTo>
                    <a:pt x="570" y="30"/>
                  </a:lnTo>
                  <a:lnTo>
                    <a:pt x="576" y="30"/>
                  </a:lnTo>
                  <a:lnTo>
                    <a:pt x="582" y="30"/>
                  </a:lnTo>
                  <a:lnTo>
                    <a:pt x="582" y="24"/>
                  </a:lnTo>
                  <a:lnTo>
                    <a:pt x="588" y="24"/>
                  </a:lnTo>
                  <a:lnTo>
                    <a:pt x="594" y="24"/>
                  </a:lnTo>
                  <a:lnTo>
                    <a:pt x="600" y="24"/>
                  </a:lnTo>
                  <a:lnTo>
                    <a:pt x="600" y="30"/>
                  </a:lnTo>
                  <a:lnTo>
                    <a:pt x="606" y="30"/>
                  </a:lnTo>
                  <a:lnTo>
                    <a:pt x="606" y="24"/>
                  </a:lnTo>
                  <a:lnTo>
                    <a:pt x="600" y="24"/>
                  </a:lnTo>
                  <a:lnTo>
                    <a:pt x="606" y="24"/>
                  </a:lnTo>
                  <a:lnTo>
                    <a:pt x="606" y="18"/>
                  </a:lnTo>
                  <a:lnTo>
                    <a:pt x="612" y="18"/>
                  </a:lnTo>
                  <a:lnTo>
                    <a:pt x="618" y="18"/>
                  </a:lnTo>
                  <a:lnTo>
                    <a:pt x="624" y="18"/>
                  </a:lnTo>
                  <a:lnTo>
                    <a:pt x="630" y="18"/>
                  </a:lnTo>
                  <a:lnTo>
                    <a:pt x="636" y="18"/>
                  </a:lnTo>
                  <a:lnTo>
                    <a:pt x="636" y="12"/>
                  </a:lnTo>
                  <a:lnTo>
                    <a:pt x="636" y="18"/>
                  </a:lnTo>
                  <a:lnTo>
                    <a:pt x="642" y="18"/>
                  </a:lnTo>
                  <a:lnTo>
                    <a:pt x="648" y="18"/>
                  </a:lnTo>
                  <a:lnTo>
                    <a:pt x="654" y="18"/>
                  </a:lnTo>
                  <a:lnTo>
                    <a:pt x="660" y="18"/>
                  </a:lnTo>
                  <a:lnTo>
                    <a:pt x="666" y="18"/>
                  </a:lnTo>
                  <a:lnTo>
                    <a:pt x="666" y="24"/>
                  </a:lnTo>
                  <a:lnTo>
                    <a:pt x="672" y="24"/>
                  </a:lnTo>
                  <a:lnTo>
                    <a:pt x="672" y="30"/>
                  </a:lnTo>
                  <a:lnTo>
                    <a:pt x="678" y="30"/>
                  </a:lnTo>
                  <a:lnTo>
                    <a:pt x="678" y="36"/>
                  </a:lnTo>
                  <a:lnTo>
                    <a:pt x="684" y="42"/>
                  </a:lnTo>
                  <a:lnTo>
                    <a:pt x="684" y="48"/>
                  </a:lnTo>
                  <a:lnTo>
                    <a:pt x="684" y="54"/>
                  </a:lnTo>
                  <a:lnTo>
                    <a:pt x="690" y="54"/>
                  </a:lnTo>
                  <a:lnTo>
                    <a:pt x="690" y="60"/>
                  </a:lnTo>
                  <a:lnTo>
                    <a:pt x="696" y="66"/>
                  </a:lnTo>
                  <a:lnTo>
                    <a:pt x="696" y="72"/>
                  </a:lnTo>
                  <a:lnTo>
                    <a:pt x="702" y="72"/>
                  </a:lnTo>
                  <a:lnTo>
                    <a:pt x="702" y="78"/>
                  </a:lnTo>
                  <a:lnTo>
                    <a:pt x="708" y="78"/>
                  </a:lnTo>
                  <a:lnTo>
                    <a:pt x="708" y="84"/>
                  </a:lnTo>
                  <a:lnTo>
                    <a:pt x="714" y="84"/>
                  </a:lnTo>
                  <a:lnTo>
                    <a:pt x="714" y="90"/>
                  </a:lnTo>
                  <a:lnTo>
                    <a:pt x="714" y="96"/>
                  </a:lnTo>
                  <a:lnTo>
                    <a:pt x="720" y="96"/>
                  </a:lnTo>
                  <a:lnTo>
                    <a:pt x="720" y="102"/>
                  </a:lnTo>
                  <a:lnTo>
                    <a:pt x="720" y="108"/>
                  </a:lnTo>
                  <a:lnTo>
                    <a:pt x="726" y="108"/>
                  </a:lnTo>
                  <a:lnTo>
                    <a:pt x="726" y="114"/>
                  </a:lnTo>
                  <a:lnTo>
                    <a:pt x="726" y="120"/>
                  </a:lnTo>
                  <a:lnTo>
                    <a:pt x="732" y="120"/>
                  </a:lnTo>
                  <a:lnTo>
                    <a:pt x="732" y="126"/>
                  </a:lnTo>
                  <a:lnTo>
                    <a:pt x="738" y="126"/>
                  </a:lnTo>
                  <a:lnTo>
                    <a:pt x="738" y="132"/>
                  </a:lnTo>
                  <a:lnTo>
                    <a:pt x="744" y="132"/>
                  </a:lnTo>
                  <a:lnTo>
                    <a:pt x="750" y="138"/>
                  </a:lnTo>
                  <a:lnTo>
                    <a:pt x="756" y="138"/>
                  </a:lnTo>
                  <a:lnTo>
                    <a:pt x="756" y="144"/>
                  </a:lnTo>
                  <a:lnTo>
                    <a:pt x="762" y="144"/>
                  </a:lnTo>
                  <a:lnTo>
                    <a:pt x="762" y="150"/>
                  </a:lnTo>
                  <a:lnTo>
                    <a:pt x="768" y="150"/>
                  </a:lnTo>
                  <a:lnTo>
                    <a:pt x="774" y="150"/>
                  </a:lnTo>
                  <a:lnTo>
                    <a:pt x="780" y="150"/>
                  </a:lnTo>
                  <a:lnTo>
                    <a:pt x="786" y="150"/>
                  </a:lnTo>
                  <a:lnTo>
                    <a:pt x="786" y="156"/>
                  </a:lnTo>
                  <a:lnTo>
                    <a:pt x="792" y="162"/>
                  </a:lnTo>
                  <a:lnTo>
                    <a:pt x="786" y="162"/>
                  </a:lnTo>
                  <a:lnTo>
                    <a:pt x="786" y="168"/>
                  </a:lnTo>
                  <a:lnTo>
                    <a:pt x="792" y="168"/>
                  </a:lnTo>
                  <a:lnTo>
                    <a:pt x="792" y="174"/>
                  </a:lnTo>
                  <a:lnTo>
                    <a:pt x="792" y="180"/>
                  </a:lnTo>
                  <a:lnTo>
                    <a:pt x="798" y="180"/>
                  </a:lnTo>
                  <a:lnTo>
                    <a:pt x="798" y="186"/>
                  </a:lnTo>
                  <a:lnTo>
                    <a:pt x="804" y="192"/>
                  </a:lnTo>
                  <a:lnTo>
                    <a:pt x="810" y="198"/>
                  </a:lnTo>
                  <a:lnTo>
                    <a:pt x="810" y="192"/>
                  </a:lnTo>
                  <a:lnTo>
                    <a:pt x="816" y="192"/>
                  </a:lnTo>
                  <a:lnTo>
                    <a:pt x="816" y="186"/>
                  </a:lnTo>
                  <a:lnTo>
                    <a:pt x="822" y="186"/>
                  </a:lnTo>
                  <a:lnTo>
                    <a:pt x="822" y="192"/>
                  </a:lnTo>
                  <a:lnTo>
                    <a:pt x="822" y="198"/>
                  </a:lnTo>
                  <a:lnTo>
                    <a:pt x="822" y="204"/>
                  </a:lnTo>
                  <a:lnTo>
                    <a:pt x="828" y="204"/>
                  </a:lnTo>
                  <a:lnTo>
                    <a:pt x="828" y="198"/>
                  </a:lnTo>
                  <a:lnTo>
                    <a:pt x="834" y="198"/>
                  </a:lnTo>
                  <a:lnTo>
                    <a:pt x="834" y="204"/>
                  </a:lnTo>
                  <a:lnTo>
                    <a:pt x="840" y="204"/>
                  </a:lnTo>
                  <a:lnTo>
                    <a:pt x="840" y="198"/>
                  </a:lnTo>
                  <a:lnTo>
                    <a:pt x="846" y="198"/>
                  </a:lnTo>
                  <a:lnTo>
                    <a:pt x="852" y="198"/>
                  </a:lnTo>
                  <a:lnTo>
                    <a:pt x="852" y="192"/>
                  </a:lnTo>
                  <a:lnTo>
                    <a:pt x="846" y="192"/>
                  </a:lnTo>
                  <a:lnTo>
                    <a:pt x="852" y="192"/>
                  </a:lnTo>
                  <a:lnTo>
                    <a:pt x="858" y="192"/>
                  </a:lnTo>
                  <a:lnTo>
                    <a:pt x="852" y="192"/>
                  </a:lnTo>
                  <a:lnTo>
                    <a:pt x="852" y="186"/>
                  </a:lnTo>
                  <a:lnTo>
                    <a:pt x="858" y="186"/>
                  </a:lnTo>
                  <a:lnTo>
                    <a:pt x="864" y="186"/>
                  </a:lnTo>
                  <a:lnTo>
                    <a:pt x="864" y="192"/>
                  </a:lnTo>
                  <a:lnTo>
                    <a:pt x="870" y="192"/>
                  </a:lnTo>
                  <a:lnTo>
                    <a:pt x="870" y="198"/>
                  </a:lnTo>
                  <a:lnTo>
                    <a:pt x="876" y="204"/>
                  </a:lnTo>
                  <a:lnTo>
                    <a:pt x="882" y="204"/>
                  </a:lnTo>
                  <a:lnTo>
                    <a:pt x="882" y="210"/>
                  </a:lnTo>
                  <a:lnTo>
                    <a:pt x="888" y="210"/>
                  </a:lnTo>
                  <a:lnTo>
                    <a:pt x="894" y="210"/>
                  </a:lnTo>
                  <a:lnTo>
                    <a:pt x="900" y="210"/>
                  </a:lnTo>
                  <a:lnTo>
                    <a:pt x="900" y="216"/>
                  </a:lnTo>
                  <a:lnTo>
                    <a:pt x="906" y="210"/>
                  </a:lnTo>
                  <a:lnTo>
                    <a:pt x="906" y="204"/>
                  </a:lnTo>
                  <a:lnTo>
                    <a:pt x="912" y="204"/>
                  </a:lnTo>
                  <a:lnTo>
                    <a:pt x="918" y="198"/>
                  </a:lnTo>
                  <a:lnTo>
                    <a:pt x="924" y="198"/>
                  </a:lnTo>
                  <a:lnTo>
                    <a:pt x="930" y="198"/>
                  </a:lnTo>
                  <a:lnTo>
                    <a:pt x="936" y="198"/>
                  </a:lnTo>
                  <a:lnTo>
                    <a:pt x="936" y="204"/>
                  </a:lnTo>
                  <a:lnTo>
                    <a:pt x="942" y="204"/>
                  </a:lnTo>
                  <a:lnTo>
                    <a:pt x="948" y="210"/>
                  </a:lnTo>
                  <a:lnTo>
                    <a:pt x="954" y="210"/>
                  </a:lnTo>
                  <a:lnTo>
                    <a:pt x="954" y="216"/>
                  </a:lnTo>
                  <a:lnTo>
                    <a:pt x="960" y="216"/>
                  </a:lnTo>
                  <a:lnTo>
                    <a:pt x="966" y="216"/>
                  </a:lnTo>
                  <a:lnTo>
                    <a:pt x="966" y="222"/>
                  </a:lnTo>
                  <a:lnTo>
                    <a:pt x="972" y="222"/>
                  </a:lnTo>
                  <a:lnTo>
                    <a:pt x="978" y="222"/>
                  </a:lnTo>
                  <a:lnTo>
                    <a:pt x="984" y="222"/>
                  </a:lnTo>
                  <a:lnTo>
                    <a:pt x="984" y="228"/>
                  </a:lnTo>
                  <a:lnTo>
                    <a:pt x="990" y="228"/>
                  </a:lnTo>
                  <a:lnTo>
                    <a:pt x="996" y="228"/>
                  </a:lnTo>
                  <a:lnTo>
                    <a:pt x="996" y="222"/>
                  </a:lnTo>
                  <a:lnTo>
                    <a:pt x="1002" y="222"/>
                  </a:lnTo>
                  <a:lnTo>
                    <a:pt x="1008" y="222"/>
                  </a:lnTo>
                  <a:lnTo>
                    <a:pt x="1014" y="222"/>
                  </a:lnTo>
                  <a:lnTo>
                    <a:pt x="1020" y="222"/>
                  </a:lnTo>
                  <a:lnTo>
                    <a:pt x="1026" y="228"/>
                  </a:lnTo>
                  <a:lnTo>
                    <a:pt x="1026" y="234"/>
                  </a:lnTo>
                  <a:lnTo>
                    <a:pt x="1032" y="234"/>
                  </a:lnTo>
                  <a:lnTo>
                    <a:pt x="1032" y="240"/>
                  </a:lnTo>
                  <a:lnTo>
                    <a:pt x="1038" y="240"/>
                  </a:lnTo>
                  <a:lnTo>
                    <a:pt x="1038" y="246"/>
                  </a:lnTo>
                  <a:lnTo>
                    <a:pt x="1044" y="246"/>
                  </a:lnTo>
                  <a:lnTo>
                    <a:pt x="1050" y="246"/>
                  </a:lnTo>
                  <a:lnTo>
                    <a:pt x="1050" y="252"/>
                  </a:lnTo>
                  <a:lnTo>
                    <a:pt x="1056" y="246"/>
                  </a:lnTo>
                  <a:lnTo>
                    <a:pt x="1062" y="246"/>
                  </a:lnTo>
                  <a:lnTo>
                    <a:pt x="1062" y="240"/>
                  </a:lnTo>
                  <a:lnTo>
                    <a:pt x="1068" y="240"/>
                  </a:lnTo>
                  <a:lnTo>
                    <a:pt x="1062" y="240"/>
                  </a:lnTo>
                  <a:lnTo>
                    <a:pt x="1062" y="234"/>
                  </a:lnTo>
                  <a:lnTo>
                    <a:pt x="1068" y="240"/>
                  </a:lnTo>
                  <a:lnTo>
                    <a:pt x="1068" y="234"/>
                  </a:lnTo>
                  <a:lnTo>
                    <a:pt x="1068" y="240"/>
                  </a:lnTo>
                  <a:lnTo>
                    <a:pt x="1074" y="234"/>
                  </a:lnTo>
                  <a:lnTo>
                    <a:pt x="1080" y="234"/>
                  </a:lnTo>
                  <a:lnTo>
                    <a:pt x="1074" y="234"/>
                  </a:lnTo>
                  <a:lnTo>
                    <a:pt x="1080" y="234"/>
                  </a:lnTo>
                  <a:lnTo>
                    <a:pt x="1092" y="234"/>
                  </a:lnTo>
                  <a:lnTo>
                    <a:pt x="1092" y="240"/>
                  </a:lnTo>
                  <a:lnTo>
                    <a:pt x="1092" y="246"/>
                  </a:lnTo>
                  <a:lnTo>
                    <a:pt x="1098" y="246"/>
                  </a:lnTo>
                  <a:lnTo>
                    <a:pt x="1098" y="252"/>
                  </a:lnTo>
                  <a:lnTo>
                    <a:pt x="1098" y="258"/>
                  </a:lnTo>
                  <a:lnTo>
                    <a:pt x="1104" y="258"/>
                  </a:lnTo>
                  <a:lnTo>
                    <a:pt x="1104" y="264"/>
                  </a:lnTo>
                  <a:lnTo>
                    <a:pt x="1104" y="270"/>
                  </a:lnTo>
                  <a:lnTo>
                    <a:pt x="1110" y="270"/>
                  </a:lnTo>
                  <a:lnTo>
                    <a:pt x="1110" y="276"/>
                  </a:lnTo>
                  <a:lnTo>
                    <a:pt x="1110" y="282"/>
                  </a:lnTo>
                  <a:lnTo>
                    <a:pt x="1116" y="282"/>
                  </a:lnTo>
                  <a:lnTo>
                    <a:pt x="1116" y="288"/>
                  </a:lnTo>
                  <a:lnTo>
                    <a:pt x="1122" y="288"/>
                  </a:lnTo>
                  <a:lnTo>
                    <a:pt x="1122" y="294"/>
                  </a:lnTo>
                  <a:lnTo>
                    <a:pt x="1128" y="294"/>
                  </a:lnTo>
                  <a:lnTo>
                    <a:pt x="1134" y="294"/>
                  </a:lnTo>
                  <a:lnTo>
                    <a:pt x="1128" y="294"/>
                  </a:lnTo>
                  <a:lnTo>
                    <a:pt x="1134" y="300"/>
                  </a:lnTo>
                  <a:lnTo>
                    <a:pt x="1140" y="300"/>
                  </a:lnTo>
                  <a:lnTo>
                    <a:pt x="1146" y="300"/>
                  </a:lnTo>
                  <a:lnTo>
                    <a:pt x="1146" y="306"/>
                  </a:lnTo>
                  <a:lnTo>
                    <a:pt x="1140" y="306"/>
                  </a:lnTo>
                  <a:lnTo>
                    <a:pt x="1140" y="312"/>
                  </a:lnTo>
                  <a:lnTo>
                    <a:pt x="1140" y="318"/>
                  </a:lnTo>
                  <a:lnTo>
                    <a:pt x="1146" y="318"/>
                  </a:lnTo>
                  <a:lnTo>
                    <a:pt x="1152" y="318"/>
                  </a:lnTo>
                  <a:lnTo>
                    <a:pt x="1158" y="318"/>
                  </a:lnTo>
                  <a:lnTo>
                    <a:pt x="1164" y="324"/>
                  </a:lnTo>
                  <a:lnTo>
                    <a:pt x="1164" y="330"/>
                  </a:lnTo>
                  <a:lnTo>
                    <a:pt x="1164" y="336"/>
                  </a:lnTo>
                  <a:lnTo>
                    <a:pt x="1170" y="336"/>
                  </a:lnTo>
                  <a:lnTo>
                    <a:pt x="1170" y="342"/>
                  </a:lnTo>
                  <a:lnTo>
                    <a:pt x="1176" y="342"/>
                  </a:lnTo>
                  <a:lnTo>
                    <a:pt x="1176" y="348"/>
                  </a:lnTo>
                  <a:lnTo>
                    <a:pt x="1182" y="354"/>
                  </a:lnTo>
                  <a:lnTo>
                    <a:pt x="1188" y="354"/>
                  </a:lnTo>
                  <a:lnTo>
                    <a:pt x="1188" y="348"/>
                  </a:lnTo>
                  <a:lnTo>
                    <a:pt x="1194" y="348"/>
                  </a:lnTo>
                  <a:lnTo>
                    <a:pt x="1200" y="342"/>
                  </a:lnTo>
                  <a:lnTo>
                    <a:pt x="1206" y="342"/>
                  </a:lnTo>
                  <a:lnTo>
                    <a:pt x="1212" y="342"/>
                  </a:lnTo>
                  <a:lnTo>
                    <a:pt x="1218" y="348"/>
                  </a:lnTo>
                  <a:lnTo>
                    <a:pt x="1224" y="354"/>
                  </a:lnTo>
                  <a:lnTo>
                    <a:pt x="1230" y="354"/>
                  </a:lnTo>
                  <a:lnTo>
                    <a:pt x="1236" y="354"/>
                  </a:lnTo>
                  <a:lnTo>
                    <a:pt x="1242" y="360"/>
                  </a:lnTo>
                  <a:lnTo>
                    <a:pt x="1248" y="360"/>
                  </a:lnTo>
                  <a:lnTo>
                    <a:pt x="1242" y="366"/>
                  </a:lnTo>
                  <a:lnTo>
                    <a:pt x="1236" y="366"/>
                  </a:lnTo>
                  <a:lnTo>
                    <a:pt x="1236" y="372"/>
                  </a:lnTo>
                  <a:lnTo>
                    <a:pt x="1236" y="378"/>
                  </a:lnTo>
                  <a:lnTo>
                    <a:pt x="1230" y="372"/>
                  </a:lnTo>
                  <a:lnTo>
                    <a:pt x="1224" y="372"/>
                  </a:lnTo>
                  <a:lnTo>
                    <a:pt x="1224" y="378"/>
                  </a:lnTo>
                  <a:lnTo>
                    <a:pt x="1224" y="384"/>
                  </a:lnTo>
                  <a:lnTo>
                    <a:pt x="1218" y="390"/>
                  </a:lnTo>
                  <a:lnTo>
                    <a:pt x="1224" y="402"/>
                  </a:lnTo>
                  <a:lnTo>
                    <a:pt x="1218" y="402"/>
                  </a:lnTo>
                  <a:lnTo>
                    <a:pt x="1212" y="402"/>
                  </a:lnTo>
                  <a:lnTo>
                    <a:pt x="1212" y="408"/>
                  </a:lnTo>
                  <a:lnTo>
                    <a:pt x="1206" y="408"/>
                  </a:lnTo>
                  <a:lnTo>
                    <a:pt x="1200" y="414"/>
                  </a:lnTo>
                  <a:lnTo>
                    <a:pt x="1194" y="414"/>
                  </a:lnTo>
                  <a:lnTo>
                    <a:pt x="1194" y="420"/>
                  </a:lnTo>
                  <a:lnTo>
                    <a:pt x="1188" y="420"/>
                  </a:lnTo>
                  <a:lnTo>
                    <a:pt x="1182" y="420"/>
                  </a:lnTo>
                  <a:lnTo>
                    <a:pt x="1182" y="426"/>
                  </a:lnTo>
                  <a:lnTo>
                    <a:pt x="1176" y="426"/>
                  </a:lnTo>
                  <a:lnTo>
                    <a:pt x="1170" y="426"/>
                  </a:lnTo>
                  <a:lnTo>
                    <a:pt x="1170" y="420"/>
                  </a:lnTo>
                  <a:lnTo>
                    <a:pt x="1170" y="426"/>
                  </a:lnTo>
                  <a:lnTo>
                    <a:pt x="1170" y="420"/>
                  </a:lnTo>
                  <a:lnTo>
                    <a:pt x="1170" y="426"/>
                  </a:lnTo>
                  <a:lnTo>
                    <a:pt x="1164" y="426"/>
                  </a:lnTo>
                  <a:lnTo>
                    <a:pt x="1158" y="426"/>
                  </a:lnTo>
                  <a:lnTo>
                    <a:pt x="1158" y="420"/>
                  </a:lnTo>
                  <a:lnTo>
                    <a:pt x="1152" y="420"/>
                  </a:lnTo>
                  <a:lnTo>
                    <a:pt x="1146" y="420"/>
                  </a:lnTo>
                  <a:lnTo>
                    <a:pt x="1140" y="414"/>
                  </a:lnTo>
                  <a:lnTo>
                    <a:pt x="1134" y="414"/>
                  </a:lnTo>
                  <a:lnTo>
                    <a:pt x="1134" y="420"/>
                  </a:lnTo>
                  <a:lnTo>
                    <a:pt x="1128" y="420"/>
                  </a:lnTo>
                  <a:lnTo>
                    <a:pt x="1122" y="420"/>
                  </a:lnTo>
                  <a:lnTo>
                    <a:pt x="1122" y="414"/>
                  </a:lnTo>
                  <a:lnTo>
                    <a:pt x="1116" y="414"/>
                  </a:lnTo>
                  <a:lnTo>
                    <a:pt x="1110" y="414"/>
                  </a:lnTo>
                  <a:lnTo>
                    <a:pt x="1104" y="414"/>
                  </a:lnTo>
                  <a:lnTo>
                    <a:pt x="1098" y="414"/>
                  </a:lnTo>
                  <a:lnTo>
                    <a:pt x="1092" y="414"/>
                  </a:lnTo>
                  <a:lnTo>
                    <a:pt x="1098" y="420"/>
                  </a:lnTo>
                  <a:lnTo>
                    <a:pt x="1092" y="420"/>
                  </a:lnTo>
                  <a:lnTo>
                    <a:pt x="1092" y="426"/>
                  </a:lnTo>
                  <a:lnTo>
                    <a:pt x="1086" y="426"/>
                  </a:lnTo>
                  <a:lnTo>
                    <a:pt x="1092" y="432"/>
                  </a:lnTo>
                  <a:lnTo>
                    <a:pt x="1086" y="432"/>
                  </a:lnTo>
                  <a:lnTo>
                    <a:pt x="1086" y="438"/>
                  </a:lnTo>
                  <a:lnTo>
                    <a:pt x="1080" y="438"/>
                  </a:lnTo>
                  <a:lnTo>
                    <a:pt x="1074" y="438"/>
                  </a:lnTo>
                  <a:lnTo>
                    <a:pt x="1068" y="438"/>
                  </a:lnTo>
                  <a:lnTo>
                    <a:pt x="1068" y="444"/>
                  </a:lnTo>
                  <a:lnTo>
                    <a:pt x="1068" y="438"/>
                  </a:lnTo>
                  <a:lnTo>
                    <a:pt x="1062" y="438"/>
                  </a:lnTo>
                  <a:lnTo>
                    <a:pt x="1056" y="438"/>
                  </a:lnTo>
                  <a:lnTo>
                    <a:pt x="1056" y="444"/>
                  </a:lnTo>
                  <a:lnTo>
                    <a:pt x="1050" y="444"/>
                  </a:lnTo>
                  <a:lnTo>
                    <a:pt x="1044" y="438"/>
                  </a:lnTo>
                  <a:lnTo>
                    <a:pt x="1044" y="444"/>
                  </a:lnTo>
                  <a:lnTo>
                    <a:pt x="1038" y="444"/>
                  </a:lnTo>
                  <a:lnTo>
                    <a:pt x="1038" y="450"/>
                  </a:lnTo>
                  <a:lnTo>
                    <a:pt x="1038" y="456"/>
                  </a:lnTo>
                  <a:lnTo>
                    <a:pt x="1038" y="462"/>
                  </a:lnTo>
                  <a:lnTo>
                    <a:pt x="1038" y="468"/>
                  </a:lnTo>
                  <a:lnTo>
                    <a:pt x="1038" y="474"/>
                  </a:lnTo>
                  <a:lnTo>
                    <a:pt x="1038" y="480"/>
                  </a:lnTo>
                  <a:lnTo>
                    <a:pt x="1044" y="480"/>
                  </a:lnTo>
                  <a:lnTo>
                    <a:pt x="1044" y="486"/>
                  </a:lnTo>
                  <a:lnTo>
                    <a:pt x="1044" y="492"/>
                  </a:lnTo>
                  <a:lnTo>
                    <a:pt x="1044" y="498"/>
                  </a:lnTo>
                  <a:lnTo>
                    <a:pt x="1050" y="498"/>
                  </a:lnTo>
                  <a:lnTo>
                    <a:pt x="1056" y="498"/>
                  </a:lnTo>
                  <a:lnTo>
                    <a:pt x="1056" y="504"/>
                  </a:lnTo>
                  <a:lnTo>
                    <a:pt x="1056" y="510"/>
                  </a:lnTo>
                  <a:lnTo>
                    <a:pt x="1062" y="510"/>
                  </a:lnTo>
                  <a:lnTo>
                    <a:pt x="1062" y="516"/>
                  </a:lnTo>
                  <a:lnTo>
                    <a:pt x="1068" y="516"/>
                  </a:lnTo>
                  <a:lnTo>
                    <a:pt x="1068" y="522"/>
                  </a:lnTo>
                  <a:lnTo>
                    <a:pt x="1068" y="528"/>
                  </a:lnTo>
                  <a:lnTo>
                    <a:pt x="1074" y="528"/>
                  </a:lnTo>
                  <a:lnTo>
                    <a:pt x="1074" y="534"/>
                  </a:lnTo>
                  <a:lnTo>
                    <a:pt x="1074" y="540"/>
                  </a:lnTo>
                  <a:lnTo>
                    <a:pt x="1080" y="540"/>
                  </a:lnTo>
                  <a:lnTo>
                    <a:pt x="1086" y="540"/>
                  </a:lnTo>
                  <a:lnTo>
                    <a:pt x="1086" y="534"/>
                  </a:lnTo>
                  <a:lnTo>
                    <a:pt x="1092" y="534"/>
                  </a:lnTo>
                  <a:lnTo>
                    <a:pt x="1092" y="540"/>
                  </a:lnTo>
                  <a:lnTo>
                    <a:pt x="1092" y="546"/>
                  </a:lnTo>
                  <a:lnTo>
                    <a:pt x="1086" y="546"/>
                  </a:lnTo>
                  <a:lnTo>
                    <a:pt x="1086" y="552"/>
                  </a:lnTo>
                  <a:lnTo>
                    <a:pt x="1086" y="558"/>
                  </a:lnTo>
                  <a:lnTo>
                    <a:pt x="1080" y="558"/>
                  </a:lnTo>
                  <a:lnTo>
                    <a:pt x="1086" y="558"/>
                  </a:lnTo>
                  <a:lnTo>
                    <a:pt x="1086" y="564"/>
                  </a:lnTo>
                  <a:lnTo>
                    <a:pt x="1086" y="570"/>
                  </a:lnTo>
                  <a:lnTo>
                    <a:pt x="1092" y="576"/>
                  </a:lnTo>
                  <a:lnTo>
                    <a:pt x="1098" y="582"/>
                  </a:lnTo>
                  <a:lnTo>
                    <a:pt x="1104" y="588"/>
                  </a:lnTo>
                  <a:lnTo>
                    <a:pt x="1098" y="588"/>
                  </a:lnTo>
                  <a:lnTo>
                    <a:pt x="1092" y="588"/>
                  </a:lnTo>
                  <a:lnTo>
                    <a:pt x="1086" y="588"/>
                  </a:lnTo>
                  <a:lnTo>
                    <a:pt x="1086" y="594"/>
                  </a:lnTo>
                  <a:lnTo>
                    <a:pt x="1086" y="600"/>
                  </a:lnTo>
                  <a:lnTo>
                    <a:pt x="1080" y="600"/>
                  </a:lnTo>
                  <a:lnTo>
                    <a:pt x="1080" y="606"/>
                  </a:lnTo>
                  <a:lnTo>
                    <a:pt x="1086" y="606"/>
                  </a:lnTo>
                  <a:lnTo>
                    <a:pt x="1086" y="612"/>
                  </a:lnTo>
                  <a:lnTo>
                    <a:pt x="1092" y="612"/>
                  </a:lnTo>
                  <a:lnTo>
                    <a:pt x="1092" y="618"/>
                  </a:lnTo>
                  <a:lnTo>
                    <a:pt x="1098" y="618"/>
                  </a:lnTo>
                  <a:lnTo>
                    <a:pt x="1098" y="624"/>
                  </a:lnTo>
                  <a:lnTo>
                    <a:pt x="1104" y="624"/>
                  </a:lnTo>
                  <a:lnTo>
                    <a:pt x="1104" y="630"/>
                  </a:lnTo>
                  <a:lnTo>
                    <a:pt x="1104" y="636"/>
                  </a:lnTo>
                  <a:lnTo>
                    <a:pt x="1104" y="630"/>
                  </a:lnTo>
                  <a:lnTo>
                    <a:pt x="1110" y="636"/>
                  </a:lnTo>
                  <a:lnTo>
                    <a:pt x="1116" y="636"/>
                  </a:lnTo>
                  <a:lnTo>
                    <a:pt x="1116" y="642"/>
                  </a:lnTo>
                  <a:lnTo>
                    <a:pt x="1122" y="642"/>
                  </a:lnTo>
                  <a:lnTo>
                    <a:pt x="1116" y="642"/>
                  </a:lnTo>
                  <a:lnTo>
                    <a:pt x="1116" y="648"/>
                  </a:lnTo>
                  <a:lnTo>
                    <a:pt x="1110" y="648"/>
                  </a:lnTo>
                  <a:lnTo>
                    <a:pt x="1110" y="654"/>
                  </a:lnTo>
                  <a:lnTo>
                    <a:pt x="1110" y="648"/>
                  </a:lnTo>
                  <a:lnTo>
                    <a:pt x="1110" y="654"/>
                  </a:lnTo>
                  <a:lnTo>
                    <a:pt x="1104" y="654"/>
                  </a:lnTo>
                  <a:lnTo>
                    <a:pt x="1098" y="654"/>
                  </a:lnTo>
                  <a:lnTo>
                    <a:pt x="1104" y="660"/>
                  </a:lnTo>
                  <a:lnTo>
                    <a:pt x="1098" y="660"/>
                  </a:lnTo>
                  <a:lnTo>
                    <a:pt x="1104" y="660"/>
                  </a:lnTo>
                  <a:lnTo>
                    <a:pt x="1104" y="666"/>
                  </a:lnTo>
                  <a:lnTo>
                    <a:pt x="1110" y="666"/>
                  </a:lnTo>
                  <a:lnTo>
                    <a:pt x="1110" y="672"/>
                  </a:lnTo>
                  <a:lnTo>
                    <a:pt x="1104" y="672"/>
                  </a:lnTo>
                  <a:lnTo>
                    <a:pt x="1104" y="678"/>
                  </a:lnTo>
                  <a:lnTo>
                    <a:pt x="1104" y="684"/>
                  </a:lnTo>
                  <a:lnTo>
                    <a:pt x="1110" y="684"/>
                  </a:lnTo>
                  <a:lnTo>
                    <a:pt x="1116" y="684"/>
                  </a:lnTo>
                  <a:lnTo>
                    <a:pt x="1116" y="690"/>
                  </a:lnTo>
                  <a:lnTo>
                    <a:pt x="1116" y="696"/>
                  </a:lnTo>
                  <a:lnTo>
                    <a:pt x="1122" y="696"/>
                  </a:lnTo>
                  <a:lnTo>
                    <a:pt x="1122" y="702"/>
                  </a:lnTo>
                  <a:lnTo>
                    <a:pt x="1116" y="702"/>
                  </a:lnTo>
                  <a:lnTo>
                    <a:pt x="1110" y="708"/>
                  </a:lnTo>
                  <a:lnTo>
                    <a:pt x="1104" y="708"/>
                  </a:lnTo>
                  <a:lnTo>
                    <a:pt x="1104" y="714"/>
                  </a:lnTo>
                  <a:lnTo>
                    <a:pt x="1110" y="714"/>
                  </a:lnTo>
                  <a:lnTo>
                    <a:pt x="1104" y="714"/>
                  </a:lnTo>
                  <a:lnTo>
                    <a:pt x="1104" y="720"/>
                  </a:lnTo>
                  <a:lnTo>
                    <a:pt x="1110" y="726"/>
                  </a:lnTo>
                  <a:lnTo>
                    <a:pt x="1116" y="726"/>
                  </a:lnTo>
                  <a:lnTo>
                    <a:pt x="1116" y="732"/>
                  </a:lnTo>
                  <a:lnTo>
                    <a:pt x="1116" y="738"/>
                  </a:lnTo>
                  <a:lnTo>
                    <a:pt x="1110" y="738"/>
                  </a:lnTo>
                  <a:lnTo>
                    <a:pt x="1116" y="738"/>
                  </a:lnTo>
                  <a:lnTo>
                    <a:pt x="1110" y="738"/>
                  </a:lnTo>
                  <a:lnTo>
                    <a:pt x="1110" y="744"/>
                  </a:lnTo>
                  <a:lnTo>
                    <a:pt x="1104" y="744"/>
                  </a:lnTo>
                  <a:lnTo>
                    <a:pt x="1098" y="750"/>
                  </a:lnTo>
                  <a:lnTo>
                    <a:pt x="1092" y="750"/>
                  </a:lnTo>
                  <a:lnTo>
                    <a:pt x="1086" y="756"/>
                  </a:lnTo>
                  <a:lnTo>
                    <a:pt x="1092" y="756"/>
                  </a:lnTo>
                  <a:lnTo>
                    <a:pt x="1092" y="762"/>
                  </a:lnTo>
                  <a:lnTo>
                    <a:pt x="1092" y="768"/>
                  </a:lnTo>
                  <a:lnTo>
                    <a:pt x="1092" y="774"/>
                  </a:lnTo>
                  <a:lnTo>
                    <a:pt x="1086" y="774"/>
                  </a:lnTo>
                  <a:lnTo>
                    <a:pt x="1080" y="774"/>
                  </a:lnTo>
                  <a:lnTo>
                    <a:pt x="1074" y="774"/>
                  </a:lnTo>
                  <a:lnTo>
                    <a:pt x="1068" y="774"/>
                  </a:lnTo>
                  <a:lnTo>
                    <a:pt x="1062" y="774"/>
                  </a:lnTo>
                  <a:lnTo>
                    <a:pt x="1056" y="780"/>
                  </a:lnTo>
                  <a:lnTo>
                    <a:pt x="1050" y="780"/>
                  </a:lnTo>
                  <a:lnTo>
                    <a:pt x="1050" y="774"/>
                  </a:lnTo>
                  <a:lnTo>
                    <a:pt x="1044" y="774"/>
                  </a:lnTo>
                  <a:lnTo>
                    <a:pt x="1044" y="780"/>
                  </a:lnTo>
                  <a:lnTo>
                    <a:pt x="1038" y="780"/>
                  </a:lnTo>
                  <a:lnTo>
                    <a:pt x="1032" y="780"/>
                  </a:lnTo>
                  <a:lnTo>
                    <a:pt x="1032" y="774"/>
                  </a:lnTo>
                  <a:lnTo>
                    <a:pt x="1026" y="780"/>
                  </a:lnTo>
                  <a:lnTo>
                    <a:pt x="1026" y="774"/>
                  </a:lnTo>
                  <a:lnTo>
                    <a:pt x="1020" y="780"/>
                  </a:lnTo>
                  <a:lnTo>
                    <a:pt x="1014" y="780"/>
                  </a:lnTo>
                  <a:lnTo>
                    <a:pt x="1008" y="780"/>
                  </a:lnTo>
                  <a:lnTo>
                    <a:pt x="1014" y="786"/>
                  </a:lnTo>
                  <a:lnTo>
                    <a:pt x="1008" y="786"/>
                  </a:lnTo>
                  <a:lnTo>
                    <a:pt x="1008" y="792"/>
                  </a:lnTo>
                  <a:lnTo>
                    <a:pt x="1002" y="792"/>
                  </a:lnTo>
                  <a:lnTo>
                    <a:pt x="1008" y="792"/>
                  </a:lnTo>
                  <a:lnTo>
                    <a:pt x="1002" y="792"/>
                  </a:lnTo>
                  <a:lnTo>
                    <a:pt x="996" y="792"/>
                  </a:lnTo>
                  <a:lnTo>
                    <a:pt x="990" y="792"/>
                  </a:lnTo>
                  <a:lnTo>
                    <a:pt x="990" y="798"/>
                  </a:lnTo>
                  <a:lnTo>
                    <a:pt x="990" y="804"/>
                  </a:lnTo>
                  <a:lnTo>
                    <a:pt x="996" y="804"/>
                  </a:lnTo>
                  <a:lnTo>
                    <a:pt x="996" y="810"/>
                  </a:lnTo>
                  <a:lnTo>
                    <a:pt x="1002" y="810"/>
                  </a:lnTo>
                  <a:lnTo>
                    <a:pt x="1002" y="816"/>
                  </a:lnTo>
                  <a:lnTo>
                    <a:pt x="1008" y="816"/>
                  </a:lnTo>
                  <a:lnTo>
                    <a:pt x="1014" y="816"/>
                  </a:lnTo>
                  <a:lnTo>
                    <a:pt x="1008" y="816"/>
                  </a:lnTo>
                  <a:lnTo>
                    <a:pt x="1008" y="822"/>
                  </a:lnTo>
                  <a:lnTo>
                    <a:pt x="1002" y="822"/>
                  </a:lnTo>
                  <a:lnTo>
                    <a:pt x="1002" y="828"/>
                  </a:lnTo>
                  <a:lnTo>
                    <a:pt x="1002" y="834"/>
                  </a:lnTo>
                  <a:lnTo>
                    <a:pt x="1008" y="834"/>
                  </a:lnTo>
                  <a:lnTo>
                    <a:pt x="1014" y="834"/>
                  </a:lnTo>
                  <a:lnTo>
                    <a:pt x="1014" y="840"/>
                  </a:lnTo>
                  <a:lnTo>
                    <a:pt x="1014" y="846"/>
                  </a:lnTo>
                  <a:lnTo>
                    <a:pt x="1008" y="846"/>
                  </a:lnTo>
                  <a:lnTo>
                    <a:pt x="1008" y="852"/>
                  </a:lnTo>
                  <a:lnTo>
                    <a:pt x="1002" y="852"/>
                  </a:lnTo>
                  <a:lnTo>
                    <a:pt x="1002" y="858"/>
                  </a:lnTo>
                  <a:lnTo>
                    <a:pt x="996" y="858"/>
                  </a:lnTo>
                  <a:lnTo>
                    <a:pt x="996" y="864"/>
                  </a:lnTo>
                  <a:lnTo>
                    <a:pt x="996" y="870"/>
                  </a:lnTo>
                  <a:lnTo>
                    <a:pt x="996" y="876"/>
                  </a:lnTo>
                  <a:lnTo>
                    <a:pt x="990" y="876"/>
                  </a:lnTo>
                  <a:lnTo>
                    <a:pt x="996" y="876"/>
                  </a:lnTo>
                  <a:lnTo>
                    <a:pt x="996" y="882"/>
                  </a:lnTo>
                  <a:lnTo>
                    <a:pt x="996" y="888"/>
                  </a:lnTo>
                  <a:lnTo>
                    <a:pt x="996" y="894"/>
                  </a:lnTo>
                  <a:lnTo>
                    <a:pt x="1002" y="894"/>
                  </a:lnTo>
                  <a:lnTo>
                    <a:pt x="1002" y="900"/>
                  </a:lnTo>
                  <a:lnTo>
                    <a:pt x="1008" y="900"/>
                  </a:lnTo>
                  <a:lnTo>
                    <a:pt x="1008" y="906"/>
                  </a:lnTo>
                  <a:lnTo>
                    <a:pt x="1008" y="912"/>
                  </a:lnTo>
                  <a:lnTo>
                    <a:pt x="1014" y="912"/>
                  </a:lnTo>
                  <a:lnTo>
                    <a:pt x="1014" y="918"/>
                  </a:lnTo>
                  <a:lnTo>
                    <a:pt x="1020" y="918"/>
                  </a:lnTo>
                  <a:lnTo>
                    <a:pt x="1020" y="924"/>
                  </a:lnTo>
                  <a:lnTo>
                    <a:pt x="1014" y="924"/>
                  </a:lnTo>
                  <a:lnTo>
                    <a:pt x="1014" y="930"/>
                  </a:lnTo>
                  <a:lnTo>
                    <a:pt x="1020" y="930"/>
                  </a:lnTo>
                  <a:lnTo>
                    <a:pt x="1014" y="930"/>
                  </a:lnTo>
                  <a:lnTo>
                    <a:pt x="1020" y="930"/>
                  </a:lnTo>
                  <a:lnTo>
                    <a:pt x="1020" y="936"/>
                  </a:lnTo>
                  <a:lnTo>
                    <a:pt x="1020" y="942"/>
                  </a:lnTo>
                  <a:lnTo>
                    <a:pt x="1026" y="948"/>
                  </a:lnTo>
                  <a:close/>
                  <a:moveTo>
                    <a:pt x="588" y="336"/>
                  </a:moveTo>
                  <a:lnTo>
                    <a:pt x="582" y="336"/>
                  </a:lnTo>
                  <a:lnTo>
                    <a:pt x="582" y="330"/>
                  </a:lnTo>
                  <a:lnTo>
                    <a:pt x="576" y="330"/>
                  </a:lnTo>
                  <a:lnTo>
                    <a:pt x="582" y="330"/>
                  </a:lnTo>
                  <a:lnTo>
                    <a:pt x="582" y="324"/>
                  </a:lnTo>
                  <a:lnTo>
                    <a:pt x="588" y="324"/>
                  </a:lnTo>
                  <a:lnTo>
                    <a:pt x="582" y="324"/>
                  </a:lnTo>
                  <a:lnTo>
                    <a:pt x="582" y="318"/>
                  </a:lnTo>
                  <a:lnTo>
                    <a:pt x="576" y="312"/>
                  </a:lnTo>
                  <a:lnTo>
                    <a:pt x="576" y="318"/>
                  </a:lnTo>
                  <a:lnTo>
                    <a:pt x="570" y="318"/>
                  </a:lnTo>
                  <a:lnTo>
                    <a:pt x="570" y="324"/>
                  </a:lnTo>
                  <a:lnTo>
                    <a:pt x="570" y="318"/>
                  </a:lnTo>
                  <a:lnTo>
                    <a:pt x="564" y="318"/>
                  </a:lnTo>
                  <a:lnTo>
                    <a:pt x="564" y="324"/>
                  </a:lnTo>
                  <a:lnTo>
                    <a:pt x="564" y="318"/>
                  </a:lnTo>
                  <a:lnTo>
                    <a:pt x="558" y="318"/>
                  </a:lnTo>
                  <a:lnTo>
                    <a:pt x="558" y="324"/>
                  </a:lnTo>
                  <a:lnTo>
                    <a:pt x="558" y="318"/>
                  </a:lnTo>
                  <a:lnTo>
                    <a:pt x="552" y="318"/>
                  </a:lnTo>
                  <a:lnTo>
                    <a:pt x="552" y="312"/>
                  </a:lnTo>
                  <a:lnTo>
                    <a:pt x="546" y="312"/>
                  </a:lnTo>
                  <a:lnTo>
                    <a:pt x="546" y="306"/>
                  </a:lnTo>
                  <a:lnTo>
                    <a:pt x="552" y="306"/>
                  </a:lnTo>
                  <a:lnTo>
                    <a:pt x="546" y="306"/>
                  </a:lnTo>
                  <a:lnTo>
                    <a:pt x="546" y="312"/>
                  </a:lnTo>
                  <a:lnTo>
                    <a:pt x="546" y="306"/>
                  </a:lnTo>
                  <a:lnTo>
                    <a:pt x="540" y="306"/>
                  </a:lnTo>
                  <a:lnTo>
                    <a:pt x="540" y="312"/>
                  </a:lnTo>
                  <a:lnTo>
                    <a:pt x="540" y="306"/>
                  </a:lnTo>
                  <a:lnTo>
                    <a:pt x="540" y="312"/>
                  </a:lnTo>
                  <a:lnTo>
                    <a:pt x="540" y="306"/>
                  </a:lnTo>
                  <a:lnTo>
                    <a:pt x="534" y="306"/>
                  </a:lnTo>
                  <a:lnTo>
                    <a:pt x="534" y="312"/>
                  </a:lnTo>
                  <a:lnTo>
                    <a:pt x="534" y="306"/>
                  </a:lnTo>
                  <a:lnTo>
                    <a:pt x="528" y="306"/>
                  </a:lnTo>
                  <a:lnTo>
                    <a:pt x="522" y="306"/>
                  </a:lnTo>
                  <a:lnTo>
                    <a:pt x="522" y="300"/>
                  </a:lnTo>
                  <a:lnTo>
                    <a:pt x="516" y="300"/>
                  </a:lnTo>
                  <a:lnTo>
                    <a:pt x="510" y="300"/>
                  </a:lnTo>
                  <a:lnTo>
                    <a:pt x="504" y="300"/>
                  </a:lnTo>
                  <a:lnTo>
                    <a:pt x="504" y="294"/>
                  </a:lnTo>
                  <a:lnTo>
                    <a:pt x="504" y="300"/>
                  </a:lnTo>
                  <a:lnTo>
                    <a:pt x="504" y="294"/>
                  </a:lnTo>
                  <a:lnTo>
                    <a:pt x="498" y="294"/>
                  </a:lnTo>
                  <a:lnTo>
                    <a:pt x="492" y="294"/>
                  </a:lnTo>
                  <a:lnTo>
                    <a:pt x="492" y="300"/>
                  </a:lnTo>
                  <a:lnTo>
                    <a:pt x="492" y="294"/>
                  </a:lnTo>
                  <a:lnTo>
                    <a:pt x="486" y="294"/>
                  </a:lnTo>
                  <a:lnTo>
                    <a:pt x="486" y="288"/>
                  </a:lnTo>
                  <a:lnTo>
                    <a:pt x="492" y="288"/>
                  </a:lnTo>
                  <a:lnTo>
                    <a:pt x="486" y="282"/>
                  </a:lnTo>
                  <a:lnTo>
                    <a:pt x="486" y="288"/>
                  </a:lnTo>
                  <a:lnTo>
                    <a:pt x="480" y="288"/>
                  </a:lnTo>
                  <a:lnTo>
                    <a:pt x="480" y="282"/>
                  </a:lnTo>
                  <a:lnTo>
                    <a:pt x="474" y="288"/>
                  </a:lnTo>
                  <a:lnTo>
                    <a:pt x="474" y="282"/>
                  </a:lnTo>
                  <a:lnTo>
                    <a:pt x="468" y="282"/>
                  </a:lnTo>
                  <a:lnTo>
                    <a:pt x="462" y="282"/>
                  </a:lnTo>
                  <a:lnTo>
                    <a:pt x="468" y="288"/>
                  </a:lnTo>
                  <a:lnTo>
                    <a:pt x="468" y="294"/>
                  </a:lnTo>
                  <a:lnTo>
                    <a:pt x="474" y="294"/>
                  </a:lnTo>
                  <a:lnTo>
                    <a:pt x="474" y="300"/>
                  </a:lnTo>
                  <a:lnTo>
                    <a:pt x="480" y="300"/>
                  </a:lnTo>
                  <a:lnTo>
                    <a:pt x="486" y="300"/>
                  </a:lnTo>
                  <a:lnTo>
                    <a:pt x="486" y="306"/>
                  </a:lnTo>
                  <a:lnTo>
                    <a:pt x="492" y="306"/>
                  </a:lnTo>
                  <a:lnTo>
                    <a:pt x="498" y="306"/>
                  </a:lnTo>
                  <a:lnTo>
                    <a:pt x="498" y="312"/>
                  </a:lnTo>
                  <a:lnTo>
                    <a:pt x="498" y="318"/>
                  </a:lnTo>
                  <a:lnTo>
                    <a:pt x="504" y="324"/>
                  </a:lnTo>
                  <a:lnTo>
                    <a:pt x="504" y="330"/>
                  </a:lnTo>
                  <a:lnTo>
                    <a:pt x="504" y="324"/>
                  </a:lnTo>
                  <a:lnTo>
                    <a:pt x="504" y="330"/>
                  </a:lnTo>
                  <a:lnTo>
                    <a:pt x="510" y="330"/>
                  </a:lnTo>
                  <a:lnTo>
                    <a:pt x="510" y="336"/>
                  </a:lnTo>
                  <a:lnTo>
                    <a:pt x="510" y="342"/>
                  </a:lnTo>
                  <a:lnTo>
                    <a:pt x="516" y="342"/>
                  </a:lnTo>
                  <a:lnTo>
                    <a:pt x="516" y="348"/>
                  </a:lnTo>
                  <a:lnTo>
                    <a:pt x="516" y="354"/>
                  </a:lnTo>
                  <a:lnTo>
                    <a:pt x="516" y="360"/>
                  </a:lnTo>
                  <a:lnTo>
                    <a:pt x="522" y="360"/>
                  </a:lnTo>
                  <a:lnTo>
                    <a:pt x="528" y="360"/>
                  </a:lnTo>
                  <a:lnTo>
                    <a:pt x="534" y="360"/>
                  </a:lnTo>
                  <a:lnTo>
                    <a:pt x="534" y="354"/>
                  </a:lnTo>
                  <a:lnTo>
                    <a:pt x="534" y="360"/>
                  </a:lnTo>
                  <a:lnTo>
                    <a:pt x="540" y="360"/>
                  </a:lnTo>
                  <a:lnTo>
                    <a:pt x="546" y="366"/>
                  </a:lnTo>
                  <a:lnTo>
                    <a:pt x="552" y="366"/>
                  </a:lnTo>
                  <a:lnTo>
                    <a:pt x="552" y="372"/>
                  </a:lnTo>
                  <a:lnTo>
                    <a:pt x="552" y="366"/>
                  </a:lnTo>
                  <a:lnTo>
                    <a:pt x="552" y="372"/>
                  </a:lnTo>
                  <a:lnTo>
                    <a:pt x="552" y="366"/>
                  </a:lnTo>
                  <a:lnTo>
                    <a:pt x="558" y="366"/>
                  </a:lnTo>
                  <a:lnTo>
                    <a:pt x="558" y="360"/>
                  </a:lnTo>
                  <a:lnTo>
                    <a:pt x="558" y="366"/>
                  </a:lnTo>
                  <a:lnTo>
                    <a:pt x="564" y="366"/>
                  </a:lnTo>
                  <a:lnTo>
                    <a:pt x="564" y="372"/>
                  </a:lnTo>
                  <a:lnTo>
                    <a:pt x="570" y="372"/>
                  </a:lnTo>
                  <a:lnTo>
                    <a:pt x="576" y="372"/>
                  </a:lnTo>
                  <a:lnTo>
                    <a:pt x="576" y="366"/>
                  </a:lnTo>
                  <a:lnTo>
                    <a:pt x="582" y="366"/>
                  </a:lnTo>
                  <a:lnTo>
                    <a:pt x="582" y="360"/>
                  </a:lnTo>
                  <a:lnTo>
                    <a:pt x="588" y="360"/>
                  </a:lnTo>
                  <a:lnTo>
                    <a:pt x="588" y="354"/>
                  </a:lnTo>
                  <a:lnTo>
                    <a:pt x="582" y="354"/>
                  </a:lnTo>
                  <a:lnTo>
                    <a:pt x="582" y="348"/>
                  </a:lnTo>
                  <a:lnTo>
                    <a:pt x="582" y="342"/>
                  </a:lnTo>
                  <a:lnTo>
                    <a:pt x="588" y="342"/>
                  </a:lnTo>
                  <a:lnTo>
                    <a:pt x="588" y="336"/>
                  </a:lnTo>
                  <a:close/>
                  <a:moveTo>
                    <a:pt x="510" y="120"/>
                  </a:moveTo>
                  <a:lnTo>
                    <a:pt x="504" y="120"/>
                  </a:lnTo>
                  <a:lnTo>
                    <a:pt x="510" y="120"/>
                  </a:lnTo>
                  <a:lnTo>
                    <a:pt x="510" y="126"/>
                  </a:lnTo>
                  <a:lnTo>
                    <a:pt x="510" y="120"/>
                  </a:lnTo>
                  <a:close/>
                  <a:moveTo>
                    <a:pt x="30" y="102"/>
                  </a:moveTo>
                  <a:lnTo>
                    <a:pt x="36" y="102"/>
                  </a:lnTo>
                  <a:lnTo>
                    <a:pt x="42" y="102"/>
                  </a:lnTo>
                  <a:lnTo>
                    <a:pt x="42" y="108"/>
                  </a:lnTo>
                  <a:lnTo>
                    <a:pt x="48" y="108"/>
                  </a:lnTo>
                  <a:lnTo>
                    <a:pt x="42" y="108"/>
                  </a:lnTo>
                  <a:lnTo>
                    <a:pt x="42" y="114"/>
                  </a:lnTo>
                  <a:lnTo>
                    <a:pt x="42" y="108"/>
                  </a:lnTo>
                  <a:lnTo>
                    <a:pt x="36" y="108"/>
                  </a:lnTo>
                  <a:lnTo>
                    <a:pt x="36" y="114"/>
                  </a:lnTo>
                  <a:lnTo>
                    <a:pt x="30" y="114"/>
                  </a:lnTo>
                  <a:lnTo>
                    <a:pt x="24" y="114"/>
                  </a:lnTo>
                  <a:lnTo>
                    <a:pt x="30" y="114"/>
                  </a:lnTo>
                  <a:lnTo>
                    <a:pt x="30" y="120"/>
                  </a:lnTo>
                  <a:lnTo>
                    <a:pt x="36" y="120"/>
                  </a:lnTo>
                  <a:lnTo>
                    <a:pt x="36" y="126"/>
                  </a:lnTo>
                  <a:lnTo>
                    <a:pt x="30" y="126"/>
                  </a:lnTo>
                  <a:lnTo>
                    <a:pt x="30" y="120"/>
                  </a:lnTo>
                  <a:lnTo>
                    <a:pt x="24" y="120"/>
                  </a:lnTo>
                  <a:lnTo>
                    <a:pt x="24" y="126"/>
                  </a:lnTo>
                  <a:lnTo>
                    <a:pt x="30" y="126"/>
                  </a:lnTo>
                  <a:lnTo>
                    <a:pt x="24" y="126"/>
                  </a:lnTo>
                  <a:lnTo>
                    <a:pt x="18" y="120"/>
                  </a:lnTo>
                  <a:lnTo>
                    <a:pt x="12" y="120"/>
                  </a:lnTo>
                  <a:lnTo>
                    <a:pt x="12" y="114"/>
                  </a:lnTo>
                  <a:lnTo>
                    <a:pt x="12" y="108"/>
                  </a:lnTo>
                  <a:lnTo>
                    <a:pt x="18" y="108"/>
                  </a:lnTo>
                  <a:lnTo>
                    <a:pt x="24" y="102"/>
                  </a:lnTo>
                  <a:lnTo>
                    <a:pt x="30" y="102"/>
                  </a:lnTo>
                  <a:close/>
                  <a:moveTo>
                    <a:pt x="168" y="60"/>
                  </a:moveTo>
                  <a:lnTo>
                    <a:pt x="174" y="60"/>
                  </a:lnTo>
                  <a:lnTo>
                    <a:pt x="180" y="60"/>
                  </a:lnTo>
                  <a:lnTo>
                    <a:pt x="186" y="60"/>
                  </a:lnTo>
                  <a:lnTo>
                    <a:pt x="186" y="66"/>
                  </a:lnTo>
                  <a:lnTo>
                    <a:pt x="180" y="66"/>
                  </a:lnTo>
                  <a:lnTo>
                    <a:pt x="174" y="66"/>
                  </a:lnTo>
                  <a:lnTo>
                    <a:pt x="174" y="72"/>
                  </a:lnTo>
                  <a:lnTo>
                    <a:pt x="168" y="72"/>
                  </a:lnTo>
                  <a:lnTo>
                    <a:pt x="162" y="72"/>
                  </a:lnTo>
                  <a:lnTo>
                    <a:pt x="156" y="72"/>
                  </a:lnTo>
                  <a:lnTo>
                    <a:pt x="150" y="72"/>
                  </a:lnTo>
                  <a:lnTo>
                    <a:pt x="144" y="72"/>
                  </a:lnTo>
                  <a:lnTo>
                    <a:pt x="144" y="66"/>
                  </a:lnTo>
                  <a:lnTo>
                    <a:pt x="138" y="66"/>
                  </a:lnTo>
                  <a:lnTo>
                    <a:pt x="138" y="72"/>
                  </a:lnTo>
                  <a:lnTo>
                    <a:pt x="132" y="72"/>
                  </a:lnTo>
                  <a:lnTo>
                    <a:pt x="132" y="66"/>
                  </a:lnTo>
                  <a:lnTo>
                    <a:pt x="138" y="66"/>
                  </a:lnTo>
                  <a:lnTo>
                    <a:pt x="144" y="66"/>
                  </a:lnTo>
                  <a:lnTo>
                    <a:pt x="144" y="60"/>
                  </a:lnTo>
                  <a:lnTo>
                    <a:pt x="150" y="60"/>
                  </a:lnTo>
                  <a:lnTo>
                    <a:pt x="156" y="60"/>
                  </a:lnTo>
                  <a:lnTo>
                    <a:pt x="162" y="60"/>
                  </a:lnTo>
                  <a:lnTo>
                    <a:pt x="168" y="60"/>
                  </a:lnTo>
                  <a:close/>
                  <a:moveTo>
                    <a:pt x="234" y="48"/>
                  </a:moveTo>
                  <a:lnTo>
                    <a:pt x="240" y="48"/>
                  </a:lnTo>
                  <a:lnTo>
                    <a:pt x="246" y="48"/>
                  </a:lnTo>
                  <a:lnTo>
                    <a:pt x="252" y="54"/>
                  </a:lnTo>
                  <a:lnTo>
                    <a:pt x="258" y="54"/>
                  </a:lnTo>
                  <a:lnTo>
                    <a:pt x="252" y="54"/>
                  </a:lnTo>
                  <a:lnTo>
                    <a:pt x="246" y="54"/>
                  </a:lnTo>
                  <a:lnTo>
                    <a:pt x="240" y="54"/>
                  </a:lnTo>
                  <a:lnTo>
                    <a:pt x="234" y="54"/>
                  </a:lnTo>
                  <a:lnTo>
                    <a:pt x="228" y="54"/>
                  </a:lnTo>
                  <a:lnTo>
                    <a:pt x="228" y="60"/>
                  </a:lnTo>
                  <a:lnTo>
                    <a:pt x="222" y="60"/>
                  </a:lnTo>
                  <a:lnTo>
                    <a:pt x="222" y="66"/>
                  </a:lnTo>
                  <a:lnTo>
                    <a:pt x="222" y="60"/>
                  </a:lnTo>
                  <a:lnTo>
                    <a:pt x="222" y="66"/>
                  </a:lnTo>
                  <a:lnTo>
                    <a:pt x="216" y="66"/>
                  </a:lnTo>
                  <a:lnTo>
                    <a:pt x="216" y="60"/>
                  </a:lnTo>
                  <a:lnTo>
                    <a:pt x="216" y="54"/>
                  </a:lnTo>
                  <a:lnTo>
                    <a:pt x="222" y="54"/>
                  </a:lnTo>
                  <a:lnTo>
                    <a:pt x="222" y="48"/>
                  </a:lnTo>
                  <a:lnTo>
                    <a:pt x="234" y="48"/>
                  </a:lnTo>
                  <a:close/>
                  <a:moveTo>
                    <a:pt x="282" y="42"/>
                  </a:moveTo>
                  <a:lnTo>
                    <a:pt x="288" y="42"/>
                  </a:lnTo>
                  <a:lnTo>
                    <a:pt x="294" y="42"/>
                  </a:lnTo>
                  <a:lnTo>
                    <a:pt x="300" y="42"/>
                  </a:lnTo>
                  <a:lnTo>
                    <a:pt x="300" y="48"/>
                  </a:lnTo>
                  <a:lnTo>
                    <a:pt x="294" y="48"/>
                  </a:lnTo>
                  <a:lnTo>
                    <a:pt x="288" y="48"/>
                  </a:lnTo>
                  <a:lnTo>
                    <a:pt x="288" y="54"/>
                  </a:lnTo>
                  <a:lnTo>
                    <a:pt x="282" y="54"/>
                  </a:lnTo>
                  <a:lnTo>
                    <a:pt x="276" y="48"/>
                  </a:lnTo>
                  <a:lnTo>
                    <a:pt x="270" y="48"/>
                  </a:lnTo>
                  <a:lnTo>
                    <a:pt x="270" y="54"/>
                  </a:lnTo>
                  <a:lnTo>
                    <a:pt x="264" y="54"/>
                  </a:lnTo>
                  <a:lnTo>
                    <a:pt x="264" y="48"/>
                  </a:lnTo>
                  <a:lnTo>
                    <a:pt x="270" y="48"/>
                  </a:lnTo>
                  <a:lnTo>
                    <a:pt x="270" y="42"/>
                  </a:lnTo>
                  <a:lnTo>
                    <a:pt x="276" y="42"/>
                  </a:lnTo>
                  <a:lnTo>
                    <a:pt x="282" y="42"/>
                  </a:lnTo>
                  <a:close/>
                  <a:moveTo>
                    <a:pt x="102" y="78"/>
                  </a:moveTo>
                  <a:lnTo>
                    <a:pt x="108" y="78"/>
                  </a:lnTo>
                  <a:lnTo>
                    <a:pt x="114" y="78"/>
                  </a:lnTo>
                  <a:lnTo>
                    <a:pt x="120" y="78"/>
                  </a:lnTo>
                  <a:lnTo>
                    <a:pt x="114" y="78"/>
                  </a:lnTo>
                  <a:lnTo>
                    <a:pt x="108" y="78"/>
                  </a:lnTo>
                  <a:lnTo>
                    <a:pt x="102" y="78"/>
                  </a:lnTo>
                  <a:lnTo>
                    <a:pt x="96" y="78"/>
                  </a:lnTo>
                  <a:lnTo>
                    <a:pt x="96" y="84"/>
                  </a:lnTo>
                  <a:lnTo>
                    <a:pt x="96" y="78"/>
                  </a:lnTo>
                  <a:lnTo>
                    <a:pt x="90" y="78"/>
                  </a:lnTo>
                  <a:lnTo>
                    <a:pt x="90" y="84"/>
                  </a:lnTo>
                  <a:lnTo>
                    <a:pt x="84" y="84"/>
                  </a:lnTo>
                  <a:lnTo>
                    <a:pt x="78" y="84"/>
                  </a:lnTo>
                  <a:lnTo>
                    <a:pt x="72" y="84"/>
                  </a:lnTo>
                  <a:lnTo>
                    <a:pt x="66" y="84"/>
                  </a:lnTo>
                  <a:lnTo>
                    <a:pt x="66" y="78"/>
                  </a:lnTo>
                  <a:lnTo>
                    <a:pt x="72" y="78"/>
                  </a:lnTo>
                  <a:lnTo>
                    <a:pt x="78" y="78"/>
                  </a:lnTo>
                  <a:lnTo>
                    <a:pt x="90" y="78"/>
                  </a:lnTo>
                  <a:lnTo>
                    <a:pt x="96" y="78"/>
                  </a:lnTo>
                  <a:lnTo>
                    <a:pt x="102" y="78"/>
                  </a:lnTo>
                  <a:close/>
                  <a:moveTo>
                    <a:pt x="342" y="48"/>
                  </a:moveTo>
                  <a:lnTo>
                    <a:pt x="336" y="48"/>
                  </a:lnTo>
                  <a:lnTo>
                    <a:pt x="336" y="42"/>
                  </a:lnTo>
                  <a:lnTo>
                    <a:pt x="330" y="42"/>
                  </a:lnTo>
                  <a:lnTo>
                    <a:pt x="324" y="42"/>
                  </a:lnTo>
                  <a:lnTo>
                    <a:pt x="318" y="42"/>
                  </a:lnTo>
                  <a:lnTo>
                    <a:pt x="318" y="48"/>
                  </a:lnTo>
                  <a:lnTo>
                    <a:pt x="312" y="48"/>
                  </a:lnTo>
                  <a:lnTo>
                    <a:pt x="312" y="42"/>
                  </a:lnTo>
                  <a:lnTo>
                    <a:pt x="312" y="36"/>
                  </a:lnTo>
                  <a:lnTo>
                    <a:pt x="318" y="36"/>
                  </a:lnTo>
                  <a:lnTo>
                    <a:pt x="324" y="36"/>
                  </a:lnTo>
                  <a:lnTo>
                    <a:pt x="330" y="42"/>
                  </a:lnTo>
                  <a:lnTo>
                    <a:pt x="336" y="42"/>
                  </a:lnTo>
                  <a:lnTo>
                    <a:pt x="342" y="48"/>
                  </a:lnTo>
                  <a:close/>
                  <a:moveTo>
                    <a:pt x="378" y="72"/>
                  </a:moveTo>
                  <a:lnTo>
                    <a:pt x="378" y="66"/>
                  </a:lnTo>
                  <a:lnTo>
                    <a:pt x="384" y="66"/>
                  </a:lnTo>
                  <a:lnTo>
                    <a:pt x="390" y="66"/>
                  </a:lnTo>
                  <a:lnTo>
                    <a:pt x="396" y="66"/>
                  </a:lnTo>
                  <a:lnTo>
                    <a:pt x="396" y="72"/>
                  </a:lnTo>
                  <a:lnTo>
                    <a:pt x="390" y="72"/>
                  </a:lnTo>
                  <a:lnTo>
                    <a:pt x="384" y="72"/>
                  </a:lnTo>
                  <a:lnTo>
                    <a:pt x="384" y="78"/>
                  </a:lnTo>
                  <a:lnTo>
                    <a:pt x="384" y="72"/>
                  </a:lnTo>
                  <a:lnTo>
                    <a:pt x="378" y="72"/>
                  </a:lnTo>
                  <a:lnTo>
                    <a:pt x="378" y="78"/>
                  </a:lnTo>
                  <a:lnTo>
                    <a:pt x="378" y="72"/>
                  </a:lnTo>
                  <a:close/>
                  <a:moveTo>
                    <a:pt x="186" y="60"/>
                  </a:moveTo>
                  <a:lnTo>
                    <a:pt x="192" y="60"/>
                  </a:lnTo>
                  <a:lnTo>
                    <a:pt x="198" y="60"/>
                  </a:lnTo>
                  <a:lnTo>
                    <a:pt x="204" y="60"/>
                  </a:lnTo>
                  <a:lnTo>
                    <a:pt x="204" y="66"/>
                  </a:lnTo>
                  <a:lnTo>
                    <a:pt x="210" y="66"/>
                  </a:lnTo>
                  <a:lnTo>
                    <a:pt x="204" y="66"/>
                  </a:lnTo>
                  <a:lnTo>
                    <a:pt x="198" y="66"/>
                  </a:lnTo>
                  <a:lnTo>
                    <a:pt x="192" y="66"/>
                  </a:lnTo>
                  <a:lnTo>
                    <a:pt x="192" y="60"/>
                  </a:lnTo>
                  <a:lnTo>
                    <a:pt x="186" y="60"/>
                  </a:lnTo>
                  <a:close/>
                  <a:moveTo>
                    <a:pt x="66" y="90"/>
                  </a:moveTo>
                  <a:lnTo>
                    <a:pt x="72" y="90"/>
                  </a:lnTo>
                  <a:lnTo>
                    <a:pt x="78" y="90"/>
                  </a:lnTo>
                  <a:lnTo>
                    <a:pt x="78" y="96"/>
                  </a:lnTo>
                  <a:lnTo>
                    <a:pt x="72" y="96"/>
                  </a:lnTo>
                  <a:lnTo>
                    <a:pt x="72" y="102"/>
                  </a:lnTo>
                  <a:lnTo>
                    <a:pt x="66" y="96"/>
                  </a:lnTo>
                  <a:lnTo>
                    <a:pt x="66" y="90"/>
                  </a:lnTo>
                  <a:close/>
                  <a:moveTo>
                    <a:pt x="432" y="30"/>
                  </a:moveTo>
                  <a:lnTo>
                    <a:pt x="432" y="24"/>
                  </a:lnTo>
                  <a:lnTo>
                    <a:pt x="438" y="24"/>
                  </a:lnTo>
                  <a:lnTo>
                    <a:pt x="444" y="24"/>
                  </a:lnTo>
                  <a:lnTo>
                    <a:pt x="438" y="24"/>
                  </a:lnTo>
                  <a:lnTo>
                    <a:pt x="438" y="30"/>
                  </a:lnTo>
                  <a:lnTo>
                    <a:pt x="432" y="30"/>
                  </a:lnTo>
                  <a:close/>
                  <a:moveTo>
                    <a:pt x="774" y="144"/>
                  </a:moveTo>
                  <a:lnTo>
                    <a:pt x="768" y="144"/>
                  </a:lnTo>
                  <a:lnTo>
                    <a:pt x="762" y="144"/>
                  </a:lnTo>
                  <a:lnTo>
                    <a:pt x="768" y="144"/>
                  </a:lnTo>
                  <a:lnTo>
                    <a:pt x="774" y="144"/>
                  </a:lnTo>
                  <a:close/>
                  <a:moveTo>
                    <a:pt x="774" y="144"/>
                  </a:moveTo>
                  <a:lnTo>
                    <a:pt x="780" y="144"/>
                  </a:lnTo>
                  <a:lnTo>
                    <a:pt x="786" y="144"/>
                  </a:lnTo>
                  <a:lnTo>
                    <a:pt x="792" y="150"/>
                  </a:lnTo>
                  <a:lnTo>
                    <a:pt x="786" y="150"/>
                  </a:lnTo>
                  <a:lnTo>
                    <a:pt x="780" y="150"/>
                  </a:lnTo>
                  <a:lnTo>
                    <a:pt x="774" y="144"/>
                  </a:lnTo>
                  <a:close/>
                  <a:moveTo>
                    <a:pt x="348" y="48"/>
                  </a:moveTo>
                  <a:lnTo>
                    <a:pt x="348" y="42"/>
                  </a:lnTo>
                  <a:lnTo>
                    <a:pt x="354" y="48"/>
                  </a:lnTo>
                  <a:lnTo>
                    <a:pt x="348" y="48"/>
                  </a:lnTo>
                  <a:lnTo>
                    <a:pt x="348" y="54"/>
                  </a:lnTo>
                  <a:lnTo>
                    <a:pt x="348" y="48"/>
                  </a:lnTo>
                  <a:close/>
                  <a:moveTo>
                    <a:pt x="702" y="78"/>
                  </a:moveTo>
                  <a:lnTo>
                    <a:pt x="708" y="78"/>
                  </a:lnTo>
                  <a:lnTo>
                    <a:pt x="708" y="84"/>
                  </a:lnTo>
                  <a:lnTo>
                    <a:pt x="714" y="84"/>
                  </a:lnTo>
                  <a:lnTo>
                    <a:pt x="708" y="84"/>
                  </a:lnTo>
                  <a:lnTo>
                    <a:pt x="708" y="78"/>
                  </a:lnTo>
                  <a:lnTo>
                    <a:pt x="702" y="78"/>
                  </a:lnTo>
                  <a:close/>
                  <a:moveTo>
                    <a:pt x="348" y="54"/>
                  </a:moveTo>
                  <a:lnTo>
                    <a:pt x="354" y="54"/>
                  </a:lnTo>
                  <a:lnTo>
                    <a:pt x="348" y="54"/>
                  </a:lnTo>
                  <a:lnTo>
                    <a:pt x="354" y="54"/>
                  </a:lnTo>
                  <a:lnTo>
                    <a:pt x="354" y="60"/>
                  </a:lnTo>
                  <a:lnTo>
                    <a:pt x="354" y="54"/>
                  </a:lnTo>
                  <a:lnTo>
                    <a:pt x="354" y="60"/>
                  </a:lnTo>
                  <a:lnTo>
                    <a:pt x="348" y="60"/>
                  </a:lnTo>
                  <a:lnTo>
                    <a:pt x="348" y="54"/>
                  </a:lnTo>
                  <a:close/>
                  <a:moveTo>
                    <a:pt x="744" y="132"/>
                  </a:moveTo>
                  <a:lnTo>
                    <a:pt x="738" y="126"/>
                  </a:lnTo>
                  <a:lnTo>
                    <a:pt x="744" y="126"/>
                  </a:lnTo>
                  <a:lnTo>
                    <a:pt x="744" y="132"/>
                  </a:lnTo>
                  <a:close/>
                  <a:moveTo>
                    <a:pt x="60" y="114"/>
                  </a:moveTo>
                  <a:lnTo>
                    <a:pt x="66" y="108"/>
                  </a:lnTo>
                  <a:lnTo>
                    <a:pt x="66" y="114"/>
                  </a:lnTo>
                  <a:lnTo>
                    <a:pt x="60" y="114"/>
                  </a:lnTo>
                  <a:close/>
                  <a:moveTo>
                    <a:pt x="180" y="240"/>
                  </a:moveTo>
                  <a:lnTo>
                    <a:pt x="180" y="234"/>
                  </a:lnTo>
                  <a:lnTo>
                    <a:pt x="180" y="240"/>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sp>
          <p:nvSpPr>
            <p:cNvPr id="11" name="Freeform 7">
              <a:extLst>
                <a:ext uri="{FF2B5EF4-FFF2-40B4-BE49-F238E27FC236}">
                  <a16:creationId xmlns:a16="http://schemas.microsoft.com/office/drawing/2014/main" id="{55645EE7-C472-43DA-BA60-0E061C2F931F}"/>
                </a:ext>
              </a:extLst>
            </p:cNvPr>
            <p:cNvSpPr>
              <a:spLocks/>
            </p:cNvSpPr>
            <p:nvPr/>
          </p:nvSpPr>
          <p:spPr bwMode="gray">
            <a:xfrm>
              <a:off x="2020" y="2274"/>
              <a:ext cx="918" cy="877"/>
            </a:xfrm>
            <a:custGeom>
              <a:avLst/>
              <a:gdLst>
                <a:gd name="T0" fmla="*/ 912 w 948"/>
                <a:gd name="T1" fmla="*/ 426 h 906"/>
                <a:gd name="T2" fmla="*/ 864 w 948"/>
                <a:gd name="T3" fmla="*/ 462 h 906"/>
                <a:gd name="T4" fmla="*/ 804 w 948"/>
                <a:gd name="T5" fmla="*/ 444 h 906"/>
                <a:gd name="T6" fmla="*/ 810 w 948"/>
                <a:gd name="T7" fmla="*/ 480 h 906"/>
                <a:gd name="T8" fmla="*/ 744 w 948"/>
                <a:gd name="T9" fmla="*/ 492 h 906"/>
                <a:gd name="T10" fmla="*/ 720 w 948"/>
                <a:gd name="T11" fmla="*/ 540 h 906"/>
                <a:gd name="T12" fmla="*/ 756 w 948"/>
                <a:gd name="T13" fmla="*/ 576 h 906"/>
                <a:gd name="T14" fmla="*/ 696 w 948"/>
                <a:gd name="T15" fmla="*/ 612 h 906"/>
                <a:gd name="T16" fmla="*/ 684 w 948"/>
                <a:gd name="T17" fmla="*/ 666 h 906"/>
                <a:gd name="T18" fmla="*/ 642 w 948"/>
                <a:gd name="T19" fmla="*/ 702 h 906"/>
                <a:gd name="T20" fmla="*/ 600 w 948"/>
                <a:gd name="T21" fmla="*/ 744 h 906"/>
                <a:gd name="T22" fmla="*/ 558 w 948"/>
                <a:gd name="T23" fmla="*/ 744 h 906"/>
                <a:gd name="T24" fmla="*/ 522 w 948"/>
                <a:gd name="T25" fmla="*/ 690 h 906"/>
                <a:gd name="T26" fmla="*/ 498 w 948"/>
                <a:gd name="T27" fmla="*/ 702 h 906"/>
                <a:gd name="T28" fmla="*/ 462 w 948"/>
                <a:gd name="T29" fmla="*/ 732 h 906"/>
                <a:gd name="T30" fmla="*/ 414 w 948"/>
                <a:gd name="T31" fmla="*/ 756 h 906"/>
                <a:gd name="T32" fmla="*/ 348 w 948"/>
                <a:gd name="T33" fmla="*/ 792 h 906"/>
                <a:gd name="T34" fmla="*/ 282 w 948"/>
                <a:gd name="T35" fmla="*/ 816 h 906"/>
                <a:gd name="T36" fmla="*/ 240 w 948"/>
                <a:gd name="T37" fmla="*/ 852 h 906"/>
                <a:gd name="T38" fmla="*/ 228 w 948"/>
                <a:gd name="T39" fmla="*/ 864 h 906"/>
                <a:gd name="T40" fmla="*/ 204 w 948"/>
                <a:gd name="T41" fmla="*/ 900 h 906"/>
                <a:gd name="T42" fmla="*/ 150 w 948"/>
                <a:gd name="T43" fmla="*/ 906 h 906"/>
                <a:gd name="T44" fmla="*/ 132 w 948"/>
                <a:gd name="T45" fmla="*/ 906 h 906"/>
                <a:gd name="T46" fmla="*/ 108 w 948"/>
                <a:gd name="T47" fmla="*/ 834 h 906"/>
                <a:gd name="T48" fmla="*/ 78 w 948"/>
                <a:gd name="T49" fmla="*/ 804 h 906"/>
                <a:gd name="T50" fmla="*/ 66 w 948"/>
                <a:gd name="T51" fmla="*/ 762 h 906"/>
                <a:gd name="T52" fmla="*/ 30 w 948"/>
                <a:gd name="T53" fmla="*/ 708 h 906"/>
                <a:gd name="T54" fmla="*/ 48 w 948"/>
                <a:gd name="T55" fmla="*/ 654 h 906"/>
                <a:gd name="T56" fmla="*/ 6 w 948"/>
                <a:gd name="T57" fmla="*/ 624 h 906"/>
                <a:gd name="T58" fmla="*/ 30 w 948"/>
                <a:gd name="T59" fmla="*/ 594 h 906"/>
                <a:gd name="T60" fmla="*/ 84 w 948"/>
                <a:gd name="T61" fmla="*/ 546 h 906"/>
                <a:gd name="T62" fmla="*/ 84 w 948"/>
                <a:gd name="T63" fmla="*/ 480 h 906"/>
                <a:gd name="T64" fmla="*/ 90 w 948"/>
                <a:gd name="T65" fmla="*/ 390 h 906"/>
                <a:gd name="T66" fmla="*/ 60 w 948"/>
                <a:gd name="T67" fmla="*/ 318 h 906"/>
                <a:gd name="T68" fmla="*/ 48 w 948"/>
                <a:gd name="T69" fmla="*/ 282 h 906"/>
                <a:gd name="T70" fmla="*/ 96 w 948"/>
                <a:gd name="T71" fmla="*/ 264 h 906"/>
                <a:gd name="T72" fmla="*/ 132 w 948"/>
                <a:gd name="T73" fmla="*/ 270 h 906"/>
                <a:gd name="T74" fmla="*/ 180 w 948"/>
                <a:gd name="T75" fmla="*/ 264 h 906"/>
                <a:gd name="T76" fmla="*/ 270 w 948"/>
                <a:gd name="T77" fmla="*/ 228 h 906"/>
                <a:gd name="T78" fmla="*/ 288 w 948"/>
                <a:gd name="T79" fmla="*/ 144 h 906"/>
                <a:gd name="T80" fmla="*/ 378 w 948"/>
                <a:gd name="T81" fmla="*/ 102 h 906"/>
                <a:gd name="T82" fmla="*/ 462 w 948"/>
                <a:gd name="T83" fmla="*/ 60 h 906"/>
                <a:gd name="T84" fmla="*/ 504 w 948"/>
                <a:gd name="T85" fmla="*/ 36 h 906"/>
                <a:gd name="T86" fmla="*/ 570 w 948"/>
                <a:gd name="T87" fmla="*/ 84 h 906"/>
                <a:gd name="T88" fmla="*/ 558 w 948"/>
                <a:gd name="T89" fmla="*/ 150 h 906"/>
                <a:gd name="T90" fmla="*/ 546 w 948"/>
                <a:gd name="T91" fmla="*/ 192 h 906"/>
                <a:gd name="T92" fmla="*/ 618 w 948"/>
                <a:gd name="T93" fmla="*/ 192 h 906"/>
                <a:gd name="T94" fmla="*/ 678 w 948"/>
                <a:gd name="T95" fmla="*/ 168 h 906"/>
                <a:gd name="T96" fmla="*/ 696 w 948"/>
                <a:gd name="T97" fmla="*/ 126 h 906"/>
                <a:gd name="T98" fmla="*/ 660 w 948"/>
                <a:gd name="T99" fmla="*/ 48 h 906"/>
                <a:gd name="T100" fmla="*/ 696 w 948"/>
                <a:gd name="T101" fmla="*/ 24 h 906"/>
                <a:gd name="T102" fmla="*/ 762 w 948"/>
                <a:gd name="T103" fmla="*/ 42 h 906"/>
                <a:gd name="T104" fmla="*/ 816 w 948"/>
                <a:gd name="T105" fmla="*/ 60 h 906"/>
                <a:gd name="T106" fmla="*/ 864 w 948"/>
                <a:gd name="T107" fmla="*/ 18 h 906"/>
                <a:gd name="T108" fmla="*/ 852 w 948"/>
                <a:gd name="T109" fmla="*/ 84 h 906"/>
                <a:gd name="T110" fmla="*/ 846 w 948"/>
                <a:gd name="T111" fmla="*/ 126 h 906"/>
                <a:gd name="T112" fmla="*/ 834 w 948"/>
                <a:gd name="T113" fmla="*/ 156 h 906"/>
                <a:gd name="T114" fmla="*/ 864 w 948"/>
                <a:gd name="T115" fmla="*/ 186 h 906"/>
                <a:gd name="T116" fmla="*/ 888 w 948"/>
                <a:gd name="T117" fmla="*/ 240 h 906"/>
                <a:gd name="T118" fmla="*/ 918 w 948"/>
                <a:gd name="T119" fmla="*/ 276 h 906"/>
                <a:gd name="T120" fmla="*/ 942 w 948"/>
                <a:gd name="T121" fmla="*/ 318 h 906"/>
                <a:gd name="T122" fmla="*/ 942 w 948"/>
                <a:gd name="T123" fmla="*/ 372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8" h="906">
                  <a:moveTo>
                    <a:pt x="942" y="372"/>
                  </a:moveTo>
                  <a:lnTo>
                    <a:pt x="942" y="378"/>
                  </a:lnTo>
                  <a:lnTo>
                    <a:pt x="948" y="378"/>
                  </a:lnTo>
                  <a:lnTo>
                    <a:pt x="942" y="378"/>
                  </a:lnTo>
                  <a:lnTo>
                    <a:pt x="942" y="384"/>
                  </a:lnTo>
                  <a:lnTo>
                    <a:pt x="936" y="384"/>
                  </a:lnTo>
                  <a:lnTo>
                    <a:pt x="930" y="384"/>
                  </a:lnTo>
                  <a:lnTo>
                    <a:pt x="924" y="384"/>
                  </a:lnTo>
                  <a:lnTo>
                    <a:pt x="924" y="390"/>
                  </a:lnTo>
                  <a:lnTo>
                    <a:pt x="918" y="390"/>
                  </a:lnTo>
                  <a:lnTo>
                    <a:pt x="918" y="396"/>
                  </a:lnTo>
                  <a:lnTo>
                    <a:pt x="924" y="396"/>
                  </a:lnTo>
                  <a:lnTo>
                    <a:pt x="924" y="402"/>
                  </a:lnTo>
                  <a:lnTo>
                    <a:pt x="918" y="402"/>
                  </a:lnTo>
                  <a:lnTo>
                    <a:pt x="918" y="408"/>
                  </a:lnTo>
                  <a:lnTo>
                    <a:pt x="918" y="414"/>
                  </a:lnTo>
                  <a:lnTo>
                    <a:pt x="912" y="414"/>
                  </a:lnTo>
                  <a:lnTo>
                    <a:pt x="912" y="420"/>
                  </a:lnTo>
                  <a:lnTo>
                    <a:pt x="912" y="426"/>
                  </a:lnTo>
                  <a:lnTo>
                    <a:pt x="912" y="432"/>
                  </a:lnTo>
                  <a:lnTo>
                    <a:pt x="906" y="432"/>
                  </a:lnTo>
                  <a:lnTo>
                    <a:pt x="912" y="432"/>
                  </a:lnTo>
                  <a:lnTo>
                    <a:pt x="906" y="432"/>
                  </a:lnTo>
                  <a:lnTo>
                    <a:pt x="900" y="432"/>
                  </a:lnTo>
                  <a:lnTo>
                    <a:pt x="900" y="438"/>
                  </a:lnTo>
                  <a:lnTo>
                    <a:pt x="894" y="438"/>
                  </a:lnTo>
                  <a:lnTo>
                    <a:pt x="888" y="438"/>
                  </a:lnTo>
                  <a:lnTo>
                    <a:pt x="894" y="444"/>
                  </a:lnTo>
                  <a:lnTo>
                    <a:pt x="888" y="444"/>
                  </a:lnTo>
                  <a:lnTo>
                    <a:pt x="888" y="450"/>
                  </a:lnTo>
                  <a:lnTo>
                    <a:pt x="882" y="456"/>
                  </a:lnTo>
                  <a:lnTo>
                    <a:pt x="876" y="450"/>
                  </a:lnTo>
                  <a:lnTo>
                    <a:pt x="876" y="456"/>
                  </a:lnTo>
                  <a:lnTo>
                    <a:pt x="870" y="456"/>
                  </a:lnTo>
                  <a:lnTo>
                    <a:pt x="870" y="462"/>
                  </a:lnTo>
                  <a:lnTo>
                    <a:pt x="864" y="462"/>
                  </a:lnTo>
                  <a:lnTo>
                    <a:pt x="864" y="456"/>
                  </a:lnTo>
                  <a:lnTo>
                    <a:pt x="864" y="462"/>
                  </a:lnTo>
                  <a:lnTo>
                    <a:pt x="858" y="462"/>
                  </a:lnTo>
                  <a:lnTo>
                    <a:pt x="852" y="462"/>
                  </a:lnTo>
                  <a:lnTo>
                    <a:pt x="852" y="456"/>
                  </a:lnTo>
                  <a:lnTo>
                    <a:pt x="852" y="450"/>
                  </a:lnTo>
                  <a:lnTo>
                    <a:pt x="846" y="450"/>
                  </a:lnTo>
                  <a:lnTo>
                    <a:pt x="852" y="444"/>
                  </a:lnTo>
                  <a:lnTo>
                    <a:pt x="852" y="438"/>
                  </a:lnTo>
                  <a:lnTo>
                    <a:pt x="846" y="438"/>
                  </a:lnTo>
                  <a:lnTo>
                    <a:pt x="840" y="438"/>
                  </a:lnTo>
                  <a:lnTo>
                    <a:pt x="840" y="432"/>
                  </a:lnTo>
                  <a:lnTo>
                    <a:pt x="834" y="432"/>
                  </a:lnTo>
                  <a:lnTo>
                    <a:pt x="834" y="426"/>
                  </a:lnTo>
                  <a:lnTo>
                    <a:pt x="834" y="432"/>
                  </a:lnTo>
                  <a:lnTo>
                    <a:pt x="828" y="432"/>
                  </a:lnTo>
                  <a:lnTo>
                    <a:pt x="822" y="432"/>
                  </a:lnTo>
                  <a:lnTo>
                    <a:pt x="816" y="438"/>
                  </a:lnTo>
                  <a:lnTo>
                    <a:pt x="810" y="438"/>
                  </a:lnTo>
                  <a:lnTo>
                    <a:pt x="804" y="438"/>
                  </a:lnTo>
                  <a:lnTo>
                    <a:pt x="804" y="444"/>
                  </a:lnTo>
                  <a:lnTo>
                    <a:pt x="798" y="444"/>
                  </a:lnTo>
                  <a:lnTo>
                    <a:pt x="798" y="450"/>
                  </a:lnTo>
                  <a:lnTo>
                    <a:pt x="804" y="450"/>
                  </a:lnTo>
                  <a:lnTo>
                    <a:pt x="804" y="456"/>
                  </a:lnTo>
                  <a:lnTo>
                    <a:pt x="810" y="456"/>
                  </a:lnTo>
                  <a:lnTo>
                    <a:pt x="810" y="462"/>
                  </a:lnTo>
                  <a:lnTo>
                    <a:pt x="804" y="462"/>
                  </a:lnTo>
                  <a:lnTo>
                    <a:pt x="810" y="462"/>
                  </a:lnTo>
                  <a:lnTo>
                    <a:pt x="804" y="462"/>
                  </a:lnTo>
                  <a:lnTo>
                    <a:pt x="810" y="462"/>
                  </a:lnTo>
                  <a:lnTo>
                    <a:pt x="804" y="462"/>
                  </a:lnTo>
                  <a:lnTo>
                    <a:pt x="804" y="468"/>
                  </a:lnTo>
                  <a:lnTo>
                    <a:pt x="810" y="468"/>
                  </a:lnTo>
                  <a:lnTo>
                    <a:pt x="816" y="468"/>
                  </a:lnTo>
                  <a:lnTo>
                    <a:pt x="816" y="474"/>
                  </a:lnTo>
                  <a:lnTo>
                    <a:pt x="810" y="474"/>
                  </a:lnTo>
                  <a:lnTo>
                    <a:pt x="810" y="480"/>
                  </a:lnTo>
                  <a:lnTo>
                    <a:pt x="816" y="480"/>
                  </a:lnTo>
                  <a:lnTo>
                    <a:pt x="810" y="480"/>
                  </a:lnTo>
                  <a:lnTo>
                    <a:pt x="810" y="486"/>
                  </a:lnTo>
                  <a:lnTo>
                    <a:pt x="810" y="480"/>
                  </a:lnTo>
                  <a:lnTo>
                    <a:pt x="804" y="480"/>
                  </a:lnTo>
                  <a:lnTo>
                    <a:pt x="798" y="480"/>
                  </a:lnTo>
                  <a:lnTo>
                    <a:pt x="798" y="486"/>
                  </a:lnTo>
                  <a:lnTo>
                    <a:pt x="792" y="486"/>
                  </a:lnTo>
                  <a:lnTo>
                    <a:pt x="786" y="486"/>
                  </a:lnTo>
                  <a:lnTo>
                    <a:pt x="786" y="480"/>
                  </a:lnTo>
                  <a:lnTo>
                    <a:pt x="780" y="486"/>
                  </a:lnTo>
                  <a:lnTo>
                    <a:pt x="780" y="480"/>
                  </a:lnTo>
                  <a:lnTo>
                    <a:pt x="774" y="480"/>
                  </a:lnTo>
                  <a:lnTo>
                    <a:pt x="774" y="486"/>
                  </a:lnTo>
                  <a:lnTo>
                    <a:pt x="768" y="486"/>
                  </a:lnTo>
                  <a:lnTo>
                    <a:pt x="762" y="486"/>
                  </a:lnTo>
                  <a:lnTo>
                    <a:pt x="756" y="492"/>
                  </a:lnTo>
                  <a:lnTo>
                    <a:pt x="756" y="486"/>
                  </a:lnTo>
                  <a:lnTo>
                    <a:pt x="750" y="486"/>
                  </a:lnTo>
                  <a:lnTo>
                    <a:pt x="744" y="486"/>
                  </a:lnTo>
                  <a:lnTo>
                    <a:pt x="744" y="492"/>
                  </a:lnTo>
                  <a:lnTo>
                    <a:pt x="744" y="498"/>
                  </a:lnTo>
                  <a:lnTo>
                    <a:pt x="738" y="498"/>
                  </a:lnTo>
                  <a:lnTo>
                    <a:pt x="738" y="504"/>
                  </a:lnTo>
                  <a:lnTo>
                    <a:pt x="732" y="504"/>
                  </a:lnTo>
                  <a:lnTo>
                    <a:pt x="732" y="498"/>
                  </a:lnTo>
                  <a:lnTo>
                    <a:pt x="732" y="504"/>
                  </a:lnTo>
                  <a:lnTo>
                    <a:pt x="732" y="498"/>
                  </a:lnTo>
                  <a:lnTo>
                    <a:pt x="732" y="504"/>
                  </a:lnTo>
                  <a:lnTo>
                    <a:pt x="726" y="504"/>
                  </a:lnTo>
                  <a:lnTo>
                    <a:pt x="726" y="510"/>
                  </a:lnTo>
                  <a:lnTo>
                    <a:pt x="720" y="516"/>
                  </a:lnTo>
                  <a:lnTo>
                    <a:pt x="720" y="522"/>
                  </a:lnTo>
                  <a:lnTo>
                    <a:pt x="714" y="522"/>
                  </a:lnTo>
                  <a:lnTo>
                    <a:pt x="714" y="528"/>
                  </a:lnTo>
                  <a:lnTo>
                    <a:pt x="708" y="528"/>
                  </a:lnTo>
                  <a:lnTo>
                    <a:pt x="714" y="528"/>
                  </a:lnTo>
                  <a:lnTo>
                    <a:pt x="714" y="534"/>
                  </a:lnTo>
                  <a:lnTo>
                    <a:pt x="720" y="534"/>
                  </a:lnTo>
                  <a:lnTo>
                    <a:pt x="720" y="540"/>
                  </a:lnTo>
                  <a:lnTo>
                    <a:pt x="726" y="540"/>
                  </a:lnTo>
                  <a:lnTo>
                    <a:pt x="732" y="540"/>
                  </a:lnTo>
                  <a:lnTo>
                    <a:pt x="732" y="534"/>
                  </a:lnTo>
                  <a:lnTo>
                    <a:pt x="738" y="534"/>
                  </a:lnTo>
                  <a:lnTo>
                    <a:pt x="744" y="534"/>
                  </a:lnTo>
                  <a:lnTo>
                    <a:pt x="744" y="528"/>
                  </a:lnTo>
                  <a:lnTo>
                    <a:pt x="750" y="528"/>
                  </a:lnTo>
                  <a:lnTo>
                    <a:pt x="756" y="528"/>
                  </a:lnTo>
                  <a:lnTo>
                    <a:pt x="756" y="534"/>
                  </a:lnTo>
                  <a:lnTo>
                    <a:pt x="756" y="540"/>
                  </a:lnTo>
                  <a:lnTo>
                    <a:pt x="756" y="546"/>
                  </a:lnTo>
                  <a:lnTo>
                    <a:pt x="756" y="552"/>
                  </a:lnTo>
                  <a:lnTo>
                    <a:pt x="762" y="558"/>
                  </a:lnTo>
                  <a:lnTo>
                    <a:pt x="768" y="558"/>
                  </a:lnTo>
                  <a:lnTo>
                    <a:pt x="762" y="558"/>
                  </a:lnTo>
                  <a:lnTo>
                    <a:pt x="762" y="564"/>
                  </a:lnTo>
                  <a:lnTo>
                    <a:pt x="762" y="570"/>
                  </a:lnTo>
                  <a:lnTo>
                    <a:pt x="762" y="576"/>
                  </a:lnTo>
                  <a:lnTo>
                    <a:pt x="756" y="576"/>
                  </a:lnTo>
                  <a:lnTo>
                    <a:pt x="750" y="582"/>
                  </a:lnTo>
                  <a:lnTo>
                    <a:pt x="750" y="588"/>
                  </a:lnTo>
                  <a:lnTo>
                    <a:pt x="744" y="588"/>
                  </a:lnTo>
                  <a:lnTo>
                    <a:pt x="744" y="594"/>
                  </a:lnTo>
                  <a:lnTo>
                    <a:pt x="750" y="594"/>
                  </a:lnTo>
                  <a:lnTo>
                    <a:pt x="750" y="600"/>
                  </a:lnTo>
                  <a:lnTo>
                    <a:pt x="744" y="600"/>
                  </a:lnTo>
                  <a:lnTo>
                    <a:pt x="738" y="600"/>
                  </a:lnTo>
                  <a:lnTo>
                    <a:pt x="738" y="606"/>
                  </a:lnTo>
                  <a:lnTo>
                    <a:pt x="732" y="606"/>
                  </a:lnTo>
                  <a:lnTo>
                    <a:pt x="726" y="606"/>
                  </a:lnTo>
                  <a:lnTo>
                    <a:pt x="726" y="600"/>
                  </a:lnTo>
                  <a:lnTo>
                    <a:pt x="720" y="600"/>
                  </a:lnTo>
                  <a:lnTo>
                    <a:pt x="714" y="600"/>
                  </a:lnTo>
                  <a:lnTo>
                    <a:pt x="708" y="600"/>
                  </a:lnTo>
                  <a:lnTo>
                    <a:pt x="708" y="606"/>
                  </a:lnTo>
                  <a:lnTo>
                    <a:pt x="702" y="606"/>
                  </a:lnTo>
                  <a:lnTo>
                    <a:pt x="696" y="606"/>
                  </a:lnTo>
                  <a:lnTo>
                    <a:pt x="696" y="612"/>
                  </a:lnTo>
                  <a:lnTo>
                    <a:pt x="696" y="618"/>
                  </a:lnTo>
                  <a:lnTo>
                    <a:pt x="702" y="618"/>
                  </a:lnTo>
                  <a:lnTo>
                    <a:pt x="702" y="624"/>
                  </a:lnTo>
                  <a:lnTo>
                    <a:pt x="696" y="624"/>
                  </a:lnTo>
                  <a:lnTo>
                    <a:pt x="696" y="630"/>
                  </a:lnTo>
                  <a:lnTo>
                    <a:pt x="696" y="624"/>
                  </a:lnTo>
                  <a:lnTo>
                    <a:pt x="702" y="624"/>
                  </a:lnTo>
                  <a:lnTo>
                    <a:pt x="702" y="630"/>
                  </a:lnTo>
                  <a:lnTo>
                    <a:pt x="702" y="636"/>
                  </a:lnTo>
                  <a:lnTo>
                    <a:pt x="702" y="642"/>
                  </a:lnTo>
                  <a:lnTo>
                    <a:pt x="696" y="642"/>
                  </a:lnTo>
                  <a:lnTo>
                    <a:pt x="696" y="648"/>
                  </a:lnTo>
                  <a:lnTo>
                    <a:pt x="690" y="648"/>
                  </a:lnTo>
                  <a:lnTo>
                    <a:pt x="684" y="654"/>
                  </a:lnTo>
                  <a:lnTo>
                    <a:pt x="690" y="654"/>
                  </a:lnTo>
                  <a:lnTo>
                    <a:pt x="690" y="660"/>
                  </a:lnTo>
                  <a:lnTo>
                    <a:pt x="684" y="654"/>
                  </a:lnTo>
                  <a:lnTo>
                    <a:pt x="684" y="660"/>
                  </a:lnTo>
                  <a:lnTo>
                    <a:pt x="684" y="666"/>
                  </a:lnTo>
                  <a:lnTo>
                    <a:pt x="678" y="666"/>
                  </a:lnTo>
                  <a:lnTo>
                    <a:pt x="678" y="672"/>
                  </a:lnTo>
                  <a:lnTo>
                    <a:pt x="684" y="672"/>
                  </a:lnTo>
                  <a:lnTo>
                    <a:pt x="678" y="672"/>
                  </a:lnTo>
                  <a:lnTo>
                    <a:pt x="684" y="678"/>
                  </a:lnTo>
                  <a:lnTo>
                    <a:pt x="678" y="678"/>
                  </a:lnTo>
                  <a:lnTo>
                    <a:pt x="672" y="678"/>
                  </a:lnTo>
                  <a:lnTo>
                    <a:pt x="672" y="684"/>
                  </a:lnTo>
                  <a:lnTo>
                    <a:pt x="666" y="684"/>
                  </a:lnTo>
                  <a:lnTo>
                    <a:pt x="666" y="690"/>
                  </a:lnTo>
                  <a:lnTo>
                    <a:pt x="660" y="690"/>
                  </a:lnTo>
                  <a:lnTo>
                    <a:pt x="666" y="690"/>
                  </a:lnTo>
                  <a:lnTo>
                    <a:pt x="660" y="690"/>
                  </a:lnTo>
                  <a:lnTo>
                    <a:pt x="660" y="696"/>
                  </a:lnTo>
                  <a:lnTo>
                    <a:pt x="654" y="696"/>
                  </a:lnTo>
                  <a:lnTo>
                    <a:pt x="660" y="702"/>
                  </a:lnTo>
                  <a:lnTo>
                    <a:pt x="654" y="702"/>
                  </a:lnTo>
                  <a:lnTo>
                    <a:pt x="648" y="702"/>
                  </a:lnTo>
                  <a:lnTo>
                    <a:pt x="642" y="702"/>
                  </a:lnTo>
                  <a:lnTo>
                    <a:pt x="642" y="696"/>
                  </a:lnTo>
                  <a:lnTo>
                    <a:pt x="636" y="696"/>
                  </a:lnTo>
                  <a:lnTo>
                    <a:pt x="636" y="690"/>
                  </a:lnTo>
                  <a:lnTo>
                    <a:pt x="630" y="690"/>
                  </a:lnTo>
                  <a:lnTo>
                    <a:pt x="630" y="696"/>
                  </a:lnTo>
                  <a:lnTo>
                    <a:pt x="624" y="696"/>
                  </a:lnTo>
                  <a:lnTo>
                    <a:pt x="624" y="702"/>
                  </a:lnTo>
                  <a:lnTo>
                    <a:pt x="618" y="708"/>
                  </a:lnTo>
                  <a:lnTo>
                    <a:pt x="612" y="708"/>
                  </a:lnTo>
                  <a:lnTo>
                    <a:pt x="612" y="714"/>
                  </a:lnTo>
                  <a:lnTo>
                    <a:pt x="606" y="714"/>
                  </a:lnTo>
                  <a:lnTo>
                    <a:pt x="606" y="720"/>
                  </a:lnTo>
                  <a:lnTo>
                    <a:pt x="606" y="726"/>
                  </a:lnTo>
                  <a:lnTo>
                    <a:pt x="600" y="726"/>
                  </a:lnTo>
                  <a:lnTo>
                    <a:pt x="594" y="726"/>
                  </a:lnTo>
                  <a:lnTo>
                    <a:pt x="594" y="732"/>
                  </a:lnTo>
                  <a:lnTo>
                    <a:pt x="594" y="738"/>
                  </a:lnTo>
                  <a:lnTo>
                    <a:pt x="594" y="744"/>
                  </a:lnTo>
                  <a:lnTo>
                    <a:pt x="600" y="744"/>
                  </a:lnTo>
                  <a:lnTo>
                    <a:pt x="594" y="744"/>
                  </a:lnTo>
                  <a:lnTo>
                    <a:pt x="600" y="744"/>
                  </a:lnTo>
                  <a:lnTo>
                    <a:pt x="600" y="750"/>
                  </a:lnTo>
                  <a:lnTo>
                    <a:pt x="600" y="756"/>
                  </a:lnTo>
                  <a:lnTo>
                    <a:pt x="600" y="762"/>
                  </a:lnTo>
                  <a:lnTo>
                    <a:pt x="600" y="768"/>
                  </a:lnTo>
                  <a:lnTo>
                    <a:pt x="594" y="768"/>
                  </a:lnTo>
                  <a:lnTo>
                    <a:pt x="594" y="774"/>
                  </a:lnTo>
                  <a:lnTo>
                    <a:pt x="588" y="774"/>
                  </a:lnTo>
                  <a:lnTo>
                    <a:pt x="588" y="768"/>
                  </a:lnTo>
                  <a:lnTo>
                    <a:pt x="582" y="768"/>
                  </a:lnTo>
                  <a:lnTo>
                    <a:pt x="582" y="762"/>
                  </a:lnTo>
                  <a:lnTo>
                    <a:pt x="576" y="768"/>
                  </a:lnTo>
                  <a:lnTo>
                    <a:pt x="570" y="768"/>
                  </a:lnTo>
                  <a:lnTo>
                    <a:pt x="570" y="762"/>
                  </a:lnTo>
                  <a:lnTo>
                    <a:pt x="570" y="756"/>
                  </a:lnTo>
                  <a:lnTo>
                    <a:pt x="564" y="756"/>
                  </a:lnTo>
                  <a:lnTo>
                    <a:pt x="564" y="750"/>
                  </a:lnTo>
                  <a:lnTo>
                    <a:pt x="558" y="744"/>
                  </a:lnTo>
                  <a:lnTo>
                    <a:pt x="552" y="744"/>
                  </a:lnTo>
                  <a:lnTo>
                    <a:pt x="552" y="738"/>
                  </a:lnTo>
                  <a:lnTo>
                    <a:pt x="552" y="732"/>
                  </a:lnTo>
                  <a:lnTo>
                    <a:pt x="552" y="726"/>
                  </a:lnTo>
                  <a:lnTo>
                    <a:pt x="552" y="720"/>
                  </a:lnTo>
                  <a:lnTo>
                    <a:pt x="552" y="714"/>
                  </a:lnTo>
                  <a:lnTo>
                    <a:pt x="552" y="708"/>
                  </a:lnTo>
                  <a:lnTo>
                    <a:pt x="552" y="702"/>
                  </a:lnTo>
                  <a:lnTo>
                    <a:pt x="546" y="702"/>
                  </a:lnTo>
                  <a:lnTo>
                    <a:pt x="546" y="708"/>
                  </a:lnTo>
                  <a:lnTo>
                    <a:pt x="546" y="702"/>
                  </a:lnTo>
                  <a:lnTo>
                    <a:pt x="540" y="702"/>
                  </a:lnTo>
                  <a:lnTo>
                    <a:pt x="540" y="708"/>
                  </a:lnTo>
                  <a:lnTo>
                    <a:pt x="540" y="702"/>
                  </a:lnTo>
                  <a:lnTo>
                    <a:pt x="534" y="702"/>
                  </a:lnTo>
                  <a:lnTo>
                    <a:pt x="534" y="696"/>
                  </a:lnTo>
                  <a:lnTo>
                    <a:pt x="528" y="696"/>
                  </a:lnTo>
                  <a:lnTo>
                    <a:pt x="528" y="690"/>
                  </a:lnTo>
                  <a:lnTo>
                    <a:pt x="522" y="690"/>
                  </a:lnTo>
                  <a:lnTo>
                    <a:pt x="516" y="690"/>
                  </a:lnTo>
                  <a:lnTo>
                    <a:pt x="516" y="684"/>
                  </a:lnTo>
                  <a:lnTo>
                    <a:pt x="516" y="678"/>
                  </a:lnTo>
                  <a:lnTo>
                    <a:pt x="516" y="672"/>
                  </a:lnTo>
                  <a:lnTo>
                    <a:pt x="522" y="672"/>
                  </a:lnTo>
                  <a:lnTo>
                    <a:pt x="522" y="666"/>
                  </a:lnTo>
                  <a:lnTo>
                    <a:pt x="516" y="672"/>
                  </a:lnTo>
                  <a:lnTo>
                    <a:pt x="510" y="666"/>
                  </a:lnTo>
                  <a:lnTo>
                    <a:pt x="504" y="666"/>
                  </a:lnTo>
                  <a:lnTo>
                    <a:pt x="492" y="672"/>
                  </a:lnTo>
                  <a:lnTo>
                    <a:pt x="492" y="678"/>
                  </a:lnTo>
                  <a:lnTo>
                    <a:pt x="498" y="678"/>
                  </a:lnTo>
                  <a:lnTo>
                    <a:pt x="498" y="684"/>
                  </a:lnTo>
                  <a:lnTo>
                    <a:pt x="492" y="684"/>
                  </a:lnTo>
                  <a:lnTo>
                    <a:pt x="498" y="690"/>
                  </a:lnTo>
                  <a:lnTo>
                    <a:pt x="492" y="690"/>
                  </a:lnTo>
                  <a:lnTo>
                    <a:pt x="492" y="696"/>
                  </a:lnTo>
                  <a:lnTo>
                    <a:pt x="498" y="696"/>
                  </a:lnTo>
                  <a:lnTo>
                    <a:pt x="498" y="702"/>
                  </a:lnTo>
                  <a:lnTo>
                    <a:pt x="492" y="702"/>
                  </a:lnTo>
                  <a:lnTo>
                    <a:pt x="498" y="702"/>
                  </a:lnTo>
                  <a:lnTo>
                    <a:pt x="492" y="702"/>
                  </a:lnTo>
                  <a:lnTo>
                    <a:pt x="486" y="702"/>
                  </a:lnTo>
                  <a:lnTo>
                    <a:pt x="486" y="708"/>
                  </a:lnTo>
                  <a:lnTo>
                    <a:pt x="480" y="708"/>
                  </a:lnTo>
                  <a:lnTo>
                    <a:pt x="480" y="714"/>
                  </a:lnTo>
                  <a:lnTo>
                    <a:pt x="474" y="714"/>
                  </a:lnTo>
                  <a:lnTo>
                    <a:pt x="468" y="714"/>
                  </a:lnTo>
                  <a:lnTo>
                    <a:pt x="474" y="714"/>
                  </a:lnTo>
                  <a:lnTo>
                    <a:pt x="474" y="720"/>
                  </a:lnTo>
                  <a:lnTo>
                    <a:pt x="474" y="726"/>
                  </a:lnTo>
                  <a:lnTo>
                    <a:pt x="474" y="732"/>
                  </a:lnTo>
                  <a:lnTo>
                    <a:pt x="474" y="726"/>
                  </a:lnTo>
                  <a:lnTo>
                    <a:pt x="468" y="726"/>
                  </a:lnTo>
                  <a:lnTo>
                    <a:pt x="468" y="732"/>
                  </a:lnTo>
                  <a:lnTo>
                    <a:pt x="468" y="738"/>
                  </a:lnTo>
                  <a:lnTo>
                    <a:pt x="468" y="732"/>
                  </a:lnTo>
                  <a:lnTo>
                    <a:pt x="462" y="732"/>
                  </a:lnTo>
                  <a:lnTo>
                    <a:pt x="462" y="738"/>
                  </a:lnTo>
                  <a:lnTo>
                    <a:pt x="462" y="732"/>
                  </a:lnTo>
                  <a:lnTo>
                    <a:pt x="462" y="738"/>
                  </a:lnTo>
                  <a:lnTo>
                    <a:pt x="462" y="732"/>
                  </a:lnTo>
                  <a:lnTo>
                    <a:pt x="456" y="732"/>
                  </a:lnTo>
                  <a:lnTo>
                    <a:pt x="456" y="738"/>
                  </a:lnTo>
                  <a:lnTo>
                    <a:pt x="456" y="732"/>
                  </a:lnTo>
                  <a:lnTo>
                    <a:pt x="456" y="738"/>
                  </a:lnTo>
                  <a:lnTo>
                    <a:pt x="450" y="738"/>
                  </a:lnTo>
                  <a:lnTo>
                    <a:pt x="450" y="744"/>
                  </a:lnTo>
                  <a:lnTo>
                    <a:pt x="450" y="750"/>
                  </a:lnTo>
                  <a:lnTo>
                    <a:pt x="444" y="750"/>
                  </a:lnTo>
                  <a:lnTo>
                    <a:pt x="444" y="744"/>
                  </a:lnTo>
                  <a:lnTo>
                    <a:pt x="438" y="744"/>
                  </a:lnTo>
                  <a:lnTo>
                    <a:pt x="432" y="744"/>
                  </a:lnTo>
                  <a:lnTo>
                    <a:pt x="432" y="750"/>
                  </a:lnTo>
                  <a:lnTo>
                    <a:pt x="426" y="750"/>
                  </a:lnTo>
                  <a:lnTo>
                    <a:pt x="420" y="756"/>
                  </a:lnTo>
                  <a:lnTo>
                    <a:pt x="414" y="756"/>
                  </a:lnTo>
                  <a:lnTo>
                    <a:pt x="408" y="756"/>
                  </a:lnTo>
                  <a:lnTo>
                    <a:pt x="402" y="756"/>
                  </a:lnTo>
                  <a:lnTo>
                    <a:pt x="396" y="756"/>
                  </a:lnTo>
                  <a:lnTo>
                    <a:pt x="390" y="756"/>
                  </a:lnTo>
                  <a:lnTo>
                    <a:pt x="390" y="762"/>
                  </a:lnTo>
                  <a:lnTo>
                    <a:pt x="390" y="756"/>
                  </a:lnTo>
                  <a:lnTo>
                    <a:pt x="390" y="762"/>
                  </a:lnTo>
                  <a:lnTo>
                    <a:pt x="390" y="768"/>
                  </a:lnTo>
                  <a:lnTo>
                    <a:pt x="390" y="774"/>
                  </a:lnTo>
                  <a:lnTo>
                    <a:pt x="384" y="774"/>
                  </a:lnTo>
                  <a:lnTo>
                    <a:pt x="384" y="780"/>
                  </a:lnTo>
                  <a:lnTo>
                    <a:pt x="384" y="786"/>
                  </a:lnTo>
                  <a:lnTo>
                    <a:pt x="378" y="786"/>
                  </a:lnTo>
                  <a:lnTo>
                    <a:pt x="372" y="786"/>
                  </a:lnTo>
                  <a:lnTo>
                    <a:pt x="372" y="792"/>
                  </a:lnTo>
                  <a:lnTo>
                    <a:pt x="366" y="792"/>
                  </a:lnTo>
                  <a:lnTo>
                    <a:pt x="360" y="792"/>
                  </a:lnTo>
                  <a:lnTo>
                    <a:pt x="354" y="792"/>
                  </a:lnTo>
                  <a:lnTo>
                    <a:pt x="348" y="792"/>
                  </a:lnTo>
                  <a:lnTo>
                    <a:pt x="348" y="786"/>
                  </a:lnTo>
                  <a:lnTo>
                    <a:pt x="348" y="780"/>
                  </a:lnTo>
                  <a:lnTo>
                    <a:pt x="342" y="780"/>
                  </a:lnTo>
                  <a:lnTo>
                    <a:pt x="342" y="786"/>
                  </a:lnTo>
                  <a:lnTo>
                    <a:pt x="342" y="792"/>
                  </a:lnTo>
                  <a:lnTo>
                    <a:pt x="336" y="792"/>
                  </a:lnTo>
                  <a:lnTo>
                    <a:pt x="336" y="798"/>
                  </a:lnTo>
                  <a:lnTo>
                    <a:pt x="330" y="798"/>
                  </a:lnTo>
                  <a:lnTo>
                    <a:pt x="324" y="798"/>
                  </a:lnTo>
                  <a:lnTo>
                    <a:pt x="318" y="798"/>
                  </a:lnTo>
                  <a:lnTo>
                    <a:pt x="318" y="804"/>
                  </a:lnTo>
                  <a:lnTo>
                    <a:pt x="312" y="804"/>
                  </a:lnTo>
                  <a:lnTo>
                    <a:pt x="306" y="804"/>
                  </a:lnTo>
                  <a:lnTo>
                    <a:pt x="306" y="798"/>
                  </a:lnTo>
                  <a:lnTo>
                    <a:pt x="300" y="804"/>
                  </a:lnTo>
                  <a:lnTo>
                    <a:pt x="294" y="810"/>
                  </a:lnTo>
                  <a:lnTo>
                    <a:pt x="288" y="810"/>
                  </a:lnTo>
                  <a:lnTo>
                    <a:pt x="288" y="816"/>
                  </a:lnTo>
                  <a:lnTo>
                    <a:pt x="282" y="816"/>
                  </a:lnTo>
                  <a:lnTo>
                    <a:pt x="276" y="816"/>
                  </a:lnTo>
                  <a:lnTo>
                    <a:pt x="270" y="816"/>
                  </a:lnTo>
                  <a:lnTo>
                    <a:pt x="270" y="822"/>
                  </a:lnTo>
                  <a:lnTo>
                    <a:pt x="270" y="828"/>
                  </a:lnTo>
                  <a:lnTo>
                    <a:pt x="264" y="828"/>
                  </a:lnTo>
                  <a:lnTo>
                    <a:pt x="258" y="828"/>
                  </a:lnTo>
                  <a:lnTo>
                    <a:pt x="258" y="834"/>
                  </a:lnTo>
                  <a:lnTo>
                    <a:pt x="264" y="834"/>
                  </a:lnTo>
                  <a:lnTo>
                    <a:pt x="258" y="834"/>
                  </a:lnTo>
                  <a:lnTo>
                    <a:pt x="258" y="840"/>
                  </a:lnTo>
                  <a:lnTo>
                    <a:pt x="264" y="840"/>
                  </a:lnTo>
                  <a:lnTo>
                    <a:pt x="264" y="846"/>
                  </a:lnTo>
                  <a:lnTo>
                    <a:pt x="264" y="852"/>
                  </a:lnTo>
                  <a:lnTo>
                    <a:pt x="258" y="852"/>
                  </a:lnTo>
                  <a:lnTo>
                    <a:pt x="258" y="858"/>
                  </a:lnTo>
                  <a:lnTo>
                    <a:pt x="252" y="858"/>
                  </a:lnTo>
                  <a:lnTo>
                    <a:pt x="246" y="858"/>
                  </a:lnTo>
                  <a:lnTo>
                    <a:pt x="246" y="852"/>
                  </a:lnTo>
                  <a:lnTo>
                    <a:pt x="240" y="852"/>
                  </a:lnTo>
                  <a:lnTo>
                    <a:pt x="234" y="846"/>
                  </a:lnTo>
                  <a:lnTo>
                    <a:pt x="240" y="846"/>
                  </a:lnTo>
                  <a:lnTo>
                    <a:pt x="234" y="846"/>
                  </a:lnTo>
                  <a:lnTo>
                    <a:pt x="234" y="840"/>
                  </a:lnTo>
                  <a:lnTo>
                    <a:pt x="234" y="846"/>
                  </a:lnTo>
                  <a:lnTo>
                    <a:pt x="228" y="846"/>
                  </a:lnTo>
                  <a:lnTo>
                    <a:pt x="222" y="846"/>
                  </a:lnTo>
                  <a:lnTo>
                    <a:pt x="222" y="852"/>
                  </a:lnTo>
                  <a:lnTo>
                    <a:pt x="222" y="846"/>
                  </a:lnTo>
                  <a:lnTo>
                    <a:pt x="222" y="852"/>
                  </a:lnTo>
                  <a:lnTo>
                    <a:pt x="228" y="852"/>
                  </a:lnTo>
                  <a:lnTo>
                    <a:pt x="228" y="858"/>
                  </a:lnTo>
                  <a:lnTo>
                    <a:pt x="222" y="858"/>
                  </a:lnTo>
                  <a:lnTo>
                    <a:pt x="228" y="858"/>
                  </a:lnTo>
                  <a:lnTo>
                    <a:pt x="222" y="858"/>
                  </a:lnTo>
                  <a:lnTo>
                    <a:pt x="222" y="864"/>
                  </a:lnTo>
                  <a:lnTo>
                    <a:pt x="222" y="870"/>
                  </a:lnTo>
                  <a:lnTo>
                    <a:pt x="222" y="864"/>
                  </a:lnTo>
                  <a:lnTo>
                    <a:pt x="228" y="864"/>
                  </a:lnTo>
                  <a:lnTo>
                    <a:pt x="228" y="870"/>
                  </a:lnTo>
                  <a:lnTo>
                    <a:pt x="228" y="876"/>
                  </a:lnTo>
                  <a:lnTo>
                    <a:pt x="228" y="882"/>
                  </a:lnTo>
                  <a:lnTo>
                    <a:pt x="228" y="888"/>
                  </a:lnTo>
                  <a:lnTo>
                    <a:pt x="228" y="894"/>
                  </a:lnTo>
                  <a:lnTo>
                    <a:pt x="234" y="894"/>
                  </a:lnTo>
                  <a:lnTo>
                    <a:pt x="234" y="900"/>
                  </a:lnTo>
                  <a:lnTo>
                    <a:pt x="234" y="894"/>
                  </a:lnTo>
                  <a:lnTo>
                    <a:pt x="228" y="900"/>
                  </a:lnTo>
                  <a:lnTo>
                    <a:pt x="228" y="894"/>
                  </a:lnTo>
                  <a:lnTo>
                    <a:pt x="228" y="900"/>
                  </a:lnTo>
                  <a:lnTo>
                    <a:pt x="228" y="894"/>
                  </a:lnTo>
                  <a:lnTo>
                    <a:pt x="228" y="900"/>
                  </a:lnTo>
                  <a:lnTo>
                    <a:pt x="222" y="900"/>
                  </a:lnTo>
                  <a:lnTo>
                    <a:pt x="216" y="900"/>
                  </a:lnTo>
                  <a:lnTo>
                    <a:pt x="210" y="900"/>
                  </a:lnTo>
                  <a:lnTo>
                    <a:pt x="210" y="906"/>
                  </a:lnTo>
                  <a:lnTo>
                    <a:pt x="204" y="906"/>
                  </a:lnTo>
                  <a:lnTo>
                    <a:pt x="204" y="900"/>
                  </a:lnTo>
                  <a:lnTo>
                    <a:pt x="204" y="894"/>
                  </a:lnTo>
                  <a:lnTo>
                    <a:pt x="198" y="894"/>
                  </a:lnTo>
                  <a:lnTo>
                    <a:pt x="192" y="894"/>
                  </a:lnTo>
                  <a:lnTo>
                    <a:pt x="192" y="900"/>
                  </a:lnTo>
                  <a:lnTo>
                    <a:pt x="186" y="900"/>
                  </a:lnTo>
                  <a:lnTo>
                    <a:pt x="186" y="894"/>
                  </a:lnTo>
                  <a:lnTo>
                    <a:pt x="186" y="888"/>
                  </a:lnTo>
                  <a:lnTo>
                    <a:pt x="180" y="888"/>
                  </a:lnTo>
                  <a:lnTo>
                    <a:pt x="180" y="882"/>
                  </a:lnTo>
                  <a:lnTo>
                    <a:pt x="174" y="888"/>
                  </a:lnTo>
                  <a:lnTo>
                    <a:pt x="168" y="888"/>
                  </a:lnTo>
                  <a:lnTo>
                    <a:pt x="168" y="894"/>
                  </a:lnTo>
                  <a:lnTo>
                    <a:pt x="162" y="894"/>
                  </a:lnTo>
                  <a:lnTo>
                    <a:pt x="162" y="888"/>
                  </a:lnTo>
                  <a:lnTo>
                    <a:pt x="162" y="894"/>
                  </a:lnTo>
                  <a:lnTo>
                    <a:pt x="156" y="894"/>
                  </a:lnTo>
                  <a:lnTo>
                    <a:pt x="156" y="900"/>
                  </a:lnTo>
                  <a:lnTo>
                    <a:pt x="150" y="900"/>
                  </a:lnTo>
                  <a:lnTo>
                    <a:pt x="150" y="906"/>
                  </a:lnTo>
                  <a:lnTo>
                    <a:pt x="144" y="900"/>
                  </a:lnTo>
                  <a:lnTo>
                    <a:pt x="138" y="906"/>
                  </a:lnTo>
                  <a:lnTo>
                    <a:pt x="138" y="900"/>
                  </a:lnTo>
                  <a:lnTo>
                    <a:pt x="144" y="900"/>
                  </a:lnTo>
                  <a:lnTo>
                    <a:pt x="138" y="900"/>
                  </a:lnTo>
                  <a:lnTo>
                    <a:pt x="144" y="894"/>
                  </a:lnTo>
                  <a:lnTo>
                    <a:pt x="138" y="894"/>
                  </a:lnTo>
                  <a:lnTo>
                    <a:pt x="138" y="888"/>
                  </a:lnTo>
                  <a:lnTo>
                    <a:pt x="132" y="888"/>
                  </a:lnTo>
                  <a:lnTo>
                    <a:pt x="132" y="894"/>
                  </a:lnTo>
                  <a:lnTo>
                    <a:pt x="132" y="888"/>
                  </a:lnTo>
                  <a:lnTo>
                    <a:pt x="132" y="882"/>
                  </a:lnTo>
                  <a:lnTo>
                    <a:pt x="126" y="882"/>
                  </a:lnTo>
                  <a:lnTo>
                    <a:pt x="120" y="882"/>
                  </a:lnTo>
                  <a:lnTo>
                    <a:pt x="126" y="882"/>
                  </a:lnTo>
                  <a:lnTo>
                    <a:pt x="126" y="888"/>
                  </a:lnTo>
                  <a:lnTo>
                    <a:pt x="126" y="894"/>
                  </a:lnTo>
                  <a:lnTo>
                    <a:pt x="126" y="900"/>
                  </a:lnTo>
                  <a:lnTo>
                    <a:pt x="132" y="906"/>
                  </a:lnTo>
                  <a:lnTo>
                    <a:pt x="126" y="906"/>
                  </a:lnTo>
                  <a:lnTo>
                    <a:pt x="126" y="900"/>
                  </a:lnTo>
                  <a:lnTo>
                    <a:pt x="120" y="894"/>
                  </a:lnTo>
                  <a:lnTo>
                    <a:pt x="120" y="888"/>
                  </a:lnTo>
                  <a:lnTo>
                    <a:pt x="114" y="888"/>
                  </a:lnTo>
                  <a:lnTo>
                    <a:pt x="114" y="882"/>
                  </a:lnTo>
                  <a:lnTo>
                    <a:pt x="108" y="882"/>
                  </a:lnTo>
                  <a:lnTo>
                    <a:pt x="114" y="882"/>
                  </a:lnTo>
                  <a:lnTo>
                    <a:pt x="114" y="876"/>
                  </a:lnTo>
                  <a:lnTo>
                    <a:pt x="120" y="876"/>
                  </a:lnTo>
                  <a:lnTo>
                    <a:pt x="120" y="870"/>
                  </a:lnTo>
                  <a:lnTo>
                    <a:pt x="120" y="864"/>
                  </a:lnTo>
                  <a:lnTo>
                    <a:pt x="120" y="858"/>
                  </a:lnTo>
                  <a:lnTo>
                    <a:pt x="120" y="852"/>
                  </a:lnTo>
                  <a:lnTo>
                    <a:pt x="114" y="852"/>
                  </a:lnTo>
                  <a:lnTo>
                    <a:pt x="114" y="846"/>
                  </a:lnTo>
                  <a:lnTo>
                    <a:pt x="114" y="840"/>
                  </a:lnTo>
                  <a:lnTo>
                    <a:pt x="108" y="840"/>
                  </a:lnTo>
                  <a:lnTo>
                    <a:pt x="108" y="834"/>
                  </a:lnTo>
                  <a:lnTo>
                    <a:pt x="102" y="834"/>
                  </a:lnTo>
                  <a:lnTo>
                    <a:pt x="96" y="834"/>
                  </a:lnTo>
                  <a:lnTo>
                    <a:pt x="96" y="828"/>
                  </a:lnTo>
                  <a:lnTo>
                    <a:pt x="90" y="834"/>
                  </a:lnTo>
                  <a:lnTo>
                    <a:pt x="90" y="828"/>
                  </a:lnTo>
                  <a:lnTo>
                    <a:pt x="90" y="834"/>
                  </a:lnTo>
                  <a:lnTo>
                    <a:pt x="84" y="834"/>
                  </a:lnTo>
                  <a:lnTo>
                    <a:pt x="78" y="834"/>
                  </a:lnTo>
                  <a:lnTo>
                    <a:pt x="84" y="834"/>
                  </a:lnTo>
                  <a:lnTo>
                    <a:pt x="84" y="828"/>
                  </a:lnTo>
                  <a:lnTo>
                    <a:pt x="78" y="828"/>
                  </a:lnTo>
                  <a:lnTo>
                    <a:pt x="78" y="822"/>
                  </a:lnTo>
                  <a:lnTo>
                    <a:pt x="72" y="822"/>
                  </a:lnTo>
                  <a:lnTo>
                    <a:pt x="72" y="816"/>
                  </a:lnTo>
                  <a:lnTo>
                    <a:pt x="78" y="816"/>
                  </a:lnTo>
                  <a:lnTo>
                    <a:pt x="72" y="816"/>
                  </a:lnTo>
                  <a:lnTo>
                    <a:pt x="72" y="810"/>
                  </a:lnTo>
                  <a:lnTo>
                    <a:pt x="72" y="804"/>
                  </a:lnTo>
                  <a:lnTo>
                    <a:pt x="78" y="804"/>
                  </a:lnTo>
                  <a:lnTo>
                    <a:pt x="78" y="798"/>
                  </a:lnTo>
                  <a:lnTo>
                    <a:pt x="84" y="798"/>
                  </a:lnTo>
                  <a:lnTo>
                    <a:pt x="84" y="792"/>
                  </a:lnTo>
                  <a:lnTo>
                    <a:pt x="90" y="798"/>
                  </a:lnTo>
                  <a:lnTo>
                    <a:pt x="90" y="792"/>
                  </a:lnTo>
                  <a:lnTo>
                    <a:pt x="90" y="786"/>
                  </a:lnTo>
                  <a:lnTo>
                    <a:pt x="96" y="786"/>
                  </a:lnTo>
                  <a:lnTo>
                    <a:pt x="96" y="780"/>
                  </a:lnTo>
                  <a:lnTo>
                    <a:pt x="90" y="780"/>
                  </a:lnTo>
                  <a:lnTo>
                    <a:pt x="84" y="780"/>
                  </a:lnTo>
                  <a:lnTo>
                    <a:pt x="84" y="774"/>
                  </a:lnTo>
                  <a:lnTo>
                    <a:pt x="78" y="774"/>
                  </a:lnTo>
                  <a:lnTo>
                    <a:pt x="72" y="774"/>
                  </a:lnTo>
                  <a:lnTo>
                    <a:pt x="78" y="780"/>
                  </a:lnTo>
                  <a:lnTo>
                    <a:pt x="72" y="780"/>
                  </a:lnTo>
                  <a:lnTo>
                    <a:pt x="72" y="774"/>
                  </a:lnTo>
                  <a:lnTo>
                    <a:pt x="72" y="768"/>
                  </a:lnTo>
                  <a:lnTo>
                    <a:pt x="72" y="762"/>
                  </a:lnTo>
                  <a:lnTo>
                    <a:pt x="66" y="762"/>
                  </a:lnTo>
                  <a:lnTo>
                    <a:pt x="72" y="762"/>
                  </a:lnTo>
                  <a:lnTo>
                    <a:pt x="66" y="756"/>
                  </a:lnTo>
                  <a:lnTo>
                    <a:pt x="66" y="750"/>
                  </a:lnTo>
                  <a:lnTo>
                    <a:pt x="60" y="750"/>
                  </a:lnTo>
                  <a:lnTo>
                    <a:pt x="60" y="744"/>
                  </a:lnTo>
                  <a:lnTo>
                    <a:pt x="60" y="738"/>
                  </a:lnTo>
                  <a:lnTo>
                    <a:pt x="54" y="738"/>
                  </a:lnTo>
                  <a:lnTo>
                    <a:pt x="48" y="738"/>
                  </a:lnTo>
                  <a:lnTo>
                    <a:pt x="42" y="738"/>
                  </a:lnTo>
                  <a:lnTo>
                    <a:pt x="42" y="732"/>
                  </a:lnTo>
                  <a:lnTo>
                    <a:pt x="36" y="738"/>
                  </a:lnTo>
                  <a:lnTo>
                    <a:pt x="36" y="732"/>
                  </a:lnTo>
                  <a:lnTo>
                    <a:pt x="36" y="726"/>
                  </a:lnTo>
                  <a:lnTo>
                    <a:pt x="36" y="720"/>
                  </a:lnTo>
                  <a:lnTo>
                    <a:pt x="30" y="720"/>
                  </a:lnTo>
                  <a:lnTo>
                    <a:pt x="36" y="720"/>
                  </a:lnTo>
                  <a:lnTo>
                    <a:pt x="36" y="714"/>
                  </a:lnTo>
                  <a:lnTo>
                    <a:pt x="30" y="714"/>
                  </a:lnTo>
                  <a:lnTo>
                    <a:pt x="30" y="708"/>
                  </a:lnTo>
                  <a:lnTo>
                    <a:pt x="24" y="708"/>
                  </a:lnTo>
                  <a:lnTo>
                    <a:pt x="24" y="702"/>
                  </a:lnTo>
                  <a:lnTo>
                    <a:pt x="24" y="696"/>
                  </a:lnTo>
                  <a:lnTo>
                    <a:pt x="24" y="702"/>
                  </a:lnTo>
                  <a:lnTo>
                    <a:pt x="30" y="702"/>
                  </a:lnTo>
                  <a:lnTo>
                    <a:pt x="36" y="696"/>
                  </a:lnTo>
                  <a:lnTo>
                    <a:pt x="36" y="690"/>
                  </a:lnTo>
                  <a:lnTo>
                    <a:pt x="36" y="684"/>
                  </a:lnTo>
                  <a:lnTo>
                    <a:pt x="42" y="684"/>
                  </a:lnTo>
                  <a:lnTo>
                    <a:pt x="42" y="678"/>
                  </a:lnTo>
                  <a:lnTo>
                    <a:pt x="48" y="678"/>
                  </a:lnTo>
                  <a:lnTo>
                    <a:pt x="48" y="684"/>
                  </a:lnTo>
                  <a:lnTo>
                    <a:pt x="48" y="678"/>
                  </a:lnTo>
                  <a:lnTo>
                    <a:pt x="54" y="678"/>
                  </a:lnTo>
                  <a:lnTo>
                    <a:pt x="54" y="672"/>
                  </a:lnTo>
                  <a:lnTo>
                    <a:pt x="54" y="666"/>
                  </a:lnTo>
                  <a:lnTo>
                    <a:pt x="54" y="660"/>
                  </a:lnTo>
                  <a:lnTo>
                    <a:pt x="54" y="654"/>
                  </a:lnTo>
                  <a:lnTo>
                    <a:pt x="48" y="654"/>
                  </a:lnTo>
                  <a:lnTo>
                    <a:pt x="48" y="648"/>
                  </a:lnTo>
                  <a:lnTo>
                    <a:pt x="42" y="648"/>
                  </a:lnTo>
                  <a:lnTo>
                    <a:pt x="36" y="648"/>
                  </a:lnTo>
                  <a:lnTo>
                    <a:pt x="36" y="642"/>
                  </a:lnTo>
                  <a:lnTo>
                    <a:pt x="36" y="636"/>
                  </a:lnTo>
                  <a:lnTo>
                    <a:pt x="36" y="630"/>
                  </a:lnTo>
                  <a:lnTo>
                    <a:pt x="42" y="630"/>
                  </a:lnTo>
                  <a:lnTo>
                    <a:pt x="42" y="624"/>
                  </a:lnTo>
                  <a:lnTo>
                    <a:pt x="36" y="624"/>
                  </a:lnTo>
                  <a:lnTo>
                    <a:pt x="30" y="624"/>
                  </a:lnTo>
                  <a:lnTo>
                    <a:pt x="24" y="624"/>
                  </a:lnTo>
                  <a:lnTo>
                    <a:pt x="24" y="630"/>
                  </a:lnTo>
                  <a:lnTo>
                    <a:pt x="24" y="624"/>
                  </a:lnTo>
                  <a:lnTo>
                    <a:pt x="18" y="624"/>
                  </a:lnTo>
                  <a:lnTo>
                    <a:pt x="12" y="624"/>
                  </a:lnTo>
                  <a:lnTo>
                    <a:pt x="12" y="630"/>
                  </a:lnTo>
                  <a:lnTo>
                    <a:pt x="12" y="624"/>
                  </a:lnTo>
                  <a:lnTo>
                    <a:pt x="6" y="630"/>
                  </a:lnTo>
                  <a:lnTo>
                    <a:pt x="6" y="624"/>
                  </a:lnTo>
                  <a:lnTo>
                    <a:pt x="6" y="618"/>
                  </a:lnTo>
                  <a:lnTo>
                    <a:pt x="6" y="612"/>
                  </a:lnTo>
                  <a:lnTo>
                    <a:pt x="0" y="612"/>
                  </a:lnTo>
                  <a:lnTo>
                    <a:pt x="0" y="606"/>
                  </a:lnTo>
                  <a:lnTo>
                    <a:pt x="0" y="600"/>
                  </a:lnTo>
                  <a:lnTo>
                    <a:pt x="0" y="594"/>
                  </a:lnTo>
                  <a:lnTo>
                    <a:pt x="6" y="594"/>
                  </a:lnTo>
                  <a:lnTo>
                    <a:pt x="12" y="588"/>
                  </a:lnTo>
                  <a:lnTo>
                    <a:pt x="12" y="594"/>
                  </a:lnTo>
                  <a:lnTo>
                    <a:pt x="12" y="588"/>
                  </a:lnTo>
                  <a:lnTo>
                    <a:pt x="12" y="594"/>
                  </a:lnTo>
                  <a:lnTo>
                    <a:pt x="18" y="600"/>
                  </a:lnTo>
                  <a:lnTo>
                    <a:pt x="18" y="606"/>
                  </a:lnTo>
                  <a:lnTo>
                    <a:pt x="18" y="600"/>
                  </a:lnTo>
                  <a:lnTo>
                    <a:pt x="24" y="600"/>
                  </a:lnTo>
                  <a:lnTo>
                    <a:pt x="24" y="606"/>
                  </a:lnTo>
                  <a:lnTo>
                    <a:pt x="24" y="600"/>
                  </a:lnTo>
                  <a:lnTo>
                    <a:pt x="24" y="594"/>
                  </a:lnTo>
                  <a:lnTo>
                    <a:pt x="30" y="594"/>
                  </a:lnTo>
                  <a:lnTo>
                    <a:pt x="24" y="594"/>
                  </a:lnTo>
                  <a:lnTo>
                    <a:pt x="30" y="594"/>
                  </a:lnTo>
                  <a:lnTo>
                    <a:pt x="30" y="588"/>
                  </a:lnTo>
                  <a:lnTo>
                    <a:pt x="36" y="588"/>
                  </a:lnTo>
                  <a:lnTo>
                    <a:pt x="36" y="582"/>
                  </a:lnTo>
                  <a:lnTo>
                    <a:pt x="42" y="582"/>
                  </a:lnTo>
                  <a:lnTo>
                    <a:pt x="48" y="576"/>
                  </a:lnTo>
                  <a:lnTo>
                    <a:pt x="54" y="576"/>
                  </a:lnTo>
                  <a:lnTo>
                    <a:pt x="48" y="576"/>
                  </a:lnTo>
                  <a:lnTo>
                    <a:pt x="54" y="570"/>
                  </a:lnTo>
                  <a:lnTo>
                    <a:pt x="60" y="570"/>
                  </a:lnTo>
                  <a:lnTo>
                    <a:pt x="60" y="564"/>
                  </a:lnTo>
                  <a:lnTo>
                    <a:pt x="66" y="564"/>
                  </a:lnTo>
                  <a:lnTo>
                    <a:pt x="72" y="558"/>
                  </a:lnTo>
                  <a:lnTo>
                    <a:pt x="78" y="558"/>
                  </a:lnTo>
                  <a:lnTo>
                    <a:pt x="84" y="558"/>
                  </a:lnTo>
                  <a:lnTo>
                    <a:pt x="78" y="552"/>
                  </a:lnTo>
                  <a:lnTo>
                    <a:pt x="72" y="546"/>
                  </a:lnTo>
                  <a:lnTo>
                    <a:pt x="84" y="546"/>
                  </a:lnTo>
                  <a:lnTo>
                    <a:pt x="84" y="540"/>
                  </a:lnTo>
                  <a:lnTo>
                    <a:pt x="78" y="540"/>
                  </a:lnTo>
                  <a:lnTo>
                    <a:pt x="72" y="546"/>
                  </a:lnTo>
                  <a:lnTo>
                    <a:pt x="66" y="546"/>
                  </a:lnTo>
                  <a:lnTo>
                    <a:pt x="66" y="552"/>
                  </a:lnTo>
                  <a:lnTo>
                    <a:pt x="66" y="546"/>
                  </a:lnTo>
                  <a:lnTo>
                    <a:pt x="60" y="546"/>
                  </a:lnTo>
                  <a:lnTo>
                    <a:pt x="60" y="540"/>
                  </a:lnTo>
                  <a:lnTo>
                    <a:pt x="54" y="534"/>
                  </a:lnTo>
                  <a:lnTo>
                    <a:pt x="54" y="528"/>
                  </a:lnTo>
                  <a:lnTo>
                    <a:pt x="60" y="528"/>
                  </a:lnTo>
                  <a:lnTo>
                    <a:pt x="60" y="522"/>
                  </a:lnTo>
                  <a:lnTo>
                    <a:pt x="60" y="516"/>
                  </a:lnTo>
                  <a:lnTo>
                    <a:pt x="66" y="510"/>
                  </a:lnTo>
                  <a:lnTo>
                    <a:pt x="72" y="504"/>
                  </a:lnTo>
                  <a:lnTo>
                    <a:pt x="78" y="498"/>
                  </a:lnTo>
                  <a:lnTo>
                    <a:pt x="84" y="492"/>
                  </a:lnTo>
                  <a:lnTo>
                    <a:pt x="84" y="486"/>
                  </a:lnTo>
                  <a:lnTo>
                    <a:pt x="84" y="480"/>
                  </a:lnTo>
                  <a:lnTo>
                    <a:pt x="90" y="480"/>
                  </a:lnTo>
                  <a:lnTo>
                    <a:pt x="102" y="474"/>
                  </a:lnTo>
                  <a:lnTo>
                    <a:pt x="102" y="468"/>
                  </a:lnTo>
                  <a:lnTo>
                    <a:pt x="96" y="462"/>
                  </a:lnTo>
                  <a:lnTo>
                    <a:pt x="102" y="462"/>
                  </a:lnTo>
                  <a:lnTo>
                    <a:pt x="96" y="456"/>
                  </a:lnTo>
                  <a:lnTo>
                    <a:pt x="102" y="456"/>
                  </a:lnTo>
                  <a:lnTo>
                    <a:pt x="96" y="456"/>
                  </a:lnTo>
                  <a:lnTo>
                    <a:pt x="96" y="450"/>
                  </a:lnTo>
                  <a:lnTo>
                    <a:pt x="102" y="438"/>
                  </a:lnTo>
                  <a:lnTo>
                    <a:pt x="102" y="432"/>
                  </a:lnTo>
                  <a:lnTo>
                    <a:pt x="102" y="426"/>
                  </a:lnTo>
                  <a:lnTo>
                    <a:pt x="102" y="420"/>
                  </a:lnTo>
                  <a:lnTo>
                    <a:pt x="102" y="414"/>
                  </a:lnTo>
                  <a:lnTo>
                    <a:pt x="102" y="408"/>
                  </a:lnTo>
                  <a:lnTo>
                    <a:pt x="96" y="402"/>
                  </a:lnTo>
                  <a:lnTo>
                    <a:pt x="96" y="396"/>
                  </a:lnTo>
                  <a:lnTo>
                    <a:pt x="90" y="396"/>
                  </a:lnTo>
                  <a:lnTo>
                    <a:pt x="90" y="390"/>
                  </a:lnTo>
                  <a:lnTo>
                    <a:pt x="90" y="384"/>
                  </a:lnTo>
                  <a:lnTo>
                    <a:pt x="84" y="384"/>
                  </a:lnTo>
                  <a:lnTo>
                    <a:pt x="84" y="378"/>
                  </a:lnTo>
                  <a:lnTo>
                    <a:pt x="78" y="372"/>
                  </a:lnTo>
                  <a:lnTo>
                    <a:pt x="72" y="366"/>
                  </a:lnTo>
                  <a:lnTo>
                    <a:pt x="72" y="360"/>
                  </a:lnTo>
                  <a:lnTo>
                    <a:pt x="78" y="354"/>
                  </a:lnTo>
                  <a:lnTo>
                    <a:pt x="78" y="348"/>
                  </a:lnTo>
                  <a:lnTo>
                    <a:pt x="78" y="342"/>
                  </a:lnTo>
                  <a:lnTo>
                    <a:pt x="72" y="342"/>
                  </a:lnTo>
                  <a:lnTo>
                    <a:pt x="66" y="342"/>
                  </a:lnTo>
                  <a:lnTo>
                    <a:pt x="60" y="336"/>
                  </a:lnTo>
                  <a:lnTo>
                    <a:pt x="60" y="330"/>
                  </a:lnTo>
                  <a:lnTo>
                    <a:pt x="54" y="330"/>
                  </a:lnTo>
                  <a:lnTo>
                    <a:pt x="60" y="330"/>
                  </a:lnTo>
                  <a:lnTo>
                    <a:pt x="60" y="324"/>
                  </a:lnTo>
                  <a:lnTo>
                    <a:pt x="54" y="324"/>
                  </a:lnTo>
                  <a:lnTo>
                    <a:pt x="60" y="324"/>
                  </a:lnTo>
                  <a:lnTo>
                    <a:pt x="60" y="318"/>
                  </a:lnTo>
                  <a:lnTo>
                    <a:pt x="60" y="312"/>
                  </a:lnTo>
                  <a:lnTo>
                    <a:pt x="54" y="312"/>
                  </a:lnTo>
                  <a:lnTo>
                    <a:pt x="48" y="312"/>
                  </a:lnTo>
                  <a:lnTo>
                    <a:pt x="48" y="306"/>
                  </a:lnTo>
                  <a:lnTo>
                    <a:pt x="48" y="312"/>
                  </a:lnTo>
                  <a:lnTo>
                    <a:pt x="42" y="306"/>
                  </a:lnTo>
                  <a:lnTo>
                    <a:pt x="42" y="312"/>
                  </a:lnTo>
                  <a:lnTo>
                    <a:pt x="42" y="306"/>
                  </a:lnTo>
                  <a:lnTo>
                    <a:pt x="42" y="312"/>
                  </a:lnTo>
                  <a:lnTo>
                    <a:pt x="42" y="306"/>
                  </a:lnTo>
                  <a:lnTo>
                    <a:pt x="42" y="312"/>
                  </a:lnTo>
                  <a:lnTo>
                    <a:pt x="42" y="306"/>
                  </a:lnTo>
                  <a:lnTo>
                    <a:pt x="36" y="306"/>
                  </a:lnTo>
                  <a:lnTo>
                    <a:pt x="42" y="306"/>
                  </a:lnTo>
                  <a:lnTo>
                    <a:pt x="42" y="300"/>
                  </a:lnTo>
                  <a:lnTo>
                    <a:pt x="48" y="300"/>
                  </a:lnTo>
                  <a:lnTo>
                    <a:pt x="48" y="294"/>
                  </a:lnTo>
                  <a:lnTo>
                    <a:pt x="48" y="288"/>
                  </a:lnTo>
                  <a:lnTo>
                    <a:pt x="48" y="282"/>
                  </a:lnTo>
                  <a:lnTo>
                    <a:pt x="42" y="282"/>
                  </a:lnTo>
                  <a:lnTo>
                    <a:pt x="42" y="276"/>
                  </a:lnTo>
                  <a:lnTo>
                    <a:pt x="36" y="276"/>
                  </a:lnTo>
                  <a:lnTo>
                    <a:pt x="42" y="276"/>
                  </a:lnTo>
                  <a:lnTo>
                    <a:pt x="36" y="276"/>
                  </a:lnTo>
                  <a:lnTo>
                    <a:pt x="36" y="270"/>
                  </a:lnTo>
                  <a:lnTo>
                    <a:pt x="42" y="270"/>
                  </a:lnTo>
                  <a:lnTo>
                    <a:pt x="48" y="270"/>
                  </a:lnTo>
                  <a:lnTo>
                    <a:pt x="54" y="270"/>
                  </a:lnTo>
                  <a:lnTo>
                    <a:pt x="60" y="270"/>
                  </a:lnTo>
                  <a:lnTo>
                    <a:pt x="60" y="264"/>
                  </a:lnTo>
                  <a:lnTo>
                    <a:pt x="66" y="264"/>
                  </a:lnTo>
                  <a:lnTo>
                    <a:pt x="66" y="258"/>
                  </a:lnTo>
                  <a:lnTo>
                    <a:pt x="72" y="258"/>
                  </a:lnTo>
                  <a:lnTo>
                    <a:pt x="78" y="264"/>
                  </a:lnTo>
                  <a:lnTo>
                    <a:pt x="84" y="264"/>
                  </a:lnTo>
                  <a:lnTo>
                    <a:pt x="90" y="264"/>
                  </a:lnTo>
                  <a:lnTo>
                    <a:pt x="96" y="270"/>
                  </a:lnTo>
                  <a:lnTo>
                    <a:pt x="96" y="264"/>
                  </a:lnTo>
                  <a:lnTo>
                    <a:pt x="96" y="258"/>
                  </a:lnTo>
                  <a:lnTo>
                    <a:pt x="90" y="258"/>
                  </a:lnTo>
                  <a:lnTo>
                    <a:pt x="90" y="252"/>
                  </a:lnTo>
                  <a:lnTo>
                    <a:pt x="90" y="246"/>
                  </a:lnTo>
                  <a:lnTo>
                    <a:pt x="84" y="246"/>
                  </a:lnTo>
                  <a:lnTo>
                    <a:pt x="84" y="240"/>
                  </a:lnTo>
                  <a:lnTo>
                    <a:pt x="84" y="246"/>
                  </a:lnTo>
                  <a:lnTo>
                    <a:pt x="90" y="246"/>
                  </a:lnTo>
                  <a:lnTo>
                    <a:pt x="96" y="240"/>
                  </a:lnTo>
                  <a:lnTo>
                    <a:pt x="96" y="246"/>
                  </a:lnTo>
                  <a:lnTo>
                    <a:pt x="102" y="246"/>
                  </a:lnTo>
                  <a:lnTo>
                    <a:pt x="102" y="252"/>
                  </a:lnTo>
                  <a:lnTo>
                    <a:pt x="108" y="258"/>
                  </a:lnTo>
                  <a:lnTo>
                    <a:pt x="114" y="258"/>
                  </a:lnTo>
                  <a:lnTo>
                    <a:pt x="120" y="258"/>
                  </a:lnTo>
                  <a:lnTo>
                    <a:pt x="126" y="258"/>
                  </a:lnTo>
                  <a:lnTo>
                    <a:pt x="132" y="258"/>
                  </a:lnTo>
                  <a:lnTo>
                    <a:pt x="132" y="264"/>
                  </a:lnTo>
                  <a:lnTo>
                    <a:pt x="132" y="270"/>
                  </a:lnTo>
                  <a:lnTo>
                    <a:pt x="132" y="264"/>
                  </a:lnTo>
                  <a:lnTo>
                    <a:pt x="132" y="270"/>
                  </a:lnTo>
                  <a:lnTo>
                    <a:pt x="138" y="264"/>
                  </a:lnTo>
                  <a:lnTo>
                    <a:pt x="144" y="270"/>
                  </a:lnTo>
                  <a:lnTo>
                    <a:pt x="150" y="270"/>
                  </a:lnTo>
                  <a:lnTo>
                    <a:pt x="150" y="276"/>
                  </a:lnTo>
                  <a:lnTo>
                    <a:pt x="156" y="276"/>
                  </a:lnTo>
                  <a:lnTo>
                    <a:pt x="156" y="270"/>
                  </a:lnTo>
                  <a:lnTo>
                    <a:pt x="162" y="270"/>
                  </a:lnTo>
                  <a:lnTo>
                    <a:pt x="162" y="264"/>
                  </a:lnTo>
                  <a:lnTo>
                    <a:pt x="156" y="264"/>
                  </a:lnTo>
                  <a:lnTo>
                    <a:pt x="156" y="258"/>
                  </a:lnTo>
                  <a:lnTo>
                    <a:pt x="162" y="258"/>
                  </a:lnTo>
                  <a:lnTo>
                    <a:pt x="162" y="264"/>
                  </a:lnTo>
                  <a:lnTo>
                    <a:pt x="168" y="264"/>
                  </a:lnTo>
                  <a:lnTo>
                    <a:pt x="174" y="264"/>
                  </a:lnTo>
                  <a:lnTo>
                    <a:pt x="174" y="270"/>
                  </a:lnTo>
                  <a:lnTo>
                    <a:pt x="174" y="264"/>
                  </a:lnTo>
                  <a:lnTo>
                    <a:pt x="180" y="264"/>
                  </a:lnTo>
                  <a:lnTo>
                    <a:pt x="186" y="264"/>
                  </a:lnTo>
                  <a:lnTo>
                    <a:pt x="186" y="258"/>
                  </a:lnTo>
                  <a:lnTo>
                    <a:pt x="192" y="258"/>
                  </a:lnTo>
                  <a:lnTo>
                    <a:pt x="198" y="258"/>
                  </a:lnTo>
                  <a:lnTo>
                    <a:pt x="204" y="252"/>
                  </a:lnTo>
                  <a:lnTo>
                    <a:pt x="210" y="252"/>
                  </a:lnTo>
                  <a:lnTo>
                    <a:pt x="216" y="252"/>
                  </a:lnTo>
                  <a:lnTo>
                    <a:pt x="222" y="246"/>
                  </a:lnTo>
                  <a:lnTo>
                    <a:pt x="228" y="246"/>
                  </a:lnTo>
                  <a:lnTo>
                    <a:pt x="234" y="246"/>
                  </a:lnTo>
                  <a:lnTo>
                    <a:pt x="240" y="252"/>
                  </a:lnTo>
                  <a:lnTo>
                    <a:pt x="246" y="252"/>
                  </a:lnTo>
                  <a:lnTo>
                    <a:pt x="246" y="246"/>
                  </a:lnTo>
                  <a:lnTo>
                    <a:pt x="252" y="246"/>
                  </a:lnTo>
                  <a:lnTo>
                    <a:pt x="258" y="240"/>
                  </a:lnTo>
                  <a:lnTo>
                    <a:pt x="258" y="234"/>
                  </a:lnTo>
                  <a:lnTo>
                    <a:pt x="264" y="234"/>
                  </a:lnTo>
                  <a:lnTo>
                    <a:pt x="264" y="228"/>
                  </a:lnTo>
                  <a:lnTo>
                    <a:pt x="270" y="228"/>
                  </a:lnTo>
                  <a:lnTo>
                    <a:pt x="270" y="222"/>
                  </a:lnTo>
                  <a:lnTo>
                    <a:pt x="270" y="216"/>
                  </a:lnTo>
                  <a:lnTo>
                    <a:pt x="264" y="210"/>
                  </a:lnTo>
                  <a:lnTo>
                    <a:pt x="258" y="204"/>
                  </a:lnTo>
                  <a:lnTo>
                    <a:pt x="252" y="204"/>
                  </a:lnTo>
                  <a:lnTo>
                    <a:pt x="252" y="198"/>
                  </a:lnTo>
                  <a:lnTo>
                    <a:pt x="246" y="198"/>
                  </a:lnTo>
                  <a:lnTo>
                    <a:pt x="240" y="192"/>
                  </a:lnTo>
                  <a:lnTo>
                    <a:pt x="234" y="192"/>
                  </a:lnTo>
                  <a:lnTo>
                    <a:pt x="234" y="186"/>
                  </a:lnTo>
                  <a:lnTo>
                    <a:pt x="240" y="180"/>
                  </a:lnTo>
                  <a:lnTo>
                    <a:pt x="246" y="180"/>
                  </a:lnTo>
                  <a:lnTo>
                    <a:pt x="252" y="174"/>
                  </a:lnTo>
                  <a:lnTo>
                    <a:pt x="252" y="168"/>
                  </a:lnTo>
                  <a:lnTo>
                    <a:pt x="258" y="162"/>
                  </a:lnTo>
                  <a:lnTo>
                    <a:pt x="270" y="162"/>
                  </a:lnTo>
                  <a:lnTo>
                    <a:pt x="282" y="162"/>
                  </a:lnTo>
                  <a:lnTo>
                    <a:pt x="282" y="156"/>
                  </a:lnTo>
                  <a:lnTo>
                    <a:pt x="288" y="144"/>
                  </a:lnTo>
                  <a:lnTo>
                    <a:pt x="294" y="144"/>
                  </a:lnTo>
                  <a:lnTo>
                    <a:pt x="294" y="138"/>
                  </a:lnTo>
                  <a:lnTo>
                    <a:pt x="300" y="138"/>
                  </a:lnTo>
                  <a:lnTo>
                    <a:pt x="306" y="138"/>
                  </a:lnTo>
                  <a:lnTo>
                    <a:pt x="306" y="132"/>
                  </a:lnTo>
                  <a:lnTo>
                    <a:pt x="312" y="132"/>
                  </a:lnTo>
                  <a:lnTo>
                    <a:pt x="312" y="126"/>
                  </a:lnTo>
                  <a:lnTo>
                    <a:pt x="312" y="120"/>
                  </a:lnTo>
                  <a:lnTo>
                    <a:pt x="318" y="120"/>
                  </a:lnTo>
                  <a:lnTo>
                    <a:pt x="318" y="114"/>
                  </a:lnTo>
                  <a:lnTo>
                    <a:pt x="324" y="120"/>
                  </a:lnTo>
                  <a:lnTo>
                    <a:pt x="330" y="120"/>
                  </a:lnTo>
                  <a:lnTo>
                    <a:pt x="336" y="114"/>
                  </a:lnTo>
                  <a:lnTo>
                    <a:pt x="342" y="114"/>
                  </a:lnTo>
                  <a:lnTo>
                    <a:pt x="348" y="108"/>
                  </a:lnTo>
                  <a:lnTo>
                    <a:pt x="348" y="102"/>
                  </a:lnTo>
                  <a:lnTo>
                    <a:pt x="360" y="102"/>
                  </a:lnTo>
                  <a:lnTo>
                    <a:pt x="372" y="102"/>
                  </a:lnTo>
                  <a:lnTo>
                    <a:pt x="378" y="102"/>
                  </a:lnTo>
                  <a:lnTo>
                    <a:pt x="396" y="102"/>
                  </a:lnTo>
                  <a:lnTo>
                    <a:pt x="402" y="96"/>
                  </a:lnTo>
                  <a:lnTo>
                    <a:pt x="408" y="96"/>
                  </a:lnTo>
                  <a:lnTo>
                    <a:pt x="414" y="96"/>
                  </a:lnTo>
                  <a:lnTo>
                    <a:pt x="414" y="90"/>
                  </a:lnTo>
                  <a:lnTo>
                    <a:pt x="420" y="84"/>
                  </a:lnTo>
                  <a:lnTo>
                    <a:pt x="420" y="90"/>
                  </a:lnTo>
                  <a:lnTo>
                    <a:pt x="420" y="84"/>
                  </a:lnTo>
                  <a:lnTo>
                    <a:pt x="426" y="84"/>
                  </a:lnTo>
                  <a:lnTo>
                    <a:pt x="432" y="84"/>
                  </a:lnTo>
                  <a:lnTo>
                    <a:pt x="432" y="78"/>
                  </a:lnTo>
                  <a:lnTo>
                    <a:pt x="438" y="72"/>
                  </a:lnTo>
                  <a:lnTo>
                    <a:pt x="444" y="72"/>
                  </a:lnTo>
                  <a:lnTo>
                    <a:pt x="450" y="66"/>
                  </a:lnTo>
                  <a:lnTo>
                    <a:pt x="456" y="66"/>
                  </a:lnTo>
                  <a:lnTo>
                    <a:pt x="456" y="60"/>
                  </a:lnTo>
                  <a:lnTo>
                    <a:pt x="462" y="60"/>
                  </a:lnTo>
                  <a:lnTo>
                    <a:pt x="462" y="66"/>
                  </a:lnTo>
                  <a:lnTo>
                    <a:pt x="462" y="60"/>
                  </a:lnTo>
                  <a:lnTo>
                    <a:pt x="462" y="66"/>
                  </a:lnTo>
                  <a:lnTo>
                    <a:pt x="462" y="60"/>
                  </a:lnTo>
                  <a:lnTo>
                    <a:pt x="468" y="60"/>
                  </a:lnTo>
                  <a:lnTo>
                    <a:pt x="462" y="60"/>
                  </a:lnTo>
                  <a:lnTo>
                    <a:pt x="468" y="60"/>
                  </a:lnTo>
                  <a:lnTo>
                    <a:pt x="468" y="54"/>
                  </a:lnTo>
                  <a:lnTo>
                    <a:pt x="468" y="48"/>
                  </a:lnTo>
                  <a:lnTo>
                    <a:pt x="474" y="48"/>
                  </a:lnTo>
                  <a:lnTo>
                    <a:pt x="474" y="42"/>
                  </a:lnTo>
                  <a:lnTo>
                    <a:pt x="468" y="36"/>
                  </a:lnTo>
                  <a:lnTo>
                    <a:pt x="468" y="30"/>
                  </a:lnTo>
                  <a:lnTo>
                    <a:pt x="474" y="24"/>
                  </a:lnTo>
                  <a:lnTo>
                    <a:pt x="480" y="18"/>
                  </a:lnTo>
                  <a:lnTo>
                    <a:pt x="480" y="24"/>
                  </a:lnTo>
                  <a:lnTo>
                    <a:pt x="486" y="24"/>
                  </a:lnTo>
                  <a:lnTo>
                    <a:pt x="492" y="24"/>
                  </a:lnTo>
                  <a:lnTo>
                    <a:pt x="492" y="30"/>
                  </a:lnTo>
                  <a:lnTo>
                    <a:pt x="498" y="30"/>
                  </a:lnTo>
                  <a:lnTo>
                    <a:pt x="504" y="36"/>
                  </a:lnTo>
                  <a:lnTo>
                    <a:pt x="504" y="42"/>
                  </a:lnTo>
                  <a:lnTo>
                    <a:pt x="504" y="54"/>
                  </a:lnTo>
                  <a:lnTo>
                    <a:pt x="510" y="54"/>
                  </a:lnTo>
                  <a:lnTo>
                    <a:pt x="516" y="54"/>
                  </a:lnTo>
                  <a:lnTo>
                    <a:pt x="522" y="60"/>
                  </a:lnTo>
                  <a:lnTo>
                    <a:pt x="528" y="66"/>
                  </a:lnTo>
                  <a:lnTo>
                    <a:pt x="534" y="66"/>
                  </a:lnTo>
                  <a:lnTo>
                    <a:pt x="546" y="60"/>
                  </a:lnTo>
                  <a:lnTo>
                    <a:pt x="552" y="60"/>
                  </a:lnTo>
                  <a:lnTo>
                    <a:pt x="558" y="66"/>
                  </a:lnTo>
                  <a:lnTo>
                    <a:pt x="564" y="66"/>
                  </a:lnTo>
                  <a:lnTo>
                    <a:pt x="564" y="72"/>
                  </a:lnTo>
                  <a:lnTo>
                    <a:pt x="564" y="78"/>
                  </a:lnTo>
                  <a:lnTo>
                    <a:pt x="564" y="72"/>
                  </a:lnTo>
                  <a:lnTo>
                    <a:pt x="564" y="78"/>
                  </a:lnTo>
                  <a:lnTo>
                    <a:pt x="564" y="72"/>
                  </a:lnTo>
                  <a:lnTo>
                    <a:pt x="564" y="78"/>
                  </a:lnTo>
                  <a:lnTo>
                    <a:pt x="564" y="84"/>
                  </a:lnTo>
                  <a:lnTo>
                    <a:pt x="570" y="84"/>
                  </a:lnTo>
                  <a:lnTo>
                    <a:pt x="570" y="90"/>
                  </a:lnTo>
                  <a:lnTo>
                    <a:pt x="576" y="90"/>
                  </a:lnTo>
                  <a:lnTo>
                    <a:pt x="576" y="96"/>
                  </a:lnTo>
                  <a:lnTo>
                    <a:pt x="564" y="90"/>
                  </a:lnTo>
                  <a:lnTo>
                    <a:pt x="564" y="96"/>
                  </a:lnTo>
                  <a:lnTo>
                    <a:pt x="558" y="96"/>
                  </a:lnTo>
                  <a:lnTo>
                    <a:pt x="558" y="102"/>
                  </a:lnTo>
                  <a:lnTo>
                    <a:pt x="564" y="102"/>
                  </a:lnTo>
                  <a:lnTo>
                    <a:pt x="564" y="108"/>
                  </a:lnTo>
                  <a:lnTo>
                    <a:pt x="558" y="108"/>
                  </a:lnTo>
                  <a:lnTo>
                    <a:pt x="558" y="114"/>
                  </a:lnTo>
                  <a:lnTo>
                    <a:pt x="558" y="120"/>
                  </a:lnTo>
                  <a:lnTo>
                    <a:pt x="558" y="126"/>
                  </a:lnTo>
                  <a:lnTo>
                    <a:pt x="552" y="126"/>
                  </a:lnTo>
                  <a:lnTo>
                    <a:pt x="552" y="132"/>
                  </a:lnTo>
                  <a:lnTo>
                    <a:pt x="552" y="138"/>
                  </a:lnTo>
                  <a:lnTo>
                    <a:pt x="552" y="144"/>
                  </a:lnTo>
                  <a:lnTo>
                    <a:pt x="558" y="144"/>
                  </a:lnTo>
                  <a:lnTo>
                    <a:pt x="558" y="150"/>
                  </a:lnTo>
                  <a:lnTo>
                    <a:pt x="564" y="144"/>
                  </a:lnTo>
                  <a:lnTo>
                    <a:pt x="564" y="150"/>
                  </a:lnTo>
                  <a:lnTo>
                    <a:pt x="570" y="150"/>
                  </a:lnTo>
                  <a:lnTo>
                    <a:pt x="576" y="150"/>
                  </a:lnTo>
                  <a:lnTo>
                    <a:pt x="582" y="150"/>
                  </a:lnTo>
                  <a:lnTo>
                    <a:pt x="582" y="156"/>
                  </a:lnTo>
                  <a:lnTo>
                    <a:pt x="576" y="156"/>
                  </a:lnTo>
                  <a:lnTo>
                    <a:pt x="582" y="156"/>
                  </a:lnTo>
                  <a:lnTo>
                    <a:pt x="576" y="156"/>
                  </a:lnTo>
                  <a:lnTo>
                    <a:pt x="576" y="162"/>
                  </a:lnTo>
                  <a:lnTo>
                    <a:pt x="576" y="174"/>
                  </a:lnTo>
                  <a:lnTo>
                    <a:pt x="570" y="174"/>
                  </a:lnTo>
                  <a:lnTo>
                    <a:pt x="564" y="174"/>
                  </a:lnTo>
                  <a:lnTo>
                    <a:pt x="564" y="180"/>
                  </a:lnTo>
                  <a:lnTo>
                    <a:pt x="558" y="180"/>
                  </a:lnTo>
                  <a:lnTo>
                    <a:pt x="552" y="180"/>
                  </a:lnTo>
                  <a:lnTo>
                    <a:pt x="546" y="180"/>
                  </a:lnTo>
                  <a:lnTo>
                    <a:pt x="546" y="186"/>
                  </a:lnTo>
                  <a:lnTo>
                    <a:pt x="546" y="192"/>
                  </a:lnTo>
                  <a:lnTo>
                    <a:pt x="552" y="192"/>
                  </a:lnTo>
                  <a:lnTo>
                    <a:pt x="552" y="198"/>
                  </a:lnTo>
                  <a:lnTo>
                    <a:pt x="558" y="198"/>
                  </a:lnTo>
                  <a:lnTo>
                    <a:pt x="558" y="204"/>
                  </a:lnTo>
                  <a:lnTo>
                    <a:pt x="564" y="204"/>
                  </a:lnTo>
                  <a:lnTo>
                    <a:pt x="570" y="204"/>
                  </a:lnTo>
                  <a:lnTo>
                    <a:pt x="570" y="198"/>
                  </a:lnTo>
                  <a:lnTo>
                    <a:pt x="576" y="198"/>
                  </a:lnTo>
                  <a:lnTo>
                    <a:pt x="582" y="198"/>
                  </a:lnTo>
                  <a:lnTo>
                    <a:pt x="582" y="192"/>
                  </a:lnTo>
                  <a:lnTo>
                    <a:pt x="588" y="198"/>
                  </a:lnTo>
                  <a:lnTo>
                    <a:pt x="588" y="192"/>
                  </a:lnTo>
                  <a:lnTo>
                    <a:pt x="594" y="192"/>
                  </a:lnTo>
                  <a:lnTo>
                    <a:pt x="594" y="198"/>
                  </a:lnTo>
                  <a:lnTo>
                    <a:pt x="600" y="198"/>
                  </a:lnTo>
                  <a:lnTo>
                    <a:pt x="606" y="198"/>
                  </a:lnTo>
                  <a:lnTo>
                    <a:pt x="606" y="192"/>
                  </a:lnTo>
                  <a:lnTo>
                    <a:pt x="612" y="192"/>
                  </a:lnTo>
                  <a:lnTo>
                    <a:pt x="618" y="192"/>
                  </a:lnTo>
                  <a:lnTo>
                    <a:pt x="624" y="192"/>
                  </a:lnTo>
                  <a:lnTo>
                    <a:pt x="624" y="186"/>
                  </a:lnTo>
                  <a:lnTo>
                    <a:pt x="630" y="186"/>
                  </a:lnTo>
                  <a:lnTo>
                    <a:pt x="630" y="180"/>
                  </a:lnTo>
                  <a:lnTo>
                    <a:pt x="636" y="180"/>
                  </a:lnTo>
                  <a:lnTo>
                    <a:pt x="636" y="174"/>
                  </a:lnTo>
                  <a:lnTo>
                    <a:pt x="642" y="174"/>
                  </a:lnTo>
                  <a:lnTo>
                    <a:pt x="642" y="168"/>
                  </a:lnTo>
                  <a:lnTo>
                    <a:pt x="648" y="168"/>
                  </a:lnTo>
                  <a:lnTo>
                    <a:pt x="648" y="174"/>
                  </a:lnTo>
                  <a:lnTo>
                    <a:pt x="654" y="174"/>
                  </a:lnTo>
                  <a:lnTo>
                    <a:pt x="660" y="168"/>
                  </a:lnTo>
                  <a:lnTo>
                    <a:pt x="660" y="174"/>
                  </a:lnTo>
                  <a:lnTo>
                    <a:pt x="666" y="174"/>
                  </a:lnTo>
                  <a:lnTo>
                    <a:pt x="672" y="174"/>
                  </a:lnTo>
                  <a:lnTo>
                    <a:pt x="672" y="180"/>
                  </a:lnTo>
                  <a:lnTo>
                    <a:pt x="678" y="180"/>
                  </a:lnTo>
                  <a:lnTo>
                    <a:pt x="678" y="174"/>
                  </a:lnTo>
                  <a:lnTo>
                    <a:pt x="678" y="168"/>
                  </a:lnTo>
                  <a:lnTo>
                    <a:pt x="684" y="168"/>
                  </a:lnTo>
                  <a:lnTo>
                    <a:pt x="684" y="162"/>
                  </a:lnTo>
                  <a:lnTo>
                    <a:pt x="690" y="162"/>
                  </a:lnTo>
                  <a:lnTo>
                    <a:pt x="690" y="156"/>
                  </a:lnTo>
                  <a:lnTo>
                    <a:pt x="690" y="162"/>
                  </a:lnTo>
                  <a:lnTo>
                    <a:pt x="696" y="162"/>
                  </a:lnTo>
                  <a:lnTo>
                    <a:pt x="696" y="156"/>
                  </a:lnTo>
                  <a:lnTo>
                    <a:pt x="696" y="162"/>
                  </a:lnTo>
                  <a:lnTo>
                    <a:pt x="696" y="156"/>
                  </a:lnTo>
                  <a:lnTo>
                    <a:pt x="702" y="156"/>
                  </a:lnTo>
                  <a:lnTo>
                    <a:pt x="702" y="150"/>
                  </a:lnTo>
                  <a:lnTo>
                    <a:pt x="708" y="150"/>
                  </a:lnTo>
                  <a:lnTo>
                    <a:pt x="708" y="144"/>
                  </a:lnTo>
                  <a:lnTo>
                    <a:pt x="702" y="144"/>
                  </a:lnTo>
                  <a:lnTo>
                    <a:pt x="696" y="144"/>
                  </a:lnTo>
                  <a:lnTo>
                    <a:pt x="696" y="138"/>
                  </a:lnTo>
                  <a:lnTo>
                    <a:pt x="690" y="138"/>
                  </a:lnTo>
                  <a:lnTo>
                    <a:pt x="690" y="132"/>
                  </a:lnTo>
                  <a:lnTo>
                    <a:pt x="696" y="126"/>
                  </a:lnTo>
                  <a:lnTo>
                    <a:pt x="696" y="120"/>
                  </a:lnTo>
                  <a:lnTo>
                    <a:pt x="696" y="114"/>
                  </a:lnTo>
                  <a:lnTo>
                    <a:pt x="696" y="108"/>
                  </a:lnTo>
                  <a:lnTo>
                    <a:pt x="696" y="102"/>
                  </a:lnTo>
                  <a:lnTo>
                    <a:pt x="696" y="96"/>
                  </a:lnTo>
                  <a:lnTo>
                    <a:pt x="696" y="90"/>
                  </a:lnTo>
                  <a:lnTo>
                    <a:pt x="696" y="84"/>
                  </a:lnTo>
                  <a:lnTo>
                    <a:pt x="690" y="84"/>
                  </a:lnTo>
                  <a:lnTo>
                    <a:pt x="690" y="78"/>
                  </a:lnTo>
                  <a:lnTo>
                    <a:pt x="690" y="72"/>
                  </a:lnTo>
                  <a:lnTo>
                    <a:pt x="678" y="66"/>
                  </a:lnTo>
                  <a:lnTo>
                    <a:pt x="678" y="60"/>
                  </a:lnTo>
                  <a:lnTo>
                    <a:pt x="678" y="66"/>
                  </a:lnTo>
                  <a:lnTo>
                    <a:pt x="678" y="60"/>
                  </a:lnTo>
                  <a:lnTo>
                    <a:pt x="672" y="60"/>
                  </a:lnTo>
                  <a:lnTo>
                    <a:pt x="666" y="60"/>
                  </a:lnTo>
                  <a:lnTo>
                    <a:pt x="666" y="54"/>
                  </a:lnTo>
                  <a:lnTo>
                    <a:pt x="660" y="54"/>
                  </a:lnTo>
                  <a:lnTo>
                    <a:pt x="660" y="48"/>
                  </a:lnTo>
                  <a:lnTo>
                    <a:pt x="660" y="42"/>
                  </a:lnTo>
                  <a:lnTo>
                    <a:pt x="654" y="42"/>
                  </a:lnTo>
                  <a:lnTo>
                    <a:pt x="654" y="36"/>
                  </a:lnTo>
                  <a:lnTo>
                    <a:pt x="660" y="36"/>
                  </a:lnTo>
                  <a:lnTo>
                    <a:pt x="654" y="36"/>
                  </a:lnTo>
                  <a:lnTo>
                    <a:pt x="654" y="30"/>
                  </a:lnTo>
                  <a:lnTo>
                    <a:pt x="660" y="30"/>
                  </a:lnTo>
                  <a:lnTo>
                    <a:pt x="660" y="36"/>
                  </a:lnTo>
                  <a:lnTo>
                    <a:pt x="666" y="36"/>
                  </a:lnTo>
                  <a:lnTo>
                    <a:pt x="660" y="36"/>
                  </a:lnTo>
                  <a:lnTo>
                    <a:pt x="666" y="30"/>
                  </a:lnTo>
                  <a:lnTo>
                    <a:pt x="666" y="36"/>
                  </a:lnTo>
                  <a:lnTo>
                    <a:pt x="672" y="36"/>
                  </a:lnTo>
                  <a:lnTo>
                    <a:pt x="678" y="36"/>
                  </a:lnTo>
                  <a:lnTo>
                    <a:pt x="684" y="36"/>
                  </a:lnTo>
                  <a:lnTo>
                    <a:pt x="690" y="36"/>
                  </a:lnTo>
                  <a:lnTo>
                    <a:pt x="690" y="30"/>
                  </a:lnTo>
                  <a:lnTo>
                    <a:pt x="696" y="30"/>
                  </a:lnTo>
                  <a:lnTo>
                    <a:pt x="696" y="24"/>
                  </a:lnTo>
                  <a:lnTo>
                    <a:pt x="696" y="18"/>
                  </a:lnTo>
                  <a:lnTo>
                    <a:pt x="702" y="18"/>
                  </a:lnTo>
                  <a:lnTo>
                    <a:pt x="702" y="12"/>
                  </a:lnTo>
                  <a:lnTo>
                    <a:pt x="708" y="12"/>
                  </a:lnTo>
                  <a:lnTo>
                    <a:pt x="708" y="6"/>
                  </a:lnTo>
                  <a:lnTo>
                    <a:pt x="714" y="12"/>
                  </a:lnTo>
                  <a:lnTo>
                    <a:pt x="720" y="18"/>
                  </a:lnTo>
                  <a:lnTo>
                    <a:pt x="744" y="0"/>
                  </a:lnTo>
                  <a:lnTo>
                    <a:pt x="750" y="6"/>
                  </a:lnTo>
                  <a:lnTo>
                    <a:pt x="756" y="6"/>
                  </a:lnTo>
                  <a:lnTo>
                    <a:pt x="756" y="12"/>
                  </a:lnTo>
                  <a:lnTo>
                    <a:pt x="756" y="18"/>
                  </a:lnTo>
                  <a:lnTo>
                    <a:pt x="756" y="24"/>
                  </a:lnTo>
                  <a:lnTo>
                    <a:pt x="762" y="24"/>
                  </a:lnTo>
                  <a:lnTo>
                    <a:pt x="762" y="30"/>
                  </a:lnTo>
                  <a:lnTo>
                    <a:pt x="762" y="36"/>
                  </a:lnTo>
                  <a:lnTo>
                    <a:pt x="756" y="36"/>
                  </a:lnTo>
                  <a:lnTo>
                    <a:pt x="756" y="42"/>
                  </a:lnTo>
                  <a:lnTo>
                    <a:pt x="762" y="42"/>
                  </a:lnTo>
                  <a:lnTo>
                    <a:pt x="762" y="48"/>
                  </a:lnTo>
                  <a:lnTo>
                    <a:pt x="756" y="48"/>
                  </a:lnTo>
                  <a:lnTo>
                    <a:pt x="756" y="54"/>
                  </a:lnTo>
                  <a:lnTo>
                    <a:pt x="762" y="54"/>
                  </a:lnTo>
                  <a:lnTo>
                    <a:pt x="756" y="60"/>
                  </a:lnTo>
                  <a:lnTo>
                    <a:pt x="762" y="60"/>
                  </a:lnTo>
                  <a:lnTo>
                    <a:pt x="756" y="60"/>
                  </a:lnTo>
                  <a:lnTo>
                    <a:pt x="762" y="60"/>
                  </a:lnTo>
                  <a:lnTo>
                    <a:pt x="768" y="60"/>
                  </a:lnTo>
                  <a:lnTo>
                    <a:pt x="768" y="66"/>
                  </a:lnTo>
                  <a:lnTo>
                    <a:pt x="774" y="60"/>
                  </a:lnTo>
                  <a:lnTo>
                    <a:pt x="780" y="60"/>
                  </a:lnTo>
                  <a:lnTo>
                    <a:pt x="798" y="60"/>
                  </a:lnTo>
                  <a:lnTo>
                    <a:pt x="804" y="60"/>
                  </a:lnTo>
                  <a:lnTo>
                    <a:pt x="804" y="54"/>
                  </a:lnTo>
                  <a:lnTo>
                    <a:pt x="810" y="54"/>
                  </a:lnTo>
                  <a:lnTo>
                    <a:pt x="810" y="60"/>
                  </a:lnTo>
                  <a:lnTo>
                    <a:pt x="810" y="54"/>
                  </a:lnTo>
                  <a:lnTo>
                    <a:pt x="816" y="60"/>
                  </a:lnTo>
                  <a:lnTo>
                    <a:pt x="816" y="54"/>
                  </a:lnTo>
                  <a:lnTo>
                    <a:pt x="822" y="54"/>
                  </a:lnTo>
                  <a:lnTo>
                    <a:pt x="816" y="54"/>
                  </a:lnTo>
                  <a:lnTo>
                    <a:pt x="822" y="54"/>
                  </a:lnTo>
                  <a:lnTo>
                    <a:pt x="822" y="48"/>
                  </a:lnTo>
                  <a:lnTo>
                    <a:pt x="828" y="48"/>
                  </a:lnTo>
                  <a:lnTo>
                    <a:pt x="828" y="42"/>
                  </a:lnTo>
                  <a:lnTo>
                    <a:pt x="834" y="42"/>
                  </a:lnTo>
                  <a:lnTo>
                    <a:pt x="828" y="42"/>
                  </a:lnTo>
                  <a:lnTo>
                    <a:pt x="828" y="36"/>
                  </a:lnTo>
                  <a:lnTo>
                    <a:pt x="834" y="36"/>
                  </a:lnTo>
                  <a:lnTo>
                    <a:pt x="840" y="36"/>
                  </a:lnTo>
                  <a:lnTo>
                    <a:pt x="840" y="30"/>
                  </a:lnTo>
                  <a:lnTo>
                    <a:pt x="840" y="24"/>
                  </a:lnTo>
                  <a:lnTo>
                    <a:pt x="846" y="24"/>
                  </a:lnTo>
                  <a:lnTo>
                    <a:pt x="846" y="18"/>
                  </a:lnTo>
                  <a:lnTo>
                    <a:pt x="852" y="18"/>
                  </a:lnTo>
                  <a:lnTo>
                    <a:pt x="858" y="18"/>
                  </a:lnTo>
                  <a:lnTo>
                    <a:pt x="864" y="18"/>
                  </a:lnTo>
                  <a:lnTo>
                    <a:pt x="864" y="24"/>
                  </a:lnTo>
                  <a:lnTo>
                    <a:pt x="870" y="24"/>
                  </a:lnTo>
                  <a:lnTo>
                    <a:pt x="870" y="30"/>
                  </a:lnTo>
                  <a:lnTo>
                    <a:pt x="864" y="30"/>
                  </a:lnTo>
                  <a:lnTo>
                    <a:pt x="864" y="36"/>
                  </a:lnTo>
                  <a:lnTo>
                    <a:pt x="858" y="36"/>
                  </a:lnTo>
                  <a:lnTo>
                    <a:pt x="858" y="42"/>
                  </a:lnTo>
                  <a:lnTo>
                    <a:pt x="864" y="42"/>
                  </a:lnTo>
                  <a:lnTo>
                    <a:pt x="864" y="48"/>
                  </a:lnTo>
                  <a:lnTo>
                    <a:pt x="858" y="48"/>
                  </a:lnTo>
                  <a:lnTo>
                    <a:pt x="864" y="48"/>
                  </a:lnTo>
                  <a:lnTo>
                    <a:pt x="864" y="54"/>
                  </a:lnTo>
                  <a:lnTo>
                    <a:pt x="864" y="60"/>
                  </a:lnTo>
                  <a:lnTo>
                    <a:pt x="858" y="60"/>
                  </a:lnTo>
                  <a:lnTo>
                    <a:pt x="858" y="66"/>
                  </a:lnTo>
                  <a:lnTo>
                    <a:pt x="858" y="72"/>
                  </a:lnTo>
                  <a:lnTo>
                    <a:pt x="858" y="78"/>
                  </a:lnTo>
                  <a:lnTo>
                    <a:pt x="852" y="78"/>
                  </a:lnTo>
                  <a:lnTo>
                    <a:pt x="852" y="84"/>
                  </a:lnTo>
                  <a:lnTo>
                    <a:pt x="846" y="84"/>
                  </a:lnTo>
                  <a:lnTo>
                    <a:pt x="840" y="84"/>
                  </a:lnTo>
                  <a:lnTo>
                    <a:pt x="840" y="90"/>
                  </a:lnTo>
                  <a:lnTo>
                    <a:pt x="834" y="90"/>
                  </a:lnTo>
                  <a:lnTo>
                    <a:pt x="834" y="96"/>
                  </a:lnTo>
                  <a:lnTo>
                    <a:pt x="828" y="96"/>
                  </a:lnTo>
                  <a:lnTo>
                    <a:pt x="834" y="96"/>
                  </a:lnTo>
                  <a:lnTo>
                    <a:pt x="828" y="96"/>
                  </a:lnTo>
                  <a:lnTo>
                    <a:pt x="828" y="102"/>
                  </a:lnTo>
                  <a:lnTo>
                    <a:pt x="828" y="108"/>
                  </a:lnTo>
                  <a:lnTo>
                    <a:pt x="822" y="108"/>
                  </a:lnTo>
                  <a:lnTo>
                    <a:pt x="822" y="114"/>
                  </a:lnTo>
                  <a:lnTo>
                    <a:pt x="828" y="114"/>
                  </a:lnTo>
                  <a:lnTo>
                    <a:pt x="828" y="108"/>
                  </a:lnTo>
                  <a:lnTo>
                    <a:pt x="828" y="114"/>
                  </a:lnTo>
                  <a:lnTo>
                    <a:pt x="828" y="120"/>
                  </a:lnTo>
                  <a:lnTo>
                    <a:pt x="834" y="120"/>
                  </a:lnTo>
                  <a:lnTo>
                    <a:pt x="840" y="120"/>
                  </a:lnTo>
                  <a:lnTo>
                    <a:pt x="846" y="126"/>
                  </a:lnTo>
                  <a:lnTo>
                    <a:pt x="852" y="126"/>
                  </a:lnTo>
                  <a:lnTo>
                    <a:pt x="852" y="132"/>
                  </a:lnTo>
                  <a:lnTo>
                    <a:pt x="846" y="132"/>
                  </a:lnTo>
                  <a:lnTo>
                    <a:pt x="840" y="132"/>
                  </a:lnTo>
                  <a:lnTo>
                    <a:pt x="840" y="138"/>
                  </a:lnTo>
                  <a:lnTo>
                    <a:pt x="846" y="138"/>
                  </a:lnTo>
                  <a:lnTo>
                    <a:pt x="846" y="144"/>
                  </a:lnTo>
                  <a:lnTo>
                    <a:pt x="846" y="150"/>
                  </a:lnTo>
                  <a:lnTo>
                    <a:pt x="840" y="150"/>
                  </a:lnTo>
                  <a:lnTo>
                    <a:pt x="840" y="144"/>
                  </a:lnTo>
                  <a:lnTo>
                    <a:pt x="834" y="144"/>
                  </a:lnTo>
                  <a:lnTo>
                    <a:pt x="834" y="150"/>
                  </a:lnTo>
                  <a:lnTo>
                    <a:pt x="834" y="144"/>
                  </a:lnTo>
                  <a:lnTo>
                    <a:pt x="828" y="144"/>
                  </a:lnTo>
                  <a:lnTo>
                    <a:pt x="828" y="150"/>
                  </a:lnTo>
                  <a:lnTo>
                    <a:pt x="834" y="150"/>
                  </a:lnTo>
                  <a:lnTo>
                    <a:pt x="834" y="156"/>
                  </a:lnTo>
                  <a:lnTo>
                    <a:pt x="840" y="156"/>
                  </a:lnTo>
                  <a:lnTo>
                    <a:pt x="834" y="156"/>
                  </a:lnTo>
                  <a:lnTo>
                    <a:pt x="834" y="162"/>
                  </a:lnTo>
                  <a:lnTo>
                    <a:pt x="834" y="168"/>
                  </a:lnTo>
                  <a:lnTo>
                    <a:pt x="834" y="174"/>
                  </a:lnTo>
                  <a:lnTo>
                    <a:pt x="840" y="168"/>
                  </a:lnTo>
                  <a:lnTo>
                    <a:pt x="846" y="168"/>
                  </a:lnTo>
                  <a:lnTo>
                    <a:pt x="846" y="162"/>
                  </a:lnTo>
                  <a:lnTo>
                    <a:pt x="846" y="168"/>
                  </a:lnTo>
                  <a:lnTo>
                    <a:pt x="846" y="162"/>
                  </a:lnTo>
                  <a:lnTo>
                    <a:pt x="852" y="162"/>
                  </a:lnTo>
                  <a:lnTo>
                    <a:pt x="852" y="168"/>
                  </a:lnTo>
                  <a:lnTo>
                    <a:pt x="858" y="168"/>
                  </a:lnTo>
                  <a:lnTo>
                    <a:pt x="858" y="174"/>
                  </a:lnTo>
                  <a:lnTo>
                    <a:pt x="864" y="168"/>
                  </a:lnTo>
                  <a:lnTo>
                    <a:pt x="870" y="168"/>
                  </a:lnTo>
                  <a:lnTo>
                    <a:pt x="870" y="174"/>
                  </a:lnTo>
                  <a:lnTo>
                    <a:pt x="876" y="180"/>
                  </a:lnTo>
                  <a:lnTo>
                    <a:pt x="870" y="180"/>
                  </a:lnTo>
                  <a:lnTo>
                    <a:pt x="870" y="186"/>
                  </a:lnTo>
                  <a:lnTo>
                    <a:pt x="864" y="186"/>
                  </a:lnTo>
                  <a:lnTo>
                    <a:pt x="870" y="186"/>
                  </a:lnTo>
                  <a:lnTo>
                    <a:pt x="870" y="192"/>
                  </a:lnTo>
                  <a:lnTo>
                    <a:pt x="876" y="192"/>
                  </a:lnTo>
                  <a:lnTo>
                    <a:pt x="882" y="192"/>
                  </a:lnTo>
                  <a:lnTo>
                    <a:pt x="882" y="198"/>
                  </a:lnTo>
                  <a:lnTo>
                    <a:pt x="876" y="198"/>
                  </a:lnTo>
                  <a:lnTo>
                    <a:pt x="876" y="204"/>
                  </a:lnTo>
                  <a:lnTo>
                    <a:pt x="876" y="210"/>
                  </a:lnTo>
                  <a:lnTo>
                    <a:pt x="876" y="216"/>
                  </a:lnTo>
                  <a:lnTo>
                    <a:pt x="882" y="216"/>
                  </a:lnTo>
                  <a:lnTo>
                    <a:pt x="882" y="222"/>
                  </a:lnTo>
                  <a:lnTo>
                    <a:pt x="876" y="228"/>
                  </a:lnTo>
                  <a:lnTo>
                    <a:pt x="882" y="228"/>
                  </a:lnTo>
                  <a:lnTo>
                    <a:pt x="876" y="234"/>
                  </a:lnTo>
                  <a:lnTo>
                    <a:pt x="876" y="240"/>
                  </a:lnTo>
                  <a:lnTo>
                    <a:pt x="882" y="240"/>
                  </a:lnTo>
                  <a:lnTo>
                    <a:pt x="882" y="246"/>
                  </a:lnTo>
                  <a:lnTo>
                    <a:pt x="888" y="246"/>
                  </a:lnTo>
                  <a:lnTo>
                    <a:pt x="888" y="240"/>
                  </a:lnTo>
                  <a:lnTo>
                    <a:pt x="894" y="240"/>
                  </a:lnTo>
                  <a:lnTo>
                    <a:pt x="900" y="240"/>
                  </a:lnTo>
                  <a:lnTo>
                    <a:pt x="906" y="240"/>
                  </a:lnTo>
                  <a:lnTo>
                    <a:pt x="900" y="240"/>
                  </a:lnTo>
                  <a:lnTo>
                    <a:pt x="906" y="240"/>
                  </a:lnTo>
                  <a:lnTo>
                    <a:pt x="906" y="246"/>
                  </a:lnTo>
                  <a:lnTo>
                    <a:pt x="900" y="246"/>
                  </a:lnTo>
                  <a:lnTo>
                    <a:pt x="900" y="252"/>
                  </a:lnTo>
                  <a:lnTo>
                    <a:pt x="906" y="252"/>
                  </a:lnTo>
                  <a:lnTo>
                    <a:pt x="900" y="252"/>
                  </a:lnTo>
                  <a:lnTo>
                    <a:pt x="900" y="258"/>
                  </a:lnTo>
                  <a:lnTo>
                    <a:pt x="906" y="258"/>
                  </a:lnTo>
                  <a:lnTo>
                    <a:pt x="906" y="264"/>
                  </a:lnTo>
                  <a:lnTo>
                    <a:pt x="906" y="258"/>
                  </a:lnTo>
                  <a:lnTo>
                    <a:pt x="912" y="258"/>
                  </a:lnTo>
                  <a:lnTo>
                    <a:pt x="912" y="264"/>
                  </a:lnTo>
                  <a:lnTo>
                    <a:pt x="918" y="264"/>
                  </a:lnTo>
                  <a:lnTo>
                    <a:pt x="918" y="270"/>
                  </a:lnTo>
                  <a:lnTo>
                    <a:pt x="918" y="276"/>
                  </a:lnTo>
                  <a:lnTo>
                    <a:pt x="918" y="282"/>
                  </a:lnTo>
                  <a:lnTo>
                    <a:pt x="918" y="288"/>
                  </a:lnTo>
                  <a:lnTo>
                    <a:pt x="912" y="288"/>
                  </a:lnTo>
                  <a:lnTo>
                    <a:pt x="918" y="288"/>
                  </a:lnTo>
                  <a:lnTo>
                    <a:pt x="924" y="288"/>
                  </a:lnTo>
                  <a:lnTo>
                    <a:pt x="924" y="282"/>
                  </a:lnTo>
                  <a:lnTo>
                    <a:pt x="930" y="288"/>
                  </a:lnTo>
                  <a:lnTo>
                    <a:pt x="936" y="288"/>
                  </a:lnTo>
                  <a:lnTo>
                    <a:pt x="942" y="288"/>
                  </a:lnTo>
                  <a:lnTo>
                    <a:pt x="948" y="288"/>
                  </a:lnTo>
                  <a:lnTo>
                    <a:pt x="948" y="294"/>
                  </a:lnTo>
                  <a:lnTo>
                    <a:pt x="942" y="294"/>
                  </a:lnTo>
                  <a:lnTo>
                    <a:pt x="942" y="300"/>
                  </a:lnTo>
                  <a:lnTo>
                    <a:pt x="948" y="300"/>
                  </a:lnTo>
                  <a:lnTo>
                    <a:pt x="942" y="300"/>
                  </a:lnTo>
                  <a:lnTo>
                    <a:pt x="942" y="306"/>
                  </a:lnTo>
                  <a:lnTo>
                    <a:pt x="942" y="312"/>
                  </a:lnTo>
                  <a:lnTo>
                    <a:pt x="948" y="312"/>
                  </a:lnTo>
                  <a:lnTo>
                    <a:pt x="942" y="318"/>
                  </a:lnTo>
                  <a:lnTo>
                    <a:pt x="942" y="324"/>
                  </a:lnTo>
                  <a:lnTo>
                    <a:pt x="936" y="324"/>
                  </a:lnTo>
                  <a:lnTo>
                    <a:pt x="936" y="330"/>
                  </a:lnTo>
                  <a:lnTo>
                    <a:pt x="930" y="330"/>
                  </a:lnTo>
                  <a:lnTo>
                    <a:pt x="930" y="336"/>
                  </a:lnTo>
                  <a:lnTo>
                    <a:pt x="930" y="342"/>
                  </a:lnTo>
                  <a:lnTo>
                    <a:pt x="930" y="348"/>
                  </a:lnTo>
                  <a:lnTo>
                    <a:pt x="936" y="348"/>
                  </a:lnTo>
                  <a:lnTo>
                    <a:pt x="936" y="354"/>
                  </a:lnTo>
                  <a:lnTo>
                    <a:pt x="930" y="354"/>
                  </a:lnTo>
                  <a:lnTo>
                    <a:pt x="930" y="360"/>
                  </a:lnTo>
                  <a:lnTo>
                    <a:pt x="930" y="366"/>
                  </a:lnTo>
                  <a:lnTo>
                    <a:pt x="930" y="372"/>
                  </a:lnTo>
                  <a:lnTo>
                    <a:pt x="924" y="372"/>
                  </a:lnTo>
                  <a:lnTo>
                    <a:pt x="930" y="372"/>
                  </a:lnTo>
                  <a:lnTo>
                    <a:pt x="930" y="378"/>
                  </a:lnTo>
                  <a:lnTo>
                    <a:pt x="936" y="378"/>
                  </a:lnTo>
                  <a:lnTo>
                    <a:pt x="942" y="378"/>
                  </a:lnTo>
                  <a:lnTo>
                    <a:pt x="942" y="372"/>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sp>
          <p:nvSpPr>
            <p:cNvPr id="12" name="Freeform 8">
              <a:extLst>
                <a:ext uri="{FF2B5EF4-FFF2-40B4-BE49-F238E27FC236}">
                  <a16:creationId xmlns:a16="http://schemas.microsoft.com/office/drawing/2014/main" id="{8EAB4906-AE23-4E17-BE9A-502929D1BB8E}"/>
                </a:ext>
              </a:extLst>
            </p:cNvPr>
            <p:cNvSpPr>
              <a:spLocks/>
            </p:cNvSpPr>
            <p:nvPr/>
          </p:nvSpPr>
          <p:spPr bwMode="gray">
            <a:xfrm>
              <a:off x="2496" y="2634"/>
              <a:ext cx="640" cy="918"/>
            </a:xfrm>
            <a:custGeom>
              <a:avLst/>
              <a:gdLst>
                <a:gd name="T0" fmla="*/ 564 w 660"/>
                <a:gd name="T1" fmla="*/ 528 h 948"/>
                <a:gd name="T2" fmla="*/ 528 w 660"/>
                <a:gd name="T3" fmla="*/ 552 h 948"/>
                <a:gd name="T4" fmla="*/ 504 w 660"/>
                <a:gd name="T5" fmla="*/ 600 h 948"/>
                <a:gd name="T6" fmla="*/ 474 w 660"/>
                <a:gd name="T7" fmla="*/ 630 h 948"/>
                <a:gd name="T8" fmla="*/ 420 w 660"/>
                <a:gd name="T9" fmla="*/ 642 h 948"/>
                <a:gd name="T10" fmla="*/ 366 w 660"/>
                <a:gd name="T11" fmla="*/ 660 h 948"/>
                <a:gd name="T12" fmla="*/ 324 w 660"/>
                <a:gd name="T13" fmla="*/ 672 h 948"/>
                <a:gd name="T14" fmla="*/ 336 w 660"/>
                <a:gd name="T15" fmla="*/ 714 h 948"/>
                <a:gd name="T16" fmla="*/ 354 w 660"/>
                <a:gd name="T17" fmla="*/ 762 h 948"/>
                <a:gd name="T18" fmla="*/ 360 w 660"/>
                <a:gd name="T19" fmla="*/ 798 h 948"/>
                <a:gd name="T20" fmla="*/ 342 w 660"/>
                <a:gd name="T21" fmla="*/ 858 h 948"/>
                <a:gd name="T22" fmla="*/ 360 w 660"/>
                <a:gd name="T23" fmla="*/ 894 h 948"/>
                <a:gd name="T24" fmla="*/ 312 w 660"/>
                <a:gd name="T25" fmla="*/ 900 h 948"/>
                <a:gd name="T26" fmla="*/ 294 w 660"/>
                <a:gd name="T27" fmla="*/ 942 h 948"/>
                <a:gd name="T28" fmla="*/ 276 w 660"/>
                <a:gd name="T29" fmla="*/ 924 h 948"/>
                <a:gd name="T30" fmla="*/ 276 w 660"/>
                <a:gd name="T31" fmla="*/ 900 h 948"/>
                <a:gd name="T32" fmla="*/ 240 w 660"/>
                <a:gd name="T33" fmla="*/ 870 h 948"/>
                <a:gd name="T34" fmla="*/ 216 w 660"/>
                <a:gd name="T35" fmla="*/ 870 h 948"/>
                <a:gd name="T36" fmla="*/ 168 w 660"/>
                <a:gd name="T37" fmla="*/ 858 h 948"/>
                <a:gd name="T38" fmla="*/ 180 w 660"/>
                <a:gd name="T39" fmla="*/ 798 h 948"/>
                <a:gd name="T40" fmla="*/ 150 w 660"/>
                <a:gd name="T41" fmla="*/ 744 h 948"/>
                <a:gd name="T42" fmla="*/ 108 w 660"/>
                <a:gd name="T43" fmla="*/ 678 h 948"/>
                <a:gd name="T44" fmla="*/ 36 w 660"/>
                <a:gd name="T45" fmla="*/ 702 h 948"/>
                <a:gd name="T46" fmla="*/ 12 w 660"/>
                <a:gd name="T47" fmla="*/ 648 h 948"/>
                <a:gd name="T48" fmla="*/ 42 w 660"/>
                <a:gd name="T49" fmla="*/ 642 h 948"/>
                <a:gd name="T50" fmla="*/ 42 w 660"/>
                <a:gd name="T51" fmla="*/ 600 h 948"/>
                <a:gd name="T52" fmla="*/ 72 w 660"/>
                <a:gd name="T53" fmla="*/ 576 h 948"/>
                <a:gd name="T54" fmla="*/ 84 w 660"/>
                <a:gd name="T55" fmla="*/ 552 h 948"/>
                <a:gd name="T56" fmla="*/ 60 w 660"/>
                <a:gd name="T57" fmla="*/ 516 h 948"/>
                <a:gd name="T58" fmla="*/ 78 w 660"/>
                <a:gd name="T59" fmla="*/ 456 h 948"/>
                <a:gd name="T60" fmla="*/ 96 w 660"/>
                <a:gd name="T61" fmla="*/ 420 h 948"/>
                <a:gd name="T62" fmla="*/ 102 w 660"/>
                <a:gd name="T63" fmla="*/ 360 h 948"/>
                <a:gd name="T64" fmla="*/ 156 w 660"/>
                <a:gd name="T65" fmla="*/ 330 h 948"/>
                <a:gd name="T66" fmla="*/ 186 w 660"/>
                <a:gd name="T67" fmla="*/ 294 h 948"/>
                <a:gd name="T68" fmla="*/ 210 w 660"/>
                <a:gd name="T69" fmla="*/ 252 h 948"/>
                <a:gd name="T70" fmla="*/ 258 w 660"/>
                <a:gd name="T71" fmla="*/ 222 h 948"/>
                <a:gd name="T72" fmla="*/ 258 w 660"/>
                <a:gd name="T73" fmla="*/ 156 h 948"/>
                <a:gd name="T74" fmla="*/ 234 w 660"/>
                <a:gd name="T75" fmla="*/ 132 h 948"/>
                <a:gd name="T76" fmla="*/ 282 w 660"/>
                <a:gd name="T77" fmla="*/ 108 h 948"/>
                <a:gd name="T78" fmla="*/ 318 w 660"/>
                <a:gd name="T79" fmla="*/ 96 h 948"/>
                <a:gd name="T80" fmla="*/ 330 w 660"/>
                <a:gd name="T81" fmla="*/ 60 h 948"/>
                <a:gd name="T82" fmla="*/ 372 w 660"/>
                <a:gd name="T83" fmla="*/ 90 h 948"/>
                <a:gd name="T84" fmla="*/ 420 w 660"/>
                <a:gd name="T85" fmla="*/ 54 h 948"/>
                <a:gd name="T86" fmla="*/ 450 w 660"/>
                <a:gd name="T87" fmla="*/ 6 h 948"/>
                <a:gd name="T88" fmla="*/ 504 w 660"/>
                <a:gd name="T89" fmla="*/ 12 h 948"/>
                <a:gd name="T90" fmla="*/ 498 w 660"/>
                <a:gd name="T91" fmla="*/ 42 h 948"/>
                <a:gd name="T92" fmla="*/ 504 w 660"/>
                <a:gd name="T93" fmla="*/ 102 h 948"/>
                <a:gd name="T94" fmla="*/ 498 w 660"/>
                <a:gd name="T95" fmla="*/ 138 h 948"/>
                <a:gd name="T96" fmla="*/ 534 w 660"/>
                <a:gd name="T97" fmla="*/ 138 h 948"/>
                <a:gd name="T98" fmla="*/ 552 w 660"/>
                <a:gd name="T99" fmla="*/ 102 h 948"/>
                <a:gd name="T100" fmla="*/ 576 w 660"/>
                <a:gd name="T101" fmla="*/ 114 h 948"/>
                <a:gd name="T102" fmla="*/ 606 w 660"/>
                <a:gd name="T103" fmla="*/ 162 h 948"/>
                <a:gd name="T104" fmla="*/ 648 w 660"/>
                <a:gd name="T105" fmla="*/ 192 h 948"/>
                <a:gd name="T106" fmla="*/ 642 w 660"/>
                <a:gd name="T107" fmla="*/ 216 h 948"/>
                <a:gd name="T108" fmla="*/ 648 w 660"/>
                <a:gd name="T109" fmla="*/ 258 h 948"/>
                <a:gd name="T110" fmla="*/ 624 w 660"/>
                <a:gd name="T111" fmla="*/ 276 h 948"/>
                <a:gd name="T112" fmla="*/ 594 w 660"/>
                <a:gd name="T113" fmla="*/ 300 h 948"/>
                <a:gd name="T114" fmla="*/ 606 w 660"/>
                <a:gd name="T115" fmla="*/ 312 h 948"/>
                <a:gd name="T116" fmla="*/ 594 w 660"/>
                <a:gd name="T117" fmla="*/ 348 h 948"/>
                <a:gd name="T118" fmla="*/ 576 w 660"/>
                <a:gd name="T119" fmla="*/ 378 h 948"/>
                <a:gd name="T120" fmla="*/ 576 w 660"/>
                <a:gd name="T121" fmla="*/ 426 h 948"/>
                <a:gd name="T122" fmla="*/ 618 w 660"/>
                <a:gd name="T123" fmla="*/ 438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0" h="948">
                  <a:moveTo>
                    <a:pt x="606" y="480"/>
                  </a:moveTo>
                  <a:lnTo>
                    <a:pt x="612" y="480"/>
                  </a:lnTo>
                  <a:lnTo>
                    <a:pt x="606" y="486"/>
                  </a:lnTo>
                  <a:lnTo>
                    <a:pt x="606" y="492"/>
                  </a:lnTo>
                  <a:lnTo>
                    <a:pt x="606" y="498"/>
                  </a:lnTo>
                  <a:lnTo>
                    <a:pt x="600" y="498"/>
                  </a:lnTo>
                  <a:lnTo>
                    <a:pt x="600" y="504"/>
                  </a:lnTo>
                  <a:lnTo>
                    <a:pt x="594" y="504"/>
                  </a:lnTo>
                  <a:lnTo>
                    <a:pt x="594" y="510"/>
                  </a:lnTo>
                  <a:lnTo>
                    <a:pt x="588" y="510"/>
                  </a:lnTo>
                  <a:lnTo>
                    <a:pt x="588" y="516"/>
                  </a:lnTo>
                  <a:lnTo>
                    <a:pt x="582" y="516"/>
                  </a:lnTo>
                  <a:lnTo>
                    <a:pt x="582" y="522"/>
                  </a:lnTo>
                  <a:lnTo>
                    <a:pt x="576" y="522"/>
                  </a:lnTo>
                  <a:lnTo>
                    <a:pt x="576" y="528"/>
                  </a:lnTo>
                  <a:lnTo>
                    <a:pt x="570" y="528"/>
                  </a:lnTo>
                  <a:lnTo>
                    <a:pt x="564" y="528"/>
                  </a:lnTo>
                  <a:lnTo>
                    <a:pt x="564" y="522"/>
                  </a:lnTo>
                  <a:lnTo>
                    <a:pt x="564" y="528"/>
                  </a:lnTo>
                  <a:lnTo>
                    <a:pt x="558" y="528"/>
                  </a:lnTo>
                  <a:lnTo>
                    <a:pt x="552" y="528"/>
                  </a:lnTo>
                  <a:lnTo>
                    <a:pt x="552" y="522"/>
                  </a:lnTo>
                  <a:lnTo>
                    <a:pt x="546" y="522"/>
                  </a:lnTo>
                  <a:lnTo>
                    <a:pt x="546" y="516"/>
                  </a:lnTo>
                  <a:lnTo>
                    <a:pt x="540" y="516"/>
                  </a:lnTo>
                  <a:lnTo>
                    <a:pt x="540" y="522"/>
                  </a:lnTo>
                  <a:lnTo>
                    <a:pt x="540" y="516"/>
                  </a:lnTo>
                  <a:lnTo>
                    <a:pt x="534" y="516"/>
                  </a:lnTo>
                  <a:lnTo>
                    <a:pt x="534" y="522"/>
                  </a:lnTo>
                  <a:lnTo>
                    <a:pt x="534" y="528"/>
                  </a:lnTo>
                  <a:lnTo>
                    <a:pt x="534" y="534"/>
                  </a:lnTo>
                  <a:lnTo>
                    <a:pt x="528" y="540"/>
                  </a:lnTo>
                  <a:lnTo>
                    <a:pt x="528" y="546"/>
                  </a:lnTo>
                  <a:lnTo>
                    <a:pt x="528" y="552"/>
                  </a:lnTo>
                  <a:lnTo>
                    <a:pt x="528" y="558"/>
                  </a:lnTo>
                  <a:lnTo>
                    <a:pt x="528" y="564"/>
                  </a:lnTo>
                  <a:lnTo>
                    <a:pt x="528" y="570"/>
                  </a:lnTo>
                  <a:lnTo>
                    <a:pt x="522" y="570"/>
                  </a:lnTo>
                  <a:lnTo>
                    <a:pt x="522" y="576"/>
                  </a:lnTo>
                  <a:lnTo>
                    <a:pt x="516" y="576"/>
                  </a:lnTo>
                  <a:lnTo>
                    <a:pt x="516" y="582"/>
                  </a:lnTo>
                  <a:lnTo>
                    <a:pt x="510" y="576"/>
                  </a:lnTo>
                  <a:lnTo>
                    <a:pt x="510" y="582"/>
                  </a:lnTo>
                  <a:lnTo>
                    <a:pt x="504" y="582"/>
                  </a:lnTo>
                  <a:lnTo>
                    <a:pt x="504" y="588"/>
                  </a:lnTo>
                  <a:lnTo>
                    <a:pt x="498" y="588"/>
                  </a:lnTo>
                  <a:lnTo>
                    <a:pt x="498" y="594"/>
                  </a:lnTo>
                  <a:lnTo>
                    <a:pt x="504" y="594"/>
                  </a:lnTo>
                  <a:lnTo>
                    <a:pt x="510" y="594"/>
                  </a:lnTo>
                  <a:lnTo>
                    <a:pt x="510" y="600"/>
                  </a:lnTo>
                  <a:lnTo>
                    <a:pt x="504" y="600"/>
                  </a:lnTo>
                  <a:lnTo>
                    <a:pt x="498" y="600"/>
                  </a:lnTo>
                  <a:lnTo>
                    <a:pt x="492" y="600"/>
                  </a:lnTo>
                  <a:lnTo>
                    <a:pt x="486" y="600"/>
                  </a:lnTo>
                  <a:lnTo>
                    <a:pt x="480" y="600"/>
                  </a:lnTo>
                  <a:lnTo>
                    <a:pt x="474" y="600"/>
                  </a:lnTo>
                  <a:lnTo>
                    <a:pt x="468" y="600"/>
                  </a:lnTo>
                  <a:lnTo>
                    <a:pt x="468" y="594"/>
                  </a:lnTo>
                  <a:lnTo>
                    <a:pt x="462" y="594"/>
                  </a:lnTo>
                  <a:lnTo>
                    <a:pt x="462" y="600"/>
                  </a:lnTo>
                  <a:lnTo>
                    <a:pt x="462" y="606"/>
                  </a:lnTo>
                  <a:lnTo>
                    <a:pt x="468" y="606"/>
                  </a:lnTo>
                  <a:lnTo>
                    <a:pt x="468" y="612"/>
                  </a:lnTo>
                  <a:lnTo>
                    <a:pt x="462" y="612"/>
                  </a:lnTo>
                  <a:lnTo>
                    <a:pt x="462" y="618"/>
                  </a:lnTo>
                  <a:lnTo>
                    <a:pt x="462" y="624"/>
                  </a:lnTo>
                  <a:lnTo>
                    <a:pt x="468" y="624"/>
                  </a:lnTo>
                  <a:lnTo>
                    <a:pt x="474" y="630"/>
                  </a:lnTo>
                  <a:lnTo>
                    <a:pt x="468" y="630"/>
                  </a:lnTo>
                  <a:lnTo>
                    <a:pt x="468" y="636"/>
                  </a:lnTo>
                  <a:lnTo>
                    <a:pt x="468" y="642"/>
                  </a:lnTo>
                  <a:lnTo>
                    <a:pt x="468" y="648"/>
                  </a:lnTo>
                  <a:lnTo>
                    <a:pt x="468" y="654"/>
                  </a:lnTo>
                  <a:lnTo>
                    <a:pt x="462" y="654"/>
                  </a:lnTo>
                  <a:lnTo>
                    <a:pt x="456" y="654"/>
                  </a:lnTo>
                  <a:lnTo>
                    <a:pt x="456" y="660"/>
                  </a:lnTo>
                  <a:lnTo>
                    <a:pt x="450" y="660"/>
                  </a:lnTo>
                  <a:lnTo>
                    <a:pt x="444" y="660"/>
                  </a:lnTo>
                  <a:lnTo>
                    <a:pt x="438" y="660"/>
                  </a:lnTo>
                  <a:lnTo>
                    <a:pt x="438" y="654"/>
                  </a:lnTo>
                  <a:lnTo>
                    <a:pt x="432" y="654"/>
                  </a:lnTo>
                  <a:lnTo>
                    <a:pt x="432" y="648"/>
                  </a:lnTo>
                  <a:lnTo>
                    <a:pt x="432" y="642"/>
                  </a:lnTo>
                  <a:lnTo>
                    <a:pt x="426" y="642"/>
                  </a:lnTo>
                  <a:lnTo>
                    <a:pt x="420" y="642"/>
                  </a:lnTo>
                  <a:lnTo>
                    <a:pt x="420" y="636"/>
                  </a:lnTo>
                  <a:lnTo>
                    <a:pt x="414" y="636"/>
                  </a:lnTo>
                  <a:lnTo>
                    <a:pt x="414" y="642"/>
                  </a:lnTo>
                  <a:lnTo>
                    <a:pt x="408" y="636"/>
                  </a:lnTo>
                  <a:lnTo>
                    <a:pt x="402" y="636"/>
                  </a:lnTo>
                  <a:lnTo>
                    <a:pt x="396" y="636"/>
                  </a:lnTo>
                  <a:lnTo>
                    <a:pt x="390" y="636"/>
                  </a:lnTo>
                  <a:lnTo>
                    <a:pt x="390" y="630"/>
                  </a:lnTo>
                  <a:lnTo>
                    <a:pt x="390" y="636"/>
                  </a:lnTo>
                  <a:lnTo>
                    <a:pt x="384" y="636"/>
                  </a:lnTo>
                  <a:lnTo>
                    <a:pt x="378" y="636"/>
                  </a:lnTo>
                  <a:lnTo>
                    <a:pt x="378" y="642"/>
                  </a:lnTo>
                  <a:lnTo>
                    <a:pt x="378" y="648"/>
                  </a:lnTo>
                  <a:lnTo>
                    <a:pt x="372" y="648"/>
                  </a:lnTo>
                  <a:lnTo>
                    <a:pt x="372" y="654"/>
                  </a:lnTo>
                  <a:lnTo>
                    <a:pt x="366" y="654"/>
                  </a:lnTo>
                  <a:lnTo>
                    <a:pt x="366" y="660"/>
                  </a:lnTo>
                  <a:lnTo>
                    <a:pt x="366" y="654"/>
                  </a:lnTo>
                  <a:lnTo>
                    <a:pt x="372" y="648"/>
                  </a:lnTo>
                  <a:lnTo>
                    <a:pt x="366" y="648"/>
                  </a:lnTo>
                  <a:lnTo>
                    <a:pt x="360" y="642"/>
                  </a:lnTo>
                  <a:lnTo>
                    <a:pt x="354" y="642"/>
                  </a:lnTo>
                  <a:lnTo>
                    <a:pt x="354" y="648"/>
                  </a:lnTo>
                  <a:lnTo>
                    <a:pt x="348" y="648"/>
                  </a:lnTo>
                  <a:lnTo>
                    <a:pt x="348" y="642"/>
                  </a:lnTo>
                  <a:lnTo>
                    <a:pt x="348" y="648"/>
                  </a:lnTo>
                  <a:lnTo>
                    <a:pt x="342" y="648"/>
                  </a:lnTo>
                  <a:lnTo>
                    <a:pt x="336" y="648"/>
                  </a:lnTo>
                  <a:lnTo>
                    <a:pt x="330" y="648"/>
                  </a:lnTo>
                  <a:lnTo>
                    <a:pt x="330" y="654"/>
                  </a:lnTo>
                  <a:lnTo>
                    <a:pt x="330" y="660"/>
                  </a:lnTo>
                  <a:lnTo>
                    <a:pt x="330" y="666"/>
                  </a:lnTo>
                  <a:lnTo>
                    <a:pt x="324" y="666"/>
                  </a:lnTo>
                  <a:lnTo>
                    <a:pt x="324" y="672"/>
                  </a:lnTo>
                  <a:lnTo>
                    <a:pt x="324" y="678"/>
                  </a:lnTo>
                  <a:lnTo>
                    <a:pt x="330" y="678"/>
                  </a:lnTo>
                  <a:lnTo>
                    <a:pt x="336" y="678"/>
                  </a:lnTo>
                  <a:lnTo>
                    <a:pt x="336" y="684"/>
                  </a:lnTo>
                  <a:lnTo>
                    <a:pt x="336" y="690"/>
                  </a:lnTo>
                  <a:lnTo>
                    <a:pt x="336" y="696"/>
                  </a:lnTo>
                  <a:lnTo>
                    <a:pt x="342" y="696"/>
                  </a:lnTo>
                  <a:lnTo>
                    <a:pt x="342" y="702"/>
                  </a:lnTo>
                  <a:lnTo>
                    <a:pt x="336" y="702"/>
                  </a:lnTo>
                  <a:lnTo>
                    <a:pt x="336" y="696"/>
                  </a:lnTo>
                  <a:lnTo>
                    <a:pt x="330" y="696"/>
                  </a:lnTo>
                  <a:lnTo>
                    <a:pt x="330" y="702"/>
                  </a:lnTo>
                  <a:lnTo>
                    <a:pt x="336" y="702"/>
                  </a:lnTo>
                  <a:lnTo>
                    <a:pt x="330" y="702"/>
                  </a:lnTo>
                  <a:lnTo>
                    <a:pt x="330" y="708"/>
                  </a:lnTo>
                  <a:lnTo>
                    <a:pt x="336" y="708"/>
                  </a:lnTo>
                  <a:lnTo>
                    <a:pt x="336" y="714"/>
                  </a:lnTo>
                  <a:lnTo>
                    <a:pt x="330" y="714"/>
                  </a:lnTo>
                  <a:lnTo>
                    <a:pt x="336" y="720"/>
                  </a:lnTo>
                  <a:lnTo>
                    <a:pt x="336" y="726"/>
                  </a:lnTo>
                  <a:lnTo>
                    <a:pt x="336" y="732"/>
                  </a:lnTo>
                  <a:lnTo>
                    <a:pt x="336" y="738"/>
                  </a:lnTo>
                  <a:lnTo>
                    <a:pt x="336" y="744"/>
                  </a:lnTo>
                  <a:lnTo>
                    <a:pt x="336" y="750"/>
                  </a:lnTo>
                  <a:lnTo>
                    <a:pt x="342" y="750"/>
                  </a:lnTo>
                  <a:lnTo>
                    <a:pt x="336" y="750"/>
                  </a:lnTo>
                  <a:lnTo>
                    <a:pt x="336" y="756"/>
                  </a:lnTo>
                  <a:lnTo>
                    <a:pt x="336" y="762"/>
                  </a:lnTo>
                  <a:lnTo>
                    <a:pt x="342" y="762"/>
                  </a:lnTo>
                  <a:lnTo>
                    <a:pt x="342" y="768"/>
                  </a:lnTo>
                  <a:lnTo>
                    <a:pt x="348" y="762"/>
                  </a:lnTo>
                  <a:lnTo>
                    <a:pt x="348" y="756"/>
                  </a:lnTo>
                  <a:lnTo>
                    <a:pt x="348" y="762"/>
                  </a:lnTo>
                  <a:lnTo>
                    <a:pt x="354" y="762"/>
                  </a:lnTo>
                  <a:lnTo>
                    <a:pt x="348" y="762"/>
                  </a:lnTo>
                  <a:lnTo>
                    <a:pt x="348" y="768"/>
                  </a:lnTo>
                  <a:lnTo>
                    <a:pt x="348" y="774"/>
                  </a:lnTo>
                  <a:lnTo>
                    <a:pt x="348" y="780"/>
                  </a:lnTo>
                  <a:lnTo>
                    <a:pt x="354" y="780"/>
                  </a:lnTo>
                  <a:lnTo>
                    <a:pt x="348" y="780"/>
                  </a:lnTo>
                  <a:lnTo>
                    <a:pt x="354" y="780"/>
                  </a:lnTo>
                  <a:lnTo>
                    <a:pt x="360" y="780"/>
                  </a:lnTo>
                  <a:lnTo>
                    <a:pt x="360" y="786"/>
                  </a:lnTo>
                  <a:lnTo>
                    <a:pt x="360" y="792"/>
                  </a:lnTo>
                  <a:lnTo>
                    <a:pt x="354" y="792"/>
                  </a:lnTo>
                  <a:lnTo>
                    <a:pt x="360" y="792"/>
                  </a:lnTo>
                  <a:lnTo>
                    <a:pt x="354" y="792"/>
                  </a:lnTo>
                  <a:lnTo>
                    <a:pt x="360" y="792"/>
                  </a:lnTo>
                  <a:lnTo>
                    <a:pt x="354" y="792"/>
                  </a:lnTo>
                  <a:lnTo>
                    <a:pt x="354" y="798"/>
                  </a:lnTo>
                  <a:lnTo>
                    <a:pt x="360" y="798"/>
                  </a:lnTo>
                  <a:lnTo>
                    <a:pt x="366" y="798"/>
                  </a:lnTo>
                  <a:lnTo>
                    <a:pt x="366" y="804"/>
                  </a:lnTo>
                  <a:lnTo>
                    <a:pt x="366" y="810"/>
                  </a:lnTo>
                  <a:lnTo>
                    <a:pt x="360" y="810"/>
                  </a:lnTo>
                  <a:lnTo>
                    <a:pt x="360" y="816"/>
                  </a:lnTo>
                  <a:lnTo>
                    <a:pt x="360" y="822"/>
                  </a:lnTo>
                  <a:lnTo>
                    <a:pt x="354" y="822"/>
                  </a:lnTo>
                  <a:lnTo>
                    <a:pt x="348" y="822"/>
                  </a:lnTo>
                  <a:lnTo>
                    <a:pt x="348" y="828"/>
                  </a:lnTo>
                  <a:lnTo>
                    <a:pt x="348" y="834"/>
                  </a:lnTo>
                  <a:lnTo>
                    <a:pt x="354" y="834"/>
                  </a:lnTo>
                  <a:lnTo>
                    <a:pt x="354" y="840"/>
                  </a:lnTo>
                  <a:lnTo>
                    <a:pt x="354" y="846"/>
                  </a:lnTo>
                  <a:lnTo>
                    <a:pt x="348" y="846"/>
                  </a:lnTo>
                  <a:lnTo>
                    <a:pt x="348" y="852"/>
                  </a:lnTo>
                  <a:lnTo>
                    <a:pt x="342" y="852"/>
                  </a:lnTo>
                  <a:lnTo>
                    <a:pt x="342" y="858"/>
                  </a:lnTo>
                  <a:lnTo>
                    <a:pt x="342" y="864"/>
                  </a:lnTo>
                  <a:lnTo>
                    <a:pt x="348" y="864"/>
                  </a:lnTo>
                  <a:lnTo>
                    <a:pt x="348" y="870"/>
                  </a:lnTo>
                  <a:lnTo>
                    <a:pt x="354" y="870"/>
                  </a:lnTo>
                  <a:lnTo>
                    <a:pt x="354" y="876"/>
                  </a:lnTo>
                  <a:lnTo>
                    <a:pt x="354" y="882"/>
                  </a:lnTo>
                  <a:lnTo>
                    <a:pt x="348" y="882"/>
                  </a:lnTo>
                  <a:lnTo>
                    <a:pt x="348" y="876"/>
                  </a:lnTo>
                  <a:lnTo>
                    <a:pt x="348" y="882"/>
                  </a:lnTo>
                  <a:lnTo>
                    <a:pt x="348" y="876"/>
                  </a:lnTo>
                  <a:lnTo>
                    <a:pt x="342" y="876"/>
                  </a:lnTo>
                  <a:lnTo>
                    <a:pt x="348" y="876"/>
                  </a:lnTo>
                  <a:lnTo>
                    <a:pt x="348" y="882"/>
                  </a:lnTo>
                  <a:lnTo>
                    <a:pt x="348" y="888"/>
                  </a:lnTo>
                  <a:lnTo>
                    <a:pt x="354" y="888"/>
                  </a:lnTo>
                  <a:lnTo>
                    <a:pt x="354" y="894"/>
                  </a:lnTo>
                  <a:lnTo>
                    <a:pt x="360" y="894"/>
                  </a:lnTo>
                  <a:lnTo>
                    <a:pt x="360" y="900"/>
                  </a:lnTo>
                  <a:lnTo>
                    <a:pt x="354" y="900"/>
                  </a:lnTo>
                  <a:lnTo>
                    <a:pt x="354" y="894"/>
                  </a:lnTo>
                  <a:lnTo>
                    <a:pt x="348" y="894"/>
                  </a:lnTo>
                  <a:lnTo>
                    <a:pt x="342" y="894"/>
                  </a:lnTo>
                  <a:lnTo>
                    <a:pt x="336" y="894"/>
                  </a:lnTo>
                  <a:lnTo>
                    <a:pt x="336" y="900"/>
                  </a:lnTo>
                  <a:lnTo>
                    <a:pt x="336" y="906"/>
                  </a:lnTo>
                  <a:lnTo>
                    <a:pt x="330" y="906"/>
                  </a:lnTo>
                  <a:lnTo>
                    <a:pt x="324" y="906"/>
                  </a:lnTo>
                  <a:lnTo>
                    <a:pt x="324" y="900"/>
                  </a:lnTo>
                  <a:lnTo>
                    <a:pt x="318" y="900"/>
                  </a:lnTo>
                  <a:lnTo>
                    <a:pt x="318" y="906"/>
                  </a:lnTo>
                  <a:lnTo>
                    <a:pt x="312" y="906"/>
                  </a:lnTo>
                  <a:lnTo>
                    <a:pt x="312" y="900"/>
                  </a:lnTo>
                  <a:lnTo>
                    <a:pt x="312" y="906"/>
                  </a:lnTo>
                  <a:lnTo>
                    <a:pt x="312" y="900"/>
                  </a:lnTo>
                  <a:lnTo>
                    <a:pt x="312" y="906"/>
                  </a:lnTo>
                  <a:lnTo>
                    <a:pt x="312" y="912"/>
                  </a:lnTo>
                  <a:lnTo>
                    <a:pt x="306" y="912"/>
                  </a:lnTo>
                  <a:lnTo>
                    <a:pt x="306" y="918"/>
                  </a:lnTo>
                  <a:lnTo>
                    <a:pt x="312" y="918"/>
                  </a:lnTo>
                  <a:lnTo>
                    <a:pt x="306" y="918"/>
                  </a:lnTo>
                  <a:lnTo>
                    <a:pt x="312" y="918"/>
                  </a:lnTo>
                  <a:lnTo>
                    <a:pt x="312" y="924"/>
                  </a:lnTo>
                  <a:lnTo>
                    <a:pt x="306" y="924"/>
                  </a:lnTo>
                  <a:lnTo>
                    <a:pt x="306" y="930"/>
                  </a:lnTo>
                  <a:lnTo>
                    <a:pt x="300" y="930"/>
                  </a:lnTo>
                  <a:lnTo>
                    <a:pt x="300" y="924"/>
                  </a:lnTo>
                  <a:lnTo>
                    <a:pt x="300" y="930"/>
                  </a:lnTo>
                  <a:lnTo>
                    <a:pt x="294" y="936"/>
                  </a:lnTo>
                  <a:lnTo>
                    <a:pt x="294" y="942"/>
                  </a:lnTo>
                  <a:lnTo>
                    <a:pt x="294" y="936"/>
                  </a:lnTo>
                  <a:lnTo>
                    <a:pt x="294" y="942"/>
                  </a:lnTo>
                  <a:lnTo>
                    <a:pt x="288" y="942"/>
                  </a:lnTo>
                  <a:lnTo>
                    <a:pt x="288" y="948"/>
                  </a:lnTo>
                  <a:lnTo>
                    <a:pt x="282" y="948"/>
                  </a:lnTo>
                  <a:lnTo>
                    <a:pt x="282" y="942"/>
                  </a:lnTo>
                  <a:lnTo>
                    <a:pt x="276" y="942"/>
                  </a:lnTo>
                  <a:lnTo>
                    <a:pt x="276" y="948"/>
                  </a:lnTo>
                  <a:lnTo>
                    <a:pt x="270" y="948"/>
                  </a:lnTo>
                  <a:lnTo>
                    <a:pt x="270" y="942"/>
                  </a:lnTo>
                  <a:lnTo>
                    <a:pt x="270" y="936"/>
                  </a:lnTo>
                  <a:lnTo>
                    <a:pt x="276" y="936"/>
                  </a:lnTo>
                  <a:lnTo>
                    <a:pt x="282" y="936"/>
                  </a:lnTo>
                  <a:lnTo>
                    <a:pt x="282" y="930"/>
                  </a:lnTo>
                  <a:lnTo>
                    <a:pt x="276" y="930"/>
                  </a:lnTo>
                  <a:lnTo>
                    <a:pt x="282" y="930"/>
                  </a:lnTo>
                  <a:lnTo>
                    <a:pt x="276" y="924"/>
                  </a:lnTo>
                  <a:lnTo>
                    <a:pt x="282" y="924"/>
                  </a:lnTo>
                  <a:lnTo>
                    <a:pt x="276" y="924"/>
                  </a:lnTo>
                  <a:lnTo>
                    <a:pt x="276" y="918"/>
                  </a:lnTo>
                  <a:lnTo>
                    <a:pt x="282" y="912"/>
                  </a:lnTo>
                  <a:lnTo>
                    <a:pt x="288" y="912"/>
                  </a:lnTo>
                  <a:lnTo>
                    <a:pt x="288" y="918"/>
                  </a:lnTo>
                  <a:lnTo>
                    <a:pt x="294" y="918"/>
                  </a:lnTo>
                  <a:lnTo>
                    <a:pt x="294" y="912"/>
                  </a:lnTo>
                  <a:lnTo>
                    <a:pt x="300" y="912"/>
                  </a:lnTo>
                  <a:lnTo>
                    <a:pt x="300" y="906"/>
                  </a:lnTo>
                  <a:lnTo>
                    <a:pt x="294" y="906"/>
                  </a:lnTo>
                  <a:lnTo>
                    <a:pt x="300" y="906"/>
                  </a:lnTo>
                  <a:lnTo>
                    <a:pt x="300" y="900"/>
                  </a:lnTo>
                  <a:lnTo>
                    <a:pt x="294" y="900"/>
                  </a:lnTo>
                  <a:lnTo>
                    <a:pt x="288" y="900"/>
                  </a:lnTo>
                  <a:lnTo>
                    <a:pt x="288" y="906"/>
                  </a:lnTo>
                  <a:lnTo>
                    <a:pt x="282" y="906"/>
                  </a:lnTo>
                  <a:lnTo>
                    <a:pt x="276" y="906"/>
                  </a:lnTo>
                  <a:lnTo>
                    <a:pt x="276" y="900"/>
                  </a:lnTo>
                  <a:lnTo>
                    <a:pt x="276" y="894"/>
                  </a:lnTo>
                  <a:lnTo>
                    <a:pt x="270" y="894"/>
                  </a:lnTo>
                  <a:lnTo>
                    <a:pt x="270" y="900"/>
                  </a:lnTo>
                  <a:lnTo>
                    <a:pt x="264" y="900"/>
                  </a:lnTo>
                  <a:lnTo>
                    <a:pt x="264" y="894"/>
                  </a:lnTo>
                  <a:lnTo>
                    <a:pt x="264" y="900"/>
                  </a:lnTo>
                  <a:lnTo>
                    <a:pt x="258" y="894"/>
                  </a:lnTo>
                  <a:lnTo>
                    <a:pt x="252" y="894"/>
                  </a:lnTo>
                  <a:lnTo>
                    <a:pt x="246" y="888"/>
                  </a:lnTo>
                  <a:lnTo>
                    <a:pt x="252" y="888"/>
                  </a:lnTo>
                  <a:lnTo>
                    <a:pt x="246" y="888"/>
                  </a:lnTo>
                  <a:lnTo>
                    <a:pt x="246" y="894"/>
                  </a:lnTo>
                  <a:lnTo>
                    <a:pt x="246" y="888"/>
                  </a:lnTo>
                  <a:lnTo>
                    <a:pt x="246" y="882"/>
                  </a:lnTo>
                  <a:lnTo>
                    <a:pt x="240" y="882"/>
                  </a:lnTo>
                  <a:lnTo>
                    <a:pt x="240" y="876"/>
                  </a:lnTo>
                  <a:lnTo>
                    <a:pt x="240" y="870"/>
                  </a:lnTo>
                  <a:lnTo>
                    <a:pt x="240" y="864"/>
                  </a:lnTo>
                  <a:lnTo>
                    <a:pt x="246" y="864"/>
                  </a:lnTo>
                  <a:lnTo>
                    <a:pt x="240" y="864"/>
                  </a:lnTo>
                  <a:lnTo>
                    <a:pt x="246" y="864"/>
                  </a:lnTo>
                  <a:lnTo>
                    <a:pt x="240" y="858"/>
                  </a:lnTo>
                  <a:lnTo>
                    <a:pt x="234" y="858"/>
                  </a:lnTo>
                  <a:lnTo>
                    <a:pt x="234" y="852"/>
                  </a:lnTo>
                  <a:lnTo>
                    <a:pt x="240" y="852"/>
                  </a:lnTo>
                  <a:lnTo>
                    <a:pt x="240" y="858"/>
                  </a:lnTo>
                  <a:lnTo>
                    <a:pt x="240" y="852"/>
                  </a:lnTo>
                  <a:lnTo>
                    <a:pt x="234" y="852"/>
                  </a:lnTo>
                  <a:lnTo>
                    <a:pt x="228" y="852"/>
                  </a:lnTo>
                  <a:lnTo>
                    <a:pt x="222" y="852"/>
                  </a:lnTo>
                  <a:lnTo>
                    <a:pt x="216" y="858"/>
                  </a:lnTo>
                  <a:lnTo>
                    <a:pt x="210" y="858"/>
                  </a:lnTo>
                  <a:lnTo>
                    <a:pt x="216" y="864"/>
                  </a:lnTo>
                  <a:lnTo>
                    <a:pt x="216" y="870"/>
                  </a:lnTo>
                  <a:lnTo>
                    <a:pt x="222" y="876"/>
                  </a:lnTo>
                  <a:lnTo>
                    <a:pt x="222" y="882"/>
                  </a:lnTo>
                  <a:lnTo>
                    <a:pt x="222" y="888"/>
                  </a:lnTo>
                  <a:lnTo>
                    <a:pt x="216" y="888"/>
                  </a:lnTo>
                  <a:lnTo>
                    <a:pt x="216" y="894"/>
                  </a:lnTo>
                  <a:lnTo>
                    <a:pt x="210" y="894"/>
                  </a:lnTo>
                  <a:lnTo>
                    <a:pt x="204" y="894"/>
                  </a:lnTo>
                  <a:lnTo>
                    <a:pt x="198" y="888"/>
                  </a:lnTo>
                  <a:lnTo>
                    <a:pt x="198" y="882"/>
                  </a:lnTo>
                  <a:lnTo>
                    <a:pt x="192" y="876"/>
                  </a:lnTo>
                  <a:lnTo>
                    <a:pt x="186" y="876"/>
                  </a:lnTo>
                  <a:lnTo>
                    <a:pt x="186" y="870"/>
                  </a:lnTo>
                  <a:lnTo>
                    <a:pt x="180" y="870"/>
                  </a:lnTo>
                  <a:lnTo>
                    <a:pt x="180" y="864"/>
                  </a:lnTo>
                  <a:lnTo>
                    <a:pt x="174" y="864"/>
                  </a:lnTo>
                  <a:lnTo>
                    <a:pt x="168" y="864"/>
                  </a:lnTo>
                  <a:lnTo>
                    <a:pt x="168" y="858"/>
                  </a:lnTo>
                  <a:lnTo>
                    <a:pt x="162" y="858"/>
                  </a:lnTo>
                  <a:lnTo>
                    <a:pt x="162" y="852"/>
                  </a:lnTo>
                  <a:lnTo>
                    <a:pt x="156" y="846"/>
                  </a:lnTo>
                  <a:lnTo>
                    <a:pt x="156" y="840"/>
                  </a:lnTo>
                  <a:lnTo>
                    <a:pt x="156" y="834"/>
                  </a:lnTo>
                  <a:lnTo>
                    <a:pt x="150" y="834"/>
                  </a:lnTo>
                  <a:lnTo>
                    <a:pt x="150" y="828"/>
                  </a:lnTo>
                  <a:lnTo>
                    <a:pt x="150" y="822"/>
                  </a:lnTo>
                  <a:lnTo>
                    <a:pt x="150" y="816"/>
                  </a:lnTo>
                  <a:lnTo>
                    <a:pt x="156" y="816"/>
                  </a:lnTo>
                  <a:lnTo>
                    <a:pt x="162" y="816"/>
                  </a:lnTo>
                  <a:lnTo>
                    <a:pt x="162" y="810"/>
                  </a:lnTo>
                  <a:lnTo>
                    <a:pt x="168" y="810"/>
                  </a:lnTo>
                  <a:lnTo>
                    <a:pt x="174" y="810"/>
                  </a:lnTo>
                  <a:lnTo>
                    <a:pt x="174" y="804"/>
                  </a:lnTo>
                  <a:lnTo>
                    <a:pt x="180" y="804"/>
                  </a:lnTo>
                  <a:lnTo>
                    <a:pt x="180" y="798"/>
                  </a:lnTo>
                  <a:lnTo>
                    <a:pt x="186" y="792"/>
                  </a:lnTo>
                  <a:lnTo>
                    <a:pt x="180" y="786"/>
                  </a:lnTo>
                  <a:lnTo>
                    <a:pt x="180" y="792"/>
                  </a:lnTo>
                  <a:lnTo>
                    <a:pt x="174" y="792"/>
                  </a:lnTo>
                  <a:lnTo>
                    <a:pt x="168" y="792"/>
                  </a:lnTo>
                  <a:lnTo>
                    <a:pt x="168" y="786"/>
                  </a:lnTo>
                  <a:lnTo>
                    <a:pt x="168" y="780"/>
                  </a:lnTo>
                  <a:lnTo>
                    <a:pt x="168" y="774"/>
                  </a:lnTo>
                  <a:lnTo>
                    <a:pt x="162" y="774"/>
                  </a:lnTo>
                  <a:lnTo>
                    <a:pt x="162" y="768"/>
                  </a:lnTo>
                  <a:lnTo>
                    <a:pt x="156" y="768"/>
                  </a:lnTo>
                  <a:lnTo>
                    <a:pt x="156" y="762"/>
                  </a:lnTo>
                  <a:lnTo>
                    <a:pt x="162" y="756"/>
                  </a:lnTo>
                  <a:lnTo>
                    <a:pt x="162" y="750"/>
                  </a:lnTo>
                  <a:lnTo>
                    <a:pt x="156" y="750"/>
                  </a:lnTo>
                  <a:lnTo>
                    <a:pt x="150" y="750"/>
                  </a:lnTo>
                  <a:lnTo>
                    <a:pt x="150" y="744"/>
                  </a:lnTo>
                  <a:lnTo>
                    <a:pt x="150" y="738"/>
                  </a:lnTo>
                  <a:lnTo>
                    <a:pt x="150" y="732"/>
                  </a:lnTo>
                  <a:lnTo>
                    <a:pt x="150" y="726"/>
                  </a:lnTo>
                  <a:lnTo>
                    <a:pt x="150" y="720"/>
                  </a:lnTo>
                  <a:lnTo>
                    <a:pt x="150" y="714"/>
                  </a:lnTo>
                  <a:lnTo>
                    <a:pt x="150" y="708"/>
                  </a:lnTo>
                  <a:lnTo>
                    <a:pt x="144" y="702"/>
                  </a:lnTo>
                  <a:lnTo>
                    <a:pt x="144" y="696"/>
                  </a:lnTo>
                  <a:lnTo>
                    <a:pt x="138" y="696"/>
                  </a:lnTo>
                  <a:lnTo>
                    <a:pt x="138" y="690"/>
                  </a:lnTo>
                  <a:lnTo>
                    <a:pt x="132" y="690"/>
                  </a:lnTo>
                  <a:lnTo>
                    <a:pt x="132" y="684"/>
                  </a:lnTo>
                  <a:lnTo>
                    <a:pt x="126" y="684"/>
                  </a:lnTo>
                  <a:lnTo>
                    <a:pt x="126" y="678"/>
                  </a:lnTo>
                  <a:lnTo>
                    <a:pt x="120" y="678"/>
                  </a:lnTo>
                  <a:lnTo>
                    <a:pt x="114" y="678"/>
                  </a:lnTo>
                  <a:lnTo>
                    <a:pt x="108" y="678"/>
                  </a:lnTo>
                  <a:lnTo>
                    <a:pt x="102" y="678"/>
                  </a:lnTo>
                  <a:lnTo>
                    <a:pt x="96" y="678"/>
                  </a:lnTo>
                  <a:lnTo>
                    <a:pt x="90" y="678"/>
                  </a:lnTo>
                  <a:lnTo>
                    <a:pt x="90" y="684"/>
                  </a:lnTo>
                  <a:lnTo>
                    <a:pt x="84" y="684"/>
                  </a:lnTo>
                  <a:lnTo>
                    <a:pt x="78" y="684"/>
                  </a:lnTo>
                  <a:lnTo>
                    <a:pt x="72" y="690"/>
                  </a:lnTo>
                  <a:lnTo>
                    <a:pt x="66" y="690"/>
                  </a:lnTo>
                  <a:lnTo>
                    <a:pt x="60" y="690"/>
                  </a:lnTo>
                  <a:lnTo>
                    <a:pt x="60" y="696"/>
                  </a:lnTo>
                  <a:lnTo>
                    <a:pt x="54" y="696"/>
                  </a:lnTo>
                  <a:lnTo>
                    <a:pt x="48" y="696"/>
                  </a:lnTo>
                  <a:lnTo>
                    <a:pt x="42" y="696"/>
                  </a:lnTo>
                  <a:lnTo>
                    <a:pt x="42" y="702"/>
                  </a:lnTo>
                  <a:lnTo>
                    <a:pt x="36" y="702"/>
                  </a:lnTo>
                  <a:lnTo>
                    <a:pt x="36" y="696"/>
                  </a:lnTo>
                  <a:lnTo>
                    <a:pt x="36" y="702"/>
                  </a:lnTo>
                  <a:lnTo>
                    <a:pt x="30" y="702"/>
                  </a:lnTo>
                  <a:lnTo>
                    <a:pt x="24" y="702"/>
                  </a:lnTo>
                  <a:lnTo>
                    <a:pt x="24" y="696"/>
                  </a:lnTo>
                  <a:lnTo>
                    <a:pt x="18" y="690"/>
                  </a:lnTo>
                  <a:lnTo>
                    <a:pt x="18" y="684"/>
                  </a:lnTo>
                  <a:lnTo>
                    <a:pt x="12" y="678"/>
                  </a:lnTo>
                  <a:lnTo>
                    <a:pt x="6" y="672"/>
                  </a:lnTo>
                  <a:lnTo>
                    <a:pt x="0" y="666"/>
                  </a:lnTo>
                  <a:lnTo>
                    <a:pt x="0" y="660"/>
                  </a:lnTo>
                  <a:lnTo>
                    <a:pt x="0" y="654"/>
                  </a:lnTo>
                  <a:lnTo>
                    <a:pt x="6" y="654"/>
                  </a:lnTo>
                  <a:lnTo>
                    <a:pt x="12" y="654"/>
                  </a:lnTo>
                  <a:lnTo>
                    <a:pt x="18" y="654"/>
                  </a:lnTo>
                  <a:lnTo>
                    <a:pt x="18" y="648"/>
                  </a:lnTo>
                  <a:lnTo>
                    <a:pt x="18" y="654"/>
                  </a:lnTo>
                  <a:lnTo>
                    <a:pt x="18" y="648"/>
                  </a:lnTo>
                  <a:lnTo>
                    <a:pt x="12" y="648"/>
                  </a:lnTo>
                  <a:lnTo>
                    <a:pt x="18" y="648"/>
                  </a:lnTo>
                  <a:lnTo>
                    <a:pt x="18" y="642"/>
                  </a:lnTo>
                  <a:lnTo>
                    <a:pt x="12" y="642"/>
                  </a:lnTo>
                  <a:lnTo>
                    <a:pt x="18" y="642"/>
                  </a:lnTo>
                  <a:lnTo>
                    <a:pt x="12" y="642"/>
                  </a:lnTo>
                  <a:lnTo>
                    <a:pt x="18" y="642"/>
                  </a:lnTo>
                  <a:lnTo>
                    <a:pt x="18" y="636"/>
                  </a:lnTo>
                  <a:lnTo>
                    <a:pt x="24" y="636"/>
                  </a:lnTo>
                  <a:lnTo>
                    <a:pt x="24" y="642"/>
                  </a:lnTo>
                  <a:lnTo>
                    <a:pt x="30" y="636"/>
                  </a:lnTo>
                  <a:lnTo>
                    <a:pt x="30" y="642"/>
                  </a:lnTo>
                  <a:lnTo>
                    <a:pt x="30" y="636"/>
                  </a:lnTo>
                  <a:lnTo>
                    <a:pt x="36" y="636"/>
                  </a:lnTo>
                  <a:lnTo>
                    <a:pt x="36" y="642"/>
                  </a:lnTo>
                  <a:lnTo>
                    <a:pt x="36" y="648"/>
                  </a:lnTo>
                  <a:lnTo>
                    <a:pt x="36" y="642"/>
                  </a:lnTo>
                  <a:lnTo>
                    <a:pt x="42" y="642"/>
                  </a:lnTo>
                  <a:lnTo>
                    <a:pt x="36" y="642"/>
                  </a:lnTo>
                  <a:lnTo>
                    <a:pt x="42" y="642"/>
                  </a:lnTo>
                  <a:lnTo>
                    <a:pt x="36" y="642"/>
                  </a:lnTo>
                  <a:lnTo>
                    <a:pt x="42" y="642"/>
                  </a:lnTo>
                  <a:lnTo>
                    <a:pt x="42" y="636"/>
                  </a:lnTo>
                  <a:lnTo>
                    <a:pt x="36" y="636"/>
                  </a:lnTo>
                  <a:lnTo>
                    <a:pt x="42" y="636"/>
                  </a:lnTo>
                  <a:lnTo>
                    <a:pt x="36" y="636"/>
                  </a:lnTo>
                  <a:lnTo>
                    <a:pt x="36" y="630"/>
                  </a:lnTo>
                  <a:lnTo>
                    <a:pt x="42" y="630"/>
                  </a:lnTo>
                  <a:lnTo>
                    <a:pt x="36" y="624"/>
                  </a:lnTo>
                  <a:lnTo>
                    <a:pt x="30" y="618"/>
                  </a:lnTo>
                  <a:lnTo>
                    <a:pt x="30" y="612"/>
                  </a:lnTo>
                  <a:lnTo>
                    <a:pt x="30" y="606"/>
                  </a:lnTo>
                  <a:lnTo>
                    <a:pt x="36" y="606"/>
                  </a:lnTo>
                  <a:lnTo>
                    <a:pt x="36" y="600"/>
                  </a:lnTo>
                  <a:lnTo>
                    <a:pt x="42" y="600"/>
                  </a:lnTo>
                  <a:lnTo>
                    <a:pt x="48" y="600"/>
                  </a:lnTo>
                  <a:lnTo>
                    <a:pt x="48" y="594"/>
                  </a:lnTo>
                  <a:lnTo>
                    <a:pt x="54" y="594"/>
                  </a:lnTo>
                  <a:lnTo>
                    <a:pt x="60" y="594"/>
                  </a:lnTo>
                  <a:lnTo>
                    <a:pt x="60" y="588"/>
                  </a:lnTo>
                  <a:lnTo>
                    <a:pt x="60" y="594"/>
                  </a:lnTo>
                  <a:lnTo>
                    <a:pt x="66" y="594"/>
                  </a:lnTo>
                  <a:lnTo>
                    <a:pt x="66" y="600"/>
                  </a:lnTo>
                  <a:lnTo>
                    <a:pt x="72" y="600"/>
                  </a:lnTo>
                  <a:lnTo>
                    <a:pt x="72" y="594"/>
                  </a:lnTo>
                  <a:lnTo>
                    <a:pt x="78" y="594"/>
                  </a:lnTo>
                  <a:lnTo>
                    <a:pt x="78" y="588"/>
                  </a:lnTo>
                  <a:lnTo>
                    <a:pt x="72" y="588"/>
                  </a:lnTo>
                  <a:lnTo>
                    <a:pt x="72" y="582"/>
                  </a:lnTo>
                  <a:lnTo>
                    <a:pt x="66" y="582"/>
                  </a:lnTo>
                  <a:lnTo>
                    <a:pt x="66" y="576"/>
                  </a:lnTo>
                  <a:lnTo>
                    <a:pt x="72" y="576"/>
                  </a:lnTo>
                  <a:lnTo>
                    <a:pt x="78" y="576"/>
                  </a:lnTo>
                  <a:lnTo>
                    <a:pt x="84" y="576"/>
                  </a:lnTo>
                  <a:lnTo>
                    <a:pt x="84" y="582"/>
                  </a:lnTo>
                  <a:lnTo>
                    <a:pt x="84" y="576"/>
                  </a:lnTo>
                  <a:lnTo>
                    <a:pt x="90" y="582"/>
                  </a:lnTo>
                  <a:lnTo>
                    <a:pt x="90" y="576"/>
                  </a:lnTo>
                  <a:lnTo>
                    <a:pt x="96" y="576"/>
                  </a:lnTo>
                  <a:lnTo>
                    <a:pt x="96" y="570"/>
                  </a:lnTo>
                  <a:lnTo>
                    <a:pt x="96" y="564"/>
                  </a:lnTo>
                  <a:lnTo>
                    <a:pt x="90" y="564"/>
                  </a:lnTo>
                  <a:lnTo>
                    <a:pt x="90" y="558"/>
                  </a:lnTo>
                  <a:lnTo>
                    <a:pt x="90" y="552"/>
                  </a:lnTo>
                  <a:lnTo>
                    <a:pt x="84" y="552"/>
                  </a:lnTo>
                  <a:lnTo>
                    <a:pt x="90" y="552"/>
                  </a:lnTo>
                  <a:lnTo>
                    <a:pt x="84" y="552"/>
                  </a:lnTo>
                  <a:lnTo>
                    <a:pt x="78" y="552"/>
                  </a:lnTo>
                  <a:lnTo>
                    <a:pt x="84" y="552"/>
                  </a:lnTo>
                  <a:lnTo>
                    <a:pt x="78" y="552"/>
                  </a:lnTo>
                  <a:lnTo>
                    <a:pt x="84" y="552"/>
                  </a:lnTo>
                  <a:lnTo>
                    <a:pt x="84" y="546"/>
                  </a:lnTo>
                  <a:lnTo>
                    <a:pt x="84" y="540"/>
                  </a:lnTo>
                  <a:lnTo>
                    <a:pt x="78" y="540"/>
                  </a:lnTo>
                  <a:lnTo>
                    <a:pt x="78" y="534"/>
                  </a:lnTo>
                  <a:lnTo>
                    <a:pt x="78" y="528"/>
                  </a:lnTo>
                  <a:lnTo>
                    <a:pt x="78" y="534"/>
                  </a:lnTo>
                  <a:lnTo>
                    <a:pt x="72" y="534"/>
                  </a:lnTo>
                  <a:lnTo>
                    <a:pt x="78" y="528"/>
                  </a:lnTo>
                  <a:lnTo>
                    <a:pt x="72" y="528"/>
                  </a:lnTo>
                  <a:lnTo>
                    <a:pt x="66" y="528"/>
                  </a:lnTo>
                  <a:lnTo>
                    <a:pt x="66" y="522"/>
                  </a:lnTo>
                  <a:lnTo>
                    <a:pt x="60" y="522"/>
                  </a:lnTo>
                  <a:lnTo>
                    <a:pt x="60" y="516"/>
                  </a:lnTo>
                  <a:lnTo>
                    <a:pt x="54" y="516"/>
                  </a:lnTo>
                  <a:lnTo>
                    <a:pt x="60" y="516"/>
                  </a:lnTo>
                  <a:lnTo>
                    <a:pt x="60" y="510"/>
                  </a:lnTo>
                  <a:lnTo>
                    <a:pt x="60" y="504"/>
                  </a:lnTo>
                  <a:lnTo>
                    <a:pt x="54" y="504"/>
                  </a:lnTo>
                  <a:lnTo>
                    <a:pt x="60" y="504"/>
                  </a:lnTo>
                  <a:lnTo>
                    <a:pt x="66" y="504"/>
                  </a:lnTo>
                  <a:lnTo>
                    <a:pt x="66" y="498"/>
                  </a:lnTo>
                  <a:lnTo>
                    <a:pt x="66" y="492"/>
                  </a:lnTo>
                  <a:lnTo>
                    <a:pt x="60" y="492"/>
                  </a:lnTo>
                  <a:lnTo>
                    <a:pt x="60" y="486"/>
                  </a:lnTo>
                  <a:lnTo>
                    <a:pt x="60" y="480"/>
                  </a:lnTo>
                  <a:lnTo>
                    <a:pt x="60" y="474"/>
                  </a:lnTo>
                  <a:lnTo>
                    <a:pt x="60" y="468"/>
                  </a:lnTo>
                  <a:lnTo>
                    <a:pt x="66" y="468"/>
                  </a:lnTo>
                  <a:lnTo>
                    <a:pt x="66" y="462"/>
                  </a:lnTo>
                  <a:lnTo>
                    <a:pt x="72" y="462"/>
                  </a:lnTo>
                  <a:lnTo>
                    <a:pt x="72" y="456"/>
                  </a:lnTo>
                  <a:lnTo>
                    <a:pt x="78" y="456"/>
                  </a:lnTo>
                  <a:lnTo>
                    <a:pt x="84" y="456"/>
                  </a:lnTo>
                  <a:lnTo>
                    <a:pt x="84" y="462"/>
                  </a:lnTo>
                  <a:lnTo>
                    <a:pt x="90" y="462"/>
                  </a:lnTo>
                  <a:lnTo>
                    <a:pt x="90" y="468"/>
                  </a:lnTo>
                  <a:lnTo>
                    <a:pt x="96" y="462"/>
                  </a:lnTo>
                  <a:lnTo>
                    <a:pt x="96" y="456"/>
                  </a:lnTo>
                  <a:lnTo>
                    <a:pt x="102" y="456"/>
                  </a:lnTo>
                  <a:lnTo>
                    <a:pt x="102" y="450"/>
                  </a:lnTo>
                  <a:lnTo>
                    <a:pt x="102" y="444"/>
                  </a:lnTo>
                  <a:lnTo>
                    <a:pt x="108" y="438"/>
                  </a:lnTo>
                  <a:lnTo>
                    <a:pt x="102" y="438"/>
                  </a:lnTo>
                  <a:lnTo>
                    <a:pt x="102" y="432"/>
                  </a:lnTo>
                  <a:lnTo>
                    <a:pt x="96" y="432"/>
                  </a:lnTo>
                  <a:lnTo>
                    <a:pt x="102" y="432"/>
                  </a:lnTo>
                  <a:lnTo>
                    <a:pt x="102" y="426"/>
                  </a:lnTo>
                  <a:lnTo>
                    <a:pt x="102" y="420"/>
                  </a:lnTo>
                  <a:lnTo>
                    <a:pt x="96" y="420"/>
                  </a:lnTo>
                  <a:lnTo>
                    <a:pt x="102" y="420"/>
                  </a:lnTo>
                  <a:lnTo>
                    <a:pt x="96" y="420"/>
                  </a:lnTo>
                  <a:lnTo>
                    <a:pt x="96" y="414"/>
                  </a:lnTo>
                  <a:lnTo>
                    <a:pt x="96" y="408"/>
                  </a:lnTo>
                  <a:lnTo>
                    <a:pt x="96" y="402"/>
                  </a:lnTo>
                  <a:lnTo>
                    <a:pt x="102" y="402"/>
                  </a:lnTo>
                  <a:lnTo>
                    <a:pt x="102" y="396"/>
                  </a:lnTo>
                  <a:lnTo>
                    <a:pt x="108" y="396"/>
                  </a:lnTo>
                  <a:lnTo>
                    <a:pt x="108" y="390"/>
                  </a:lnTo>
                  <a:lnTo>
                    <a:pt x="108" y="384"/>
                  </a:lnTo>
                  <a:lnTo>
                    <a:pt x="108" y="378"/>
                  </a:lnTo>
                  <a:lnTo>
                    <a:pt x="108" y="372"/>
                  </a:lnTo>
                  <a:lnTo>
                    <a:pt x="102" y="372"/>
                  </a:lnTo>
                  <a:lnTo>
                    <a:pt x="108" y="372"/>
                  </a:lnTo>
                  <a:lnTo>
                    <a:pt x="102" y="372"/>
                  </a:lnTo>
                  <a:lnTo>
                    <a:pt x="102" y="366"/>
                  </a:lnTo>
                  <a:lnTo>
                    <a:pt x="102" y="360"/>
                  </a:lnTo>
                  <a:lnTo>
                    <a:pt x="102" y="354"/>
                  </a:lnTo>
                  <a:lnTo>
                    <a:pt x="108" y="354"/>
                  </a:lnTo>
                  <a:lnTo>
                    <a:pt x="114" y="354"/>
                  </a:lnTo>
                  <a:lnTo>
                    <a:pt x="114" y="348"/>
                  </a:lnTo>
                  <a:lnTo>
                    <a:pt x="114" y="342"/>
                  </a:lnTo>
                  <a:lnTo>
                    <a:pt x="120" y="342"/>
                  </a:lnTo>
                  <a:lnTo>
                    <a:pt x="120" y="336"/>
                  </a:lnTo>
                  <a:lnTo>
                    <a:pt x="126" y="336"/>
                  </a:lnTo>
                  <a:lnTo>
                    <a:pt x="132" y="330"/>
                  </a:lnTo>
                  <a:lnTo>
                    <a:pt x="132" y="324"/>
                  </a:lnTo>
                  <a:lnTo>
                    <a:pt x="138" y="324"/>
                  </a:lnTo>
                  <a:lnTo>
                    <a:pt x="138" y="318"/>
                  </a:lnTo>
                  <a:lnTo>
                    <a:pt x="144" y="318"/>
                  </a:lnTo>
                  <a:lnTo>
                    <a:pt x="144" y="324"/>
                  </a:lnTo>
                  <a:lnTo>
                    <a:pt x="150" y="324"/>
                  </a:lnTo>
                  <a:lnTo>
                    <a:pt x="150" y="330"/>
                  </a:lnTo>
                  <a:lnTo>
                    <a:pt x="156" y="330"/>
                  </a:lnTo>
                  <a:lnTo>
                    <a:pt x="162" y="330"/>
                  </a:lnTo>
                  <a:lnTo>
                    <a:pt x="168" y="330"/>
                  </a:lnTo>
                  <a:lnTo>
                    <a:pt x="162" y="324"/>
                  </a:lnTo>
                  <a:lnTo>
                    <a:pt x="168" y="324"/>
                  </a:lnTo>
                  <a:lnTo>
                    <a:pt x="168" y="318"/>
                  </a:lnTo>
                  <a:lnTo>
                    <a:pt x="174" y="318"/>
                  </a:lnTo>
                  <a:lnTo>
                    <a:pt x="168" y="318"/>
                  </a:lnTo>
                  <a:lnTo>
                    <a:pt x="174" y="318"/>
                  </a:lnTo>
                  <a:lnTo>
                    <a:pt x="174" y="312"/>
                  </a:lnTo>
                  <a:lnTo>
                    <a:pt x="180" y="312"/>
                  </a:lnTo>
                  <a:lnTo>
                    <a:pt x="180" y="306"/>
                  </a:lnTo>
                  <a:lnTo>
                    <a:pt x="186" y="306"/>
                  </a:lnTo>
                  <a:lnTo>
                    <a:pt x="192" y="306"/>
                  </a:lnTo>
                  <a:lnTo>
                    <a:pt x="186" y="300"/>
                  </a:lnTo>
                  <a:lnTo>
                    <a:pt x="192" y="300"/>
                  </a:lnTo>
                  <a:lnTo>
                    <a:pt x="186" y="300"/>
                  </a:lnTo>
                  <a:lnTo>
                    <a:pt x="186" y="294"/>
                  </a:lnTo>
                  <a:lnTo>
                    <a:pt x="192" y="294"/>
                  </a:lnTo>
                  <a:lnTo>
                    <a:pt x="192" y="288"/>
                  </a:lnTo>
                  <a:lnTo>
                    <a:pt x="192" y="282"/>
                  </a:lnTo>
                  <a:lnTo>
                    <a:pt x="198" y="288"/>
                  </a:lnTo>
                  <a:lnTo>
                    <a:pt x="198" y="282"/>
                  </a:lnTo>
                  <a:lnTo>
                    <a:pt x="192" y="282"/>
                  </a:lnTo>
                  <a:lnTo>
                    <a:pt x="198" y="276"/>
                  </a:lnTo>
                  <a:lnTo>
                    <a:pt x="204" y="276"/>
                  </a:lnTo>
                  <a:lnTo>
                    <a:pt x="204" y="270"/>
                  </a:lnTo>
                  <a:lnTo>
                    <a:pt x="210" y="270"/>
                  </a:lnTo>
                  <a:lnTo>
                    <a:pt x="210" y="264"/>
                  </a:lnTo>
                  <a:lnTo>
                    <a:pt x="210" y="258"/>
                  </a:lnTo>
                  <a:lnTo>
                    <a:pt x="210" y="252"/>
                  </a:lnTo>
                  <a:lnTo>
                    <a:pt x="204" y="252"/>
                  </a:lnTo>
                  <a:lnTo>
                    <a:pt x="204" y="258"/>
                  </a:lnTo>
                  <a:lnTo>
                    <a:pt x="204" y="252"/>
                  </a:lnTo>
                  <a:lnTo>
                    <a:pt x="210" y="252"/>
                  </a:lnTo>
                  <a:lnTo>
                    <a:pt x="210" y="246"/>
                  </a:lnTo>
                  <a:lnTo>
                    <a:pt x="204" y="246"/>
                  </a:lnTo>
                  <a:lnTo>
                    <a:pt x="204" y="240"/>
                  </a:lnTo>
                  <a:lnTo>
                    <a:pt x="204" y="234"/>
                  </a:lnTo>
                  <a:lnTo>
                    <a:pt x="210" y="234"/>
                  </a:lnTo>
                  <a:lnTo>
                    <a:pt x="216" y="234"/>
                  </a:lnTo>
                  <a:lnTo>
                    <a:pt x="216" y="228"/>
                  </a:lnTo>
                  <a:lnTo>
                    <a:pt x="222" y="228"/>
                  </a:lnTo>
                  <a:lnTo>
                    <a:pt x="228" y="228"/>
                  </a:lnTo>
                  <a:lnTo>
                    <a:pt x="234" y="228"/>
                  </a:lnTo>
                  <a:lnTo>
                    <a:pt x="234" y="234"/>
                  </a:lnTo>
                  <a:lnTo>
                    <a:pt x="240" y="234"/>
                  </a:lnTo>
                  <a:lnTo>
                    <a:pt x="246" y="234"/>
                  </a:lnTo>
                  <a:lnTo>
                    <a:pt x="246" y="228"/>
                  </a:lnTo>
                  <a:lnTo>
                    <a:pt x="252" y="228"/>
                  </a:lnTo>
                  <a:lnTo>
                    <a:pt x="258" y="228"/>
                  </a:lnTo>
                  <a:lnTo>
                    <a:pt x="258" y="222"/>
                  </a:lnTo>
                  <a:lnTo>
                    <a:pt x="252" y="222"/>
                  </a:lnTo>
                  <a:lnTo>
                    <a:pt x="252" y="216"/>
                  </a:lnTo>
                  <a:lnTo>
                    <a:pt x="258" y="216"/>
                  </a:lnTo>
                  <a:lnTo>
                    <a:pt x="258" y="210"/>
                  </a:lnTo>
                  <a:lnTo>
                    <a:pt x="264" y="204"/>
                  </a:lnTo>
                  <a:lnTo>
                    <a:pt x="270" y="204"/>
                  </a:lnTo>
                  <a:lnTo>
                    <a:pt x="270" y="198"/>
                  </a:lnTo>
                  <a:lnTo>
                    <a:pt x="270" y="192"/>
                  </a:lnTo>
                  <a:lnTo>
                    <a:pt x="270" y="186"/>
                  </a:lnTo>
                  <a:lnTo>
                    <a:pt x="276" y="186"/>
                  </a:lnTo>
                  <a:lnTo>
                    <a:pt x="270" y="186"/>
                  </a:lnTo>
                  <a:lnTo>
                    <a:pt x="264" y="180"/>
                  </a:lnTo>
                  <a:lnTo>
                    <a:pt x="264" y="174"/>
                  </a:lnTo>
                  <a:lnTo>
                    <a:pt x="264" y="168"/>
                  </a:lnTo>
                  <a:lnTo>
                    <a:pt x="264" y="162"/>
                  </a:lnTo>
                  <a:lnTo>
                    <a:pt x="264" y="156"/>
                  </a:lnTo>
                  <a:lnTo>
                    <a:pt x="258" y="156"/>
                  </a:lnTo>
                  <a:lnTo>
                    <a:pt x="252" y="156"/>
                  </a:lnTo>
                  <a:lnTo>
                    <a:pt x="252" y="162"/>
                  </a:lnTo>
                  <a:lnTo>
                    <a:pt x="246" y="162"/>
                  </a:lnTo>
                  <a:lnTo>
                    <a:pt x="240" y="162"/>
                  </a:lnTo>
                  <a:lnTo>
                    <a:pt x="240" y="168"/>
                  </a:lnTo>
                  <a:lnTo>
                    <a:pt x="234" y="168"/>
                  </a:lnTo>
                  <a:lnTo>
                    <a:pt x="228" y="168"/>
                  </a:lnTo>
                  <a:lnTo>
                    <a:pt x="228" y="162"/>
                  </a:lnTo>
                  <a:lnTo>
                    <a:pt x="222" y="162"/>
                  </a:lnTo>
                  <a:lnTo>
                    <a:pt x="222" y="156"/>
                  </a:lnTo>
                  <a:lnTo>
                    <a:pt x="216" y="156"/>
                  </a:lnTo>
                  <a:lnTo>
                    <a:pt x="222" y="156"/>
                  </a:lnTo>
                  <a:lnTo>
                    <a:pt x="222" y="150"/>
                  </a:lnTo>
                  <a:lnTo>
                    <a:pt x="228" y="150"/>
                  </a:lnTo>
                  <a:lnTo>
                    <a:pt x="228" y="144"/>
                  </a:lnTo>
                  <a:lnTo>
                    <a:pt x="234" y="138"/>
                  </a:lnTo>
                  <a:lnTo>
                    <a:pt x="234" y="132"/>
                  </a:lnTo>
                  <a:lnTo>
                    <a:pt x="240" y="132"/>
                  </a:lnTo>
                  <a:lnTo>
                    <a:pt x="240" y="126"/>
                  </a:lnTo>
                  <a:lnTo>
                    <a:pt x="240" y="132"/>
                  </a:lnTo>
                  <a:lnTo>
                    <a:pt x="240" y="126"/>
                  </a:lnTo>
                  <a:lnTo>
                    <a:pt x="240" y="132"/>
                  </a:lnTo>
                  <a:lnTo>
                    <a:pt x="246" y="132"/>
                  </a:lnTo>
                  <a:lnTo>
                    <a:pt x="246" y="126"/>
                  </a:lnTo>
                  <a:lnTo>
                    <a:pt x="252" y="126"/>
                  </a:lnTo>
                  <a:lnTo>
                    <a:pt x="252" y="120"/>
                  </a:lnTo>
                  <a:lnTo>
                    <a:pt x="252" y="114"/>
                  </a:lnTo>
                  <a:lnTo>
                    <a:pt x="258" y="114"/>
                  </a:lnTo>
                  <a:lnTo>
                    <a:pt x="264" y="114"/>
                  </a:lnTo>
                  <a:lnTo>
                    <a:pt x="264" y="120"/>
                  </a:lnTo>
                  <a:lnTo>
                    <a:pt x="270" y="114"/>
                  </a:lnTo>
                  <a:lnTo>
                    <a:pt x="276" y="114"/>
                  </a:lnTo>
                  <a:lnTo>
                    <a:pt x="282" y="114"/>
                  </a:lnTo>
                  <a:lnTo>
                    <a:pt x="282" y="108"/>
                  </a:lnTo>
                  <a:lnTo>
                    <a:pt x="288" y="108"/>
                  </a:lnTo>
                  <a:lnTo>
                    <a:pt x="288" y="114"/>
                  </a:lnTo>
                  <a:lnTo>
                    <a:pt x="294" y="108"/>
                  </a:lnTo>
                  <a:lnTo>
                    <a:pt x="294" y="114"/>
                  </a:lnTo>
                  <a:lnTo>
                    <a:pt x="300" y="114"/>
                  </a:lnTo>
                  <a:lnTo>
                    <a:pt x="306" y="114"/>
                  </a:lnTo>
                  <a:lnTo>
                    <a:pt x="306" y="108"/>
                  </a:lnTo>
                  <a:lnTo>
                    <a:pt x="312" y="108"/>
                  </a:lnTo>
                  <a:lnTo>
                    <a:pt x="318" y="108"/>
                  </a:lnTo>
                  <a:lnTo>
                    <a:pt x="318" y="114"/>
                  </a:lnTo>
                  <a:lnTo>
                    <a:pt x="318" y="108"/>
                  </a:lnTo>
                  <a:lnTo>
                    <a:pt x="324" y="108"/>
                  </a:lnTo>
                  <a:lnTo>
                    <a:pt x="318" y="108"/>
                  </a:lnTo>
                  <a:lnTo>
                    <a:pt x="318" y="102"/>
                  </a:lnTo>
                  <a:lnTo>
                    <a:pt x="324" y="102"/>
                  </a:lnTo>
                  <a:lnTo>
                    <a:pt x="324" y="96"/>
                  </a:lnTo>
                  <a:lnTo>
                    <a:pt x="318" y="96"/>
                  </a:lnTo>
                  <a:lnTo>
                    <a:pt x="312" y="96"/>
                  </a:lnTo>
                  <a:lnTo>
                    <a:pt x="312" y="90"/>
                  </a:lnTo>
                  <a:lnTo>
                    <a:pt x="318" y="90"/>
                  </a:lnTo>
                  <a:lnTo>
                    <a:pt x="312" y="90"/>
                  </a:lnTo>
                  <a:lnTo>
                    <a:pt x="318" y="90"/>
                  </a:lnTo>
                  <a:lnTo>
                    <a:pt x="312" y="90"/>
                  </a:lnTo>
                  <a:lnTo>
                    <a:pt x="318" y="90"/>
                  </a:lnTo>
                  <a:lnTo>
                    <a:pt x="318" y="84"/>
                  </a:lnTo>
                  <a:lnTo>
                    <a:pt x="312" y="84"/>
                  </a:lnTo>
                  <a:lnTo>
                    <a:pt x="312" y="78"/>
                  </a:lnTo>
                  <a:lnTo>
                    <a:pt x="306" y="78"/>
                  </a:lnTo>
                  <a:lnTo>
                    <a:pt x="306" y="72"/>
                  </a:lnTo>
                  <a:lnTo>
                    <a:pt x="312" y="72"/>
                  </a:lnTo>
                  <a:lnTo>
                    <a:pt x="312" y="66"/>
                  </a:lnTo>
                  <a:lnTo>
                    <a:pt x="318" y="66"/>
                  </a:lnTo>
                  <a:lnTo>
                    <a:pt x="324" y="66"/>
                  </a:lnTo>
                  <a:lnTo>
                    <a:pt x="330" y="60"/>
                  </a:lnTo>
                  <a:lnTo>
                    <a:pt x="336" y="60"/>
                  </a:lnTo>
                  <a:lnTo>
                    <a:pt x="342" y="60"/>
                  </a:lnTo>
                  <a:lnTo>
                    <a:pt x="342" y="54"/>
                  </a:lnTo>
                  <a:lnTo>
                    <a:pt x="342" y="60"/>
                  </a:lnTo>
                  <a:lnTo>
                    <a:pt x="348" y="60"/>
                  </a:lnTo>
                  <a:lnTo>
                    <a:pt x="348" y="66"/>
                  </a:lnTo>
                  <a:lnTo>
                    <a:pt x="354" y="66"/>
                  </a:lnTo>
                  <a:lnTo>
                    <a:pt x="360" y="66"/>
                  </a:lnTo>
                  <a:lnTo>
                    <a:pt x="360" y="72"/>
                  </a:lnTo>
                  <a:lnTo>
                    <a:pt x="354" y="78"/>
                  </a:lnTo>
                  <a:lnTo>
                    <a:pt x="360" y="78"/>
                  </a:lnTo>
                  <a:lnTo>
                    <a:pt x="360" y="84"/>
                  </a:lnTo>
                  <a:lnTo>
                    <a:pt x="360" y="90"/>
                  </a:lnTo>
                  <a:lnTo>
                    <a:pt x="366" y="90"/>
                  </a:lnTo>
                  <a:lnTo>
                    <a:pt x="372" y="90"/>
                  </a:lnTo>
                  <a:lnTo>
                    <a:pt x="372" y="84"/>
                  </a:lnTo>
                  <a:lnTo>
                    <a:pt x="372" y="90"/>
                  </a:lnTo>
                  <a:lnTo>
                    <a:pt x="378" y="90"/>
                  </a:lnTo>
                  <a:lnTo>
                    <a:pt x="378" y="84"/>
                  </a:lnTo>
                  <a:lnTo>
                    <a:pt x="384" y="84"/>
                  </a:lnTo>
                  <a:lnTo>
                    <a:pt x="384" y="78"/>
                  </a:lnTo>
                  <a:lnTo>
                    <a:pt x="390" y="84"/>
                  </a:lnTo>
                  <a:lnTo>
                    <a:pt x="396" y="78"/>
                  </a:lnTo>
                  <a:lnTo>
                    <a:pt x="396" y="72"/>
                  </a:lnTo>
                  <a:lnTo>
                    <a:pt x="402" y="72"/>
                  </a:lnTo>
                  <a:lnTo>
                    <a:pt x="396" y="66"/>
                  </a:lnTo>
                  <a:lnTo>
                    <a:pt x="402" y="66"/>
                  </a:lnTo>
                  <a:lnTo>
                    <a:pt x="408" y="66"/>
                  </a:lnTo>
                  <a:lnTo>
                    <a:pt x="408" y="60"/>
                  </a:lnTo>
                  <a:lnTo>
                    <a:pt x="414" y="60"/>
                  </a:lnTo>
                  <a:lnTo>
                    <a:pt x="420" y="60"/>
                  </a:lnTo>
                  <a:lnTo>
                    <a:pt x="414" y="60"/>
                  </a:lnTo>
                  <a:lnTo>
                    <a:pt x="420" y="60"/>
                  </a:lnTo>
                  <a:lnTo>
                    <a:pt x="420" y="54"/>
                  </a:lnTo>
                  <a:lnTo>
                    <a:pt x="420" y="48"/>
                  </a:lnTo>
                  <a:lnTo>
                    <a:pt x="420" y="42"/>
                  </a:lnTo>
                  <a:lnTo>
                    <a:pt x="426" y="42"/>
                  </a:lnTo>
                  <a:lnTo>
                    <a:pt x="426" y="36"/>
                  </a:lnTo>
                  <a:lnTo>
                    <a:pt x="426" y="30"/>
                  </a:lnTo>
                  <a:lnTo>
                    <a:pt x="432" y="30"/>
                  </a:lnTo>
                  <a:lnTo>
                    <a:pt x="432" y="24"/>
                  </a:lnTo>
                  <a:lnTo>
                    <a:pt x="426" y="24"/>
                  </a:lnTo>
                  <a:lnTo>
                    <a:pt x="426" y="18"/>
                  </a:lnTo>
                  <a:lnTo>
                    <a:pt x="432" y="18"/>
                  </a:lnTo>
                  <a:lnTo>
                    <a:pt x="432" y="12"/>
                  </a:lnTo>
                  <a:lnTo>
                    <a:pt x="438" y="12"/>
                  </a:lnTo>
                  <a:lnTo>
                    <a:pt x="444" y="12"/>
                  </a:lnTo>
                  <a:lnTo>
                    <a:pt x="450" y="12"/>
                  </a:lnTo>
                  <a:lnTo>
                    <a:pt x="450" y="6"/>
                  </a:lnTo>
                  <a:lnTo>
                    <a:pt x="456" y="6"/>
                  </a:lnTo>
                  <a:lnTo>
                    <a:pt x="450" y="6"/>
                  </a:lnTo>
                  <a:lnTo>
                    <a:pt x="450" y="0"/>
                  </a:lnTo>
                  <a:lnTo>
                    <a:pt x="456" y="6"/>
                  </a:lnTo>
                  <a:lnTo>
                    <a:pt x="456" y="0"/>
                  </a:lnTo>
                  <a:lnTo>
                    <a:pt x="462" y="0"/>
                  </a:lnTo>
                  <a:lnTo>
                    <a:pt x="468" y="0"/>
                  </a:lnTo>
                  <a:lnTo>
                    <a:pt x="468" y="6"/>
                  </a:lnTo>
                  <a:lnTo>
                    <a:pt x="468" y="12"/>
                  </a:lnTo>
                  <a:lnTo>
                    <a:pt x="474" y="12"/>
                  </a:lnTo>
                  <a:lnTo>
                    <a:pt x="480" y="6"/>
                  </a:lnTo>
                  <a:lnTo>
                    <a:pt x="480" y="12"/>
                  </a:lnTo>
                  <a:lnTo>
                    <a:pt x="486" y="12"/>
                  </a:lnTo>
                  <a:lnTo>
                    <a:pt x="480" y="12"/>
                  </a:lnTo>
                  <a:lnTo>
                    <a:pt x="486" y="12"/>
                  </a:lnTo>
                  <a:lnTo>
                    <a:pt x="492" y="12"/>
                  </a:lnTo>
                  <a:lnTo>
                    <a:pt x="498" y="12"/>
                  </a:lnTo>
                  <a:lnTo>
                    <a:pt x="498" y="6"/>
                  </a:lnTo>
                  <a:lnTo>
                    <a:pt x="504" y="12"/>
                  </a:lnTo>
                  <a:lnTo>
                    <a:pt x="498" y="12"/>
                  </a:lnTo>
                  <a:lnTo>
                    <a:pt x="504" y="12"/>
                  </a:lnTo>
                  <a:lnTo>
                    <a:pt x="504" y="18"/>
                  </a:lnTo>
                  <a:lnTo>
                    <a:pt x="504" y="24"/>
                  </a:lnTo>
                  <a:lnTo>
                    <a:pt x="510" y="24"/>
                  </a:lnTo>
                  <a:lnTo>
                    <a:pt x="510" y="30"/>
                  </a:lnTo>
                  <a:lnTo>
                    <a:pt x="516" y="30"/>
                  </a:lnTo>
                  <a:lnTo>
                    <a:pt x="516" y="36"/>
                  </a:lnTo>
                  <a:lnTo>
                    <a:pt x="510" y="36"/>
                  </a:lnTo>
                  <a:lnTo>
                    <a:pt x="504" y="30"/>
                  </a:lnTo>
                  <a:lnTo>
                    <a:pt x="498" y="30"/>
                  </a:lnTo>
                  <a:lnTo>
                    <a:pt x="498" y="36"/>
                  </a:lnTo>
                  <a:lnTo>
                    <a:pt x="504" y="36"/>
                  </a:lnTo>
                  <a:lnTo>
                    <a:pt x="504" y="42"/>
                  </a:lnTo>
                  <a:lnTo>
                    <a:pt x="504" y="48"/>
                  </a:lnTo>
                  <a:lnTo>
                    <a:pt x="498" y="48"/>
                  </a:lnTo>
                  <a:lnTo>
                    <a:pt x="498" y="42"/>
                  </a:lnTo>
                  <a:lnTo>
                    <a:pt x="498" y="48"/>
                  </a:lnTo>
                  <a:lnTo>
                    <a:pt x="498" y="54"/>
                  </a:lnTo>
                  <a:lnTo>
                    <a:pt x="492" y="60"/>
                  </a:lnTo>
                  <a:lnTo>
                    <a:pt x="492" y="54"/>
                  </a:lnTo>
                  <a:lnTo>
                    <a:pt x="492" y="60"/>
                  </a:lnTo>
                  <a:lnTo>
                    <a:pt x="492" y="66"/>
                  </a:lnTo>
                  <a:lnTo>
                    <a:pt x="498" y="72"/>
                  </a:lnTo>
                  <a:lnTo>
                    <a:pt x="498" y="78"/>
                  </a:lnTo>
                  <a:lnTo>
                    <a:pt x="504" y="78"/>
                  </a:lnTo>
                  <a:lnTo>
                    <a:pt x="504" y="84"/>
                  </a:lnTo>
                  <a:lnTo>
                    <a:pt x="498" y="84"/>
                  </a:lnTo>
                  <a:lnTo>
                    <a:pt x="504" y="84"/>
                  </a:lnTo>
                  <a:lnTo>
                    <a:pt x="498" y="84"/>
                  </a:lnTo>
                  <a:lnTo>
                    <a:pt x="498" y="90"/>
                  </a:lnTo>
                  <a:lnTo>
                    <a:pt x="504" y="90"/>
                  </a:lnTo>
                  <a:lnTo>
                    <a:pt x="504" y="96"/>
                  </a:lnTo>
                  <a:lnTo>
                    <a:pt x="504" y="102"/>
                  </a:lnTo>
                  <a:lnTo>
                    <a:pt x="498" y="102"/>
                  </a:lnTo>
                  <a:lnTo>
                    <a:pt x="498" y="108"/>
                  </a:lnTo>
                  <a:lnTo>
                    <a:pt x="504" y="108"/>
                  </a:lnTo>
                  <a:lnTo>
                    <a:pt x="498" y="108"/>
                  </a:lnTo>
                  <a:lnTo>
                    <a:pt x="492" y="108"/>
                  </a:lnTo>
                  <a:lnTo>
                    <a:pt x="486" y="108"/>
                  </a:lnTo>
                  <a:lnTo>
                    <a:pt x="486" y="114"/>
                  </a:lnTo>
                  <a:lnTo>
                    <a:pt x="480" y="114"/>
                  </a:lnTo>
                  <a:lnTo>
                    <a:pt x="480" y="120"/>
                  </a:lnTo>
                  <a:lnTo>
                    <a:pt x="486" y="120"/>
                  </a:lnTo>
                  <a:lnTo>
                    <a:pt x="486" y="126"/>
                  </a:lnTo>
                  <a:lnTo>
                    <a:pt x="480" y="126"/>
                  </a:lnTo>
                  <a:lnTo>
                    <a:pt x="480" y="132"/>
                  </a:lnTo>
                  <a:lnTo>
                    <a:pt x="486" y="132"/>
                  </a:lnTo>
                  <a:lnTo>
                    <a:pt x="492" y="132"/>
                  </a:lnTo>
                  <a:lnTo>
                    <a:pt x="492" y="138"/>
                  </a:lnTo>
                  <a:lnTo>
                    <a:pt x="498" y="138"/>
                  </a:lnTo>
                  <a:lnTo>
                    <a:pt x="504" y="138"/>
                  </a:lnTo>
                  <a:lnTo>
                    <a:pt x="498" y="144"/>
                  </a:lnTo>
                  <a:lnTo>
                    <a:pt x="504" y="144"/>
                  </a:lnTo>
                  <a:lnTo>
                    <a:pt x="510" y="144"/>
                  </a:lnTo>
                  <a:lnTo>
                    <a:pt x="516" y="144"/>
                  </a:lnTo>
                  <a:lnTo>
                    <a:pt x="516" y="150"/>
                  </a:lnTo>
                  <a:lnTo>
                    <a:pt x="522" y="150"/>
                  </a:lnTo>
                  <a:lnTo>
                    <a:pt x="528" y="150"/>
                  </a:lnTo>
                  <a:lnTo>
                    <a:pt x="534" y="150"/>
                  </a:lnTo>
                  <a:lnTo>
                    <a:pt x="540" y="150"/>
                  </a:lnTo>
                  <a:lnTo>
                    <a:pt x="540" y="144"/>
                  </a:lnTo>
                  <a:lnTo>
                    <a:pt x="540" y="138"/>
                  </a:lnTo>
                  <a:lnTo>
                    <a:pt x="534" y="138"/>
                  </a:lnTo>
                  <a:lnTo>
                    <a:pt x="540" y="138"/>
                  </a:lnTo>
                  <a:lnTo>
                    <a:pt x="540" y="132"/>
                  </a:lnTo>
                  <a:lnTo>
                    <a:pt x="534" y="132"/>
                  </a:lnTo>
                  <a:lnTo>
                    <a:pt x="534" y="138"/>
                  </a:lnTo>
                  <a:lnTo>
                    <a:pt x="540" y="138"/>
                  </a:lnTo>
                  <a:lnTo>
                    <a:pt x="534" y="138"/>
                  </a:lnTo>
                  <a:lnTo>
                    <a:pt x="534" y="144"/>
                  </a:lnTo>
                  <a:lnTo>
                    <a:pt x="528" y="144"/>
                  </a:lnTo>
                  <a:lnTo>
                    <a:pt x="528" y="138"/>
                  </a:lnTo>
                  <a:lnTo>
                    <a:pt x="528" y="132"/>
                  </a:lnTo>
                  <a:lnTo>
                    <a:pt x="522" y="132"/>
                  </a:lnTo>
                  <a:lnTo>
                    <a:pt x="522" y="126"/>
                  </a:lnTo>
                  <a:lnTo>
                    <a:pt x="522" y="120"/>
                  </a:lnTo>
                  <a:lnTo>
                    <a:pt x="528" y="120"/>
                  </a:lnTo>
                  <a:lnTo>
                    <a:pt x="534" y="120"/>
                  </a:lnTo>
                  <a:lnTo>
                    <a:pt x="534" y="114"/>
                  </a:lnTo>
                  <a:lnTo>
                    <a:pt x="540" y="114"/>
                  </a:lnTo>
                  <a:lnTo>
                    <a:pt x="546" y="114"/>
                  </a:lnTo>
                  <a:lnTo>
                    <a:pt x="546" y="108"/>
                  </a:lnTo>
                  <a:lnTo>
                    <a:pt x="546" y="102"/>
                  </a:lnTo>
                  <a:lnTo>
                    <a:pt x="552" y="102"/>
                  </a:lnTo>
                  <a:lnTo>
                    <a:pt x="552" y="108"/>
                  </a:lnTo>
                  <a:lnTo>
                    <a:pt x="558" y="108"/>
                  </a:lnTo>
                  <a:lnTo>
                    <a:pt x="558" y="114"/>
                  </a:lnTo>
                  <a:lnTo>
                    <a:pt x="558" y="120"/>
                  </a:lnTo>
                  <a:lnTo>
                    <a:pt x="564" y="120"/>
                  </a:lnTo>
                  <a:lnTo>
                    <a:pt x="558" y="120"/>
                  </a:lnTo>
                  <a:lnTo>
                    <a:pt x="564" y="114"/>
                  </a:lnTo>
                  <a:lnTo>
                    <a:pt x="558" y="114"/>
                  </a:lnTo>
                  <a:lnTo>
                    <a:pt x="564" y="108"/>
                  </a:lnTo>
                  <a:lnTo>
                    <a:pt x="558" y="108"/>
                  </a:lnTo>
                  <a:lnTo>
                    <a:pt x="558" y="102"/>
                  </a:lnTo>
                  <a:lnTo>
                    <a:pt x="564" y="102"/>
                  </a:lnTo>
                  <a:lnTo>
                    <a:pt x="564" y="108"/>
                  </a:lnTo>
                  <a:lnTo>
                    <a:pt x="570" y="102"/>
                  </a:lnTo>
                  <a:lnTo>
                    <a:pt x="576" y="102"/>
                  </a:lnTo>
                  <a:lnTo>
                    <a:pt x="576" y="108"/>
                  </a:lnTo>
                  <a:lnTo>
                    <a:pt x="576" y="114"/>
                  </a:lnTo>
                  <a:lnTo>
                    <a:pt x="582" y="114"/>
                  </a:lnTo>
                  <a:lnTo>
                    <a:pt x="582" y="120"/>
                  </a:lnTo>
                  <a:lnTo>
                    <a:pt x="576" y="120"/>
                  </a:lnTo>
                  <a:lnTo>
                    <a:pt x="582" y="120"/>
                  </a:lnTo>
                  <a:lnTo>
                    <a:pt x="576" y="120"/>
                  </a:lnTo>
                  <a:lnTo>
                    <a:pt x="576" y="126"/>
                  </a:lnTo>
                  <a:lnTo>
                    <a:pt x="582" y="132"/>
                  </a:lnTo>
                  <a:lnTo>
                    <a:pt x="582" y="138"/>
                  </a:lnTo>
                  <a:lnTo>
                    <a:pt x="582" y="144"/>
                  </a:lnTo>
                  <a:lnTo>
                    <a:pt x="582" y="150"/>
                  </a:lnTo>
                  <a:lnTo>
                    <a:pt x="588" y="150"/>
                  </a:lnTo>
                  <a:lnTo>
                    <a:pt x="594" y="156"/>
                  </a:lnTo>
                  <a:lnTo>
                    <a:pt x="588" y="156"/>
                  </a:lnTo>
                  <a:lnTo>
                    <a:pt x="594" y="156"/>
                  </a:lnTo>
                  <a:lnTo>
                    <a:pt x="600" y="156"/>
                  </a:lnTo>
                  <a:lnTo>
                    <a:pt x="606" y="156"/>
                  </a:lnTo>
                  <a:lnTo>
                    <a:pt x="606" y="162"/>
                  </a:lnTo>
                  <a:lnTo>
                    <a:pt x="606" y="156"/>
                  </a:lnTo>
                  <a:lnTo>
                    <a:pt x="612" y="156"/>
                  </a:lnTo>
                  <a:lnTo>
                    <a:pt x="612" y="162"/>
                  </a:lnTo>
                  <a:lnTo>
                    <a:pt x="612" y="168"/>
                  </a:lnTo>
                  <a:lnTo>
                    <a:pt x="612" y="174"/>
                  </a:lnTo>
                  <a:lnTo>
                    <a:pt x="618" y="174"/>
                  </a:lnTo>
                  <a:lnTo>
                    <a:pt x="618" y="180"/>
                  </a:lnTo>
                  <a:lnTo>
                    <a:pt x="624" y="180"/>
                  </a:lnTo>
                  <a:lnTo>
                    <a:pt x="624" y="186"/>
                  </a:lnTo>
                  <a:lnTo>
                    <a:pt x="630" y="186"/>
                  </a:lnTo>
                  <a:lnTo>
                    <a:pt x="636" y="186"/>
                  </a:lnTo>
                  <a:lnTo>
                    <a:pt x="636" y="192"/>
                  </a:lnTo>
                  <a:lnTo>
                    <a:pt x="642" y="192"/>
                  </a:lnTo>
                  <a:lnTo>
                    <a:pt x="642" y="186"/>
                  </a:lnTo>
                  <a:lnTo>
                    <a:pt x="642" y="192"/>
                  </a:lnTo>
                  <a:lnTo>
                    <a:pt x="642" y="186"/>
                  </a:lnTo>
                  <a:lnTo>
                    <a:pt x="648" y="192"/>
                  </a:lnTo>
                  <a:lnTo>
                    <a:pt x="648" y="198"/>
                  </a:lnTo>
                  <a:lnTo>
                    <a:pt x="654" y="198"/>
                  </a:lnTo>
                  <a:lnTo>
                    <a:pt x="660" y="198"/>
                  </a:lnTo>
                  <a:lnTo>
                    <a:pt x="660" y="204"/>
                  </a:lnTo>
                  <a:lnTo>
                    <a:pt x="654" y="204"/>
                  </a:lnTo>
                  <a:lnTo>
                    <a:pt x="654" y="210"/>
                  </a:lnTo>
                  <a:lnTo>
                    <a:pt x="648" y="210"/>
                  </a:lnTo>
                  <a:lnTo>
                    <a:pt x="648" y="216"/>
                  </a:lnTo>
                  <a:lnTo>
                    <a:pt x="654" y="216"/>
                  </a:lnTo>
                  <a:lnTo>
                    <a:pt x="654" y="222"/>
                  </a:lnTo>
                  <a:lnTo>
                    <a:pt x="654" y="228"/>
                  </a:lnTo>
                  <a:lnTo>
                    <a:pt x="648" y="228"/>
                  </a:lnTo>
                  <a:lnTo>
                    <a:pt x="648" y="222"/>
                  </a:lnTo>
                  <a:lnTo>
                    <a:pt x="642" y="222"/>
                  </a:lnTo>
                  <a:lnTo>
                    <a:pt x="648" y="222"/>
                  </a:lnTo>
                  <a:lnTo>
                    <a:pt x="648" y="216"/>
                  </a:lnTo>
                  <a:lnTo>
                    <a:pt x="642" y="216"/>
                  </a:lnTo>
                  <a:lnTo>
                    <a:pt x="642" y="210"/>
                  </a:lnTo>
                  <a:lnTo>
                    <a:pt x="642" y="216"/>
                  </a:lnTo>
                  <a:lnTo>
                    <a:pt x="636" y="216"/>
                  </a:lnTo>
                  <a:lnTo>
                    <a:pt x="630" y="216"/>
                  </a:lnTo>
                  <a:lnTo>
                    <a:pt x="630" y="222"/>
                  </a:lnTo>
                  <a:lnTo>
                    <a:pt x="636" y="222"/>
                  </a:lnTo>
                  <a:lnTo>
                    <a:pt x="636" y="228"/>
                  </a:lnTo>
                  <a:lnTo>
                    <a:pt x="642" y="228"/>
                  </a:lnTo>
                  <a:lnTo>
                    <a:pt x="642" y="234"/>
                  </a:lnTo>
                  <a:lnTo>
                    <a:pt x="642" y="228"/>
                  </a:lnTo>
                  <a:lnTo>
                    <a:pt x="642" y="234"/>
                  </a:lnTo>
                  <a:lnTo>
                    <a:pt x="636" y="240"/>
                  </a:lnTo>
                  <a:lnTo>
                    <a:pt x="636" y="246"/>
                  </a:lnTo>
                  <a:lnTo>
                    <a:pt x="636" y="252"/>
                  </a:lnTo>
                  <a:lnTo>
                    <a:pt x="642" y="252"/>
                  </a:lnTo>
                  <a:lnTo>
                    <a:pt x="642" y="258"/>
                  </a:lnTo>
                  <a:lnTo>
                    <a:pt x="648" y="258"/>
                  </a:lnTo>
                  <a:lnTo>
                    <a:pt x="654" y="258"/>
                  </a:lnTo>
                  <a:lnTo>
                    <a:pt x="654" y="264"/>
                  </a:lnTo>
                  <a:lnTo>
                    <a:pt x="648" y="264"/>
                  </a:lnTo>
                  <a:lnTo>
                    <a:pt x="654" y="264"/>
                  </a:lnTo>
                  <a:lnTo>
                    <a:pt x="654" y="270"/>
                  </a:lnTo>
                  <a:lnTo>
                    <a:pt x="648" y="270"/>
                  </a:lnTo>
                  <a:lnTo>
                    <a:pt x="654" y="270"/>
                  </a:lnTo>
                  <a:lnTo>
                    <a:pt x="654" y="276"/>
                  </a:lnTo>
                  <a:lnTo>
                    <a:pt x="648" y="276"/>
                  </a:lnTo>
                  <a:lnTo>
                    <a:pt x="642" y="276"/>
                  </a:lnTo>
                  <a:lnTo>
                    <a:pt x="636" y="276"/>
                  </a:lnTo>
                  <a:lnTo>
                    <a:pt x="636" y="282"/>
                  </a:lnTo>
                  <a:lnTo>
                    <a:pt x="636" y="276"/>
                  </a:lnTo>
                  <a:lnTo>
                    <a:pt x="630" y="276"/>
                  </a:lnTo>
                  <a:lnTo>
                    <a:pt x="630" y="270"/>
                  </a:lnTo>
                  <a:lnTo>
                    <a:pt x="624" y="270"/>
                  </a:lnTo>
                  <a:lnTo>
                    <a:pt x="624" y="276"/>
                  </a:lnTo>
                  <a:lnTo>
                    <a:pt x="624" y="270"/>
                  </a:lnTo>
                  <a:lnTo>
                    <a:pt x="618" y="270"/>
                  </a:lnTo>
                  <a:lnTo>
                    <a:pt x="612" y="270"/>
                  </a:lnTo>
                  <a:lnTo>
                    <a:pt x="606" y="270"/>
                  </a:lnTo>
                  <a:lnTo>
                    <a:pt x="606" y="276"/>
                  </a:lnTo>
                  <a:lnTo>
                    <a:pt x="606" y="282"/>
                  </a:lnTo>
                  <a:lnTo>
                    <a:pt x="600" y="282"/>
                  </a:lnTo>
                  <a:lnTo>
                    <a:pt x="606" y="282"/>
                  </a:lnTo>
                  <a:lnTo>
                    <a:pt x="606" y="288"/>
                  </a:lnTo>
                  <a:lnTo>
                    <a:pt x="606" y="294"/>
                  </a:lnTo>
                  <a:lnTo>
                    <a:pt x="612" y="294"/>
                  </a:lnTo>
                  <a:lnTo>
                    <a:pt x="612" y="300"/>
                  </a:lnTo>
                  <a:lnTo>
                    <a:pt x="606" y="300"/>
                  </a:lnTo>
                  <a:lnTo>
                    <a:pt x="600" y="300"/>
                  </a:lnTo>
                  <a:lnTo>
                    <a:pt x="600" y="306"/>
                  </a:lnTo>
                  <a:lnTo>
                    <a:pt x="600" y="300"/>
                  </a:lnTo>
                  <a:lnTo>
                    <a:pt x="594" y="300"/>
                  </a:lnTo>
                  <a:lnTo>
                    <a:pt x="588" y="300"/>
                  </a:lnTo>
                  <a:lnTo>
                    <a:pt x="582" y="300"/>
                  </a:lnTo>
                  <a:lnTo>
                    <a:pt x="588" y="300"/>
                  </a:lnTo>
                  <a:lnTo>
                    <a:pt x="588" y="306"/>
                  </a:lnTo>
                  <a:lnTo>
                    <a:pt x="582" y="306"/>
                  </a:lnTo>
                  <a:lnTo>
                    <a:pt x="588" y="312"/>
                  </a:lnTo>
                  <a:lnTo>
                    <a:pt x="588" y="306"/>
                  </a:lnTo>
                  <a:lnTo>
                    <a:pt x="588" y="312"/>
                  </a:lnTo>
                  <a:lnTo>
                    <a:pt x="588" y="306"/>
                  </a:lnTo>
                  <a:lnTo>
                    <a:pt x="594" y="306"/>
                  </a:lnTo>
                  <a:lnTo>
                    <a:pt x="594" y="312"/>
                  </a:lnTo>
                  <a:lnTo>
                    <a:pt x="588" y="312"/>
                  </a:lnTo>
                  <a:lnTo>
                    <a:pt x="588" y="318"/>
                  </a:lnTo>
                  <a:lnTo>
                    <a:pt x="594" y="318"/>
                  </a:lnTo>
                  <a:lnTo>
                    <a:pt x="594" y="312"/>
                  </a:lnTo>
                  <a:lnTo>
                    <a:pt x="600" y="312"/>
                  </a:lnTo>
                  <a:lnTo>
                    <a:pt x="606" y="312"/>
                  </a:lnTo>
                  <a:lnTo>
                    <a:pt x="606" y="318"/>
                  </a:lnTo>
                  <a:lnTo>
                    <a:pt x="612" y="318"/>
                  </a:lnTo>
                  <a:lnTo>
                    <a:pt x="606" y="324"/>
                  </a:lnTo>
                  <a:lnTo>
                    <a:pt x="612" y="324"/>
                  </a:lnTo>
                  <a:lnTo>
                    <a:pt x="612" y="330"/>
                  </a:lnTo>
                  <a:lnTo>
                    <a:pt x="606" y="330"/>
                  </a:lnTo>
                  <a:lnTo>
                    <a:pt x="606" y="336"/>
                  </a:lnTo>
                  <a:lnTo>
                    <a:pt x="600" y="336"/>
                  </a:lnTo>
                  <a:lnTo>
                    <a:pt x="606" y="336"/>
                  </a:lnTo>
                  <a:lnTo>
                    <a:pt x="606" y="342"/>
                  </a:lnTo>
                  <a:lnTo>
                    <a:pt x="606" y="336"/>
                  </a:lnTo>
                  <a:lnTo>
                    <a:pt x="606" y="342"/>
                  </a:lnTo>
                  <a:lnTo>
                    <a:pt x="606" y="348"/>
                  </a:lnTo>
                  <a:lnTo>
                    <a:pt x="600" y="348"/>
                  </a:lnTo>
                  <a:lnTo>
                    <a:pt x="600" y="342"/>
                  </a:lnTo>
                  <a:lnTo>
                    <a:pt x="600" y="348"/>
                  </a:lnTo>
                  <a:lnTo>
                    <a:pt x="594" y="348"/>
                  </a:lnTo>
                  <a:lnTo>
                    <a:pt x="588" y="348"/>
                  </a:lnTo>
                  <a:lnTo>
                    <a:pt x="588" y="354"/>
                  </a:lnTo>
                  <a:lnTo>
                    <a:pt x="582" y="354"/>
                  </a:lnTo>
                  <a:lnTo>
                    <a:pt x="588" y="354"/>
                  </a:lnTo>
                  <a:lnTo>
                    <a:pt x="582" y="360"/>
                  </a:lnTo>
                  <a:lnTo>
                    <a:pt x="582" y="366"/>
                  </a:lnTo>
                  <a:lnTo>
                    <a:pt x="588" y="366"/>
                  </a:lnTo>
                  <a:lnTo>
                    <a:pt x="582" y="366"/>
                  </a:lnTo>
                  <a:lnTo>
                    <a:pt x="588" y="366"/>
                  </a:lnTo>
                  <a:lnTo>
                    <a:pt x="588" y="372"/>
                  </a:lnTo>
                  <a:lnTo>
                    <a:pt x="582" y="372"/>
                  </a:lnTo>
                  <a:lnTo>
                    <a:pt x="588" y="372"/>
                  </a:lnTo>
                  <a:lnTo>
                    <a:pt x="582" y="372"/>
                  </a:lnTo>
                  <a:lnTo>
                    <a:pt x="582" y="366"/>
                  </a:lnTo>
                  <a:lnTo>
                    <a:pt x="582" y="372"/>
                  </a:lnTo>
                  <a:lnTo>
                    <a:pt x="576" y="372"/>
                  </a:lnTo>
                  <a:lnTo>
                    <a:pt x="576" y="378"/>
                  </a:lnTo>
                  <a:lnTo>
                    <a:pt x="582" y="378"/>
                  </a:lnTo>
                  <a:lnTo>
                    <a:pt x="582" y="384"/>
                  </a:lnTo>
                  <a:lnTo>
                    <a:pt x="582" y="390"/>
                  </a:lnTo>
                  <a:lnTo>
                    <a:pt x="576" y="396"/>
                  </a:lnTo>
                  <a:lnTo>
                    <a:pt x="576" y="402"/>
                  </a:lnTo>
                  <a:lnTo>
                    <a:pt x="576" y="408"/>
                  </a:lnTo>
                  <a:lnTo>
                    <a:pt x="570" y="408"/>
                  </a:lnTo>
                  <a:lnTo>
                    <a:pt x="570" y="414"/>
                  </a:lnTo>
                  <a:lnTo>
                    <a:pt x="564" y="414"/>
                  </a:lnTo>
                  <a:lnTo>
                    <a:pt x="564" y="420"/>
                  </a:lnTo>
                  <a:lnTo>
                    <a:pt x="570" y="420"/>
                  </a:lnTo>
                  <a:lnTo>
                    <a:pt x="564" y="420"/>
                  </a:lnTo>
                  <a:lnTo>
                    <a:pt x="564" y="426"/>
                  </a:lnTo>
                  <a:lnTo>
                    <a:pt x="564" y="432"/>
                  </a:lnTo>
                  <a:lnTo>
                    <a:pt x="570" y="432"/>
                  </a:lnTo>
                  <a:lnTo>
                    <a:pt x="570" y="426"/>
                  </a:lnTo>
                  <a:lnTo>
                    <a:pt x="576" y="426"/>
                  </a:lnTo>
                  <a:lnTo>
                    <a:pt x="576" y="432"/>
                  </a:lnTo>
                  <a:lnTo>
                    <a:pt x="582" y="432"/>
                  </a:lnTo>
                  <a:lnTo>
                    <a:pt x="588" y="432"/>
                  </a:lnTo>
                  <a:lnTo>
                    <a:pt x="588" y="426"/>
                  </a:lnTo>
                  <a:lnTo>
                    <a:pt x="588" y="420"/>
                  </a:lnTo>
                  <a:lnTo>
                    <a:pt x="582" y="420"/>
                  </a:lnTo>
                  <a:lnTo>
                    <a:pt x="582" y="414"/>
                  </a:lnTo>
                  <a:lnTo>
                    <a:pt x="588" y="414"/>
                  </a:lnTo>
                  <a:lnTo>
                    <a:pt x="594" y="414"/>
                  </a:lnTo>
                  <a:lnTo>
                    <a:pt x="600" y="414"/>
                  </a:lnTo>
                  <a:lnTo>
                    <a:pt x="606" y="414"/>
                  </a:lnTo>
                  <a:lnTo>
                    <a:pt x="612" y="414"/>
                  </a:lnTo>
                  <a:lnTo>
                    <a:pt x="612" y="420"/>
                  </a:lnTo>
                  <a:lnTo>
                    <a:pt x="618" y="420"/>
                  </a:lnTo>
                  <a:lnTo>
                    <a:pt x="618" y="426"/>
                  </a:lnTo>
                  <a:lnTo>
                    <a:pt x="618" y="432"/>
                  </a:lnTo>
                  <a:lnTo>
                    <a:pt x="618" y="438"/>
                  </a:lnTo>
                  <a:lnTo>
                    <a:pt x="618" y="432"/>
                  </a:lnTo>
                  <a:lnTo>
                    <a:pt x="612" y="432"/>
                  </a:lnTo>
                  <a:lnTo>
                    <a:pt x="612" y="438"/>
                  </a:lnTo>
                  <a:lnTo>
                    <a:pt x="606" y="438"/>
                  </a:lnTo>
                  <a:lnTo>
                    <a:pt x="606" y="444"/>
                  </a:lnTo>
                  <a:lnTo>
                    <a:pt x="612" y="444"/>
                  </a:lnTo>
                  <a:lnTo>
                    <a:pt x="612" y="450"/>
                  </a:lnTo>
                  <a:lnTo>
                    <a:pt x="612" y="456"/>
                  </a:lnTo>
                  <a:lnTo>
                    <a:pt x="612" y="462"/>
                  </a:lnTo>
                  <a:lnTo>
                    <a:pt x="612" y="468"/>
                  </a:lnTo>
                  <a:lnTo>
                    <a:pt x="612" y="474"/>
                  </a:lnTo>
                  <a:lnTo>
                    <a:pt x="606" y="474"/>
                  </a:lnTo>
                  <a:lnTo>
                    <a:pt x="612" y="474"/>
                  </a:lnTo>
                  <a:lnTo>
                    <a:pt x="612" y="480"/>
                  </a:lnTo>
                  <a:lnTo>
                    <a:pt x="606" y="480"/>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sp>
          <p:nvSpPr>
            <p:cNvPr id="13" name="Freeform 9">
              <a:extLst>
                <a:ext uri="{FF2B5EF4-FFF2-40B4-BE49-F238E27FC236}">
                  <a16:creationId xmlns:a16="http://schemas.microsoft.com/office/drawing/2014/main" id="{BD9D5470-7A26-4D84-A846-BC439FEFB207}"/>
                </a:ext>
              </a:extLst>
            </p:cNvPr>
            <p:cNvSpPr>
              <a:spLocks/>
            </p:cNvSpPr>
            <p:nvPr/>
          </p:nvSpPr>
          <p:spPr bwMode="gray">
            <a:xfrm>
              <a:off x="2061" y="2919"/>
              <a:ext cx="621" cy="802"/>
            </a:xfrm>
            <a:custGeom>
              <a:avLst/>
              <a:gdLst>
                <a:gd name="T0" fmla="*/ 534 w 642"/>
                <a:gd name="T1" fmla="*/ 822 h 828"/>
                <a:gd name="T2" fmla="*/ 480 w 642"/>
                <a:gd name="T3" fmla="*/ 792 h 828"/>
                <a:gd name="T4" fmla="*/ 438 w 642"/>
                <a:gd name="T5" fmla="*/ 786 h 828"/>
                <a:gd name="T6" fmla="*/ 384 w 642"/>
                <a:gd name="T7" fmla="*/ 774 h 828"/>
                <a:gd name="T8" fmla="*/ 348 w 642"/>
                <a:gd name="T9" fmla="*/ 744 h 828"/>
                <a:gd name="T10" fmla="*/ 306 w 642"/>
                <a:gd name="T11" fmla="*/ 726 h 828"/>
                <a:gd name="T12" fmla="*/ 330 w 642"/>
                <a:gd name="T13" fmla="*/ 678 h 828"/>
                <a:gd name="T14" fmla="*/ 324 w 642"/>
                <a:gd name="T15" fmla="*/ 648 h 828"/>
                <a:gd name="T16" fmla="*/ 294 w 642"/>
                <a:gd name="T17" fmla="*/ 624 h 828"/>
                <a:gd name="T18" fmla="*/ 306 w 642"/>
                <a:gd name="T19" fmla="*/ 576 h 828"/>
                <a:gd name="T20" fmla="*/ 270 w 642"/>
                <a:gd name="T21" fmla="*/ 552 h 828"/>
                <a:gd name="T22" fmla="*/ 216 w 642"/>
                <a:gd name="T23" fmla="*/ 540 h 828"/>
                <a:gd name="T24" fmla="*/ 186 w 642"/>
                <a:gd name="T25" fmla="*/ 552 h 828"/>
                <a:gd name="T26" fmla="*/ 144 w 642"/>
                <a:gd name="T27" fmla="*/ 576 h 828"/>
                <a:gd name="T28" fmla="*/ 114 w 642"/>
                <a:gd name="T29" fmla="*/ 570 h 828"/>
                <a:gd name="T30" fmla="*/ 60 w 642"/>
                <a:gd name="T31" fmla="*/ 552 h 828"/>
                <a:gd name="T32" fmla="*/ 96 w 642"/>
                <a:gd name="T33" fmla="*/ 498 h 828"/>
                <a:gd name="T34" fmla="*/ 108 w 642"/>
                <a:gd name="T35" fmla="*/ 462 h 828"/>
                <a:gd name="T36" fmla="*/ 60 w 642"/>
                <a:gd name="T37" fmla="*/ 438 h 828"/>
                <a:gd name="T38" fmla="*/ 30 w 642"/>
                <a:gd name="T39" fmla="*/ 408 h 828"/>
                <a:gd name="T40" fmla="*/ 6 w 642"/>
                <a:gd name="T41" fmla="*/ 378 h 828"/>
                <a:gd name="T42" fmla="*/ 6 w 642"/>
                <a:gd name="T43" fmla="*/ 330 h 828"/>
                <a:gd name="T44" fmla="*/ 24 w 642"/>
                <a:gd name="T45" fmla="*/ 282 h 828"/>
                <a:gd name="T46" fmla="*/ 54 w 642"/>
                <a:gd name="T47" fmla="*/ 264 h 828"/>
                <a:gd name="T48" fmla="*/ 84 w 642"/>
                <a:gd name="T49" fmla="*/ 240 h 828"/>
                <a:gd name="T50" fmla="*/ 102 w 642"/>
                <a:gd name="T51" fmla="*/ 228 h 828"/>
                <a:gd name="T52" fmla="*/ 126 w 642"/>
                <a:gd name="T53" fmla="*/ 222 h 828"/>
                <a:gd name="T54" fmla="*/ 168 w 642"/>
                <a:gd name="T55" fmla="*/ 234 h 828"/>
                <a:gd name="T56" fmla="*/ 186 w 642"/>
                <a:gd name="T57" fmla="*/ 210 h 828"/>
                <a:gd name="T58" fmla="*/ 180 w 642"/>
                <a:gd name="T59" fmla="*/ 180 h 828"/>
                <a:gd name="T60" fmla="*/ 222 w 642"/>
                <a:gd name="T61" fmla="*/ 180 h 828"/>
                <a:gd name="T62" fmla="*/ 246 w 642"/>
                <a:gd name="T63" fmla="*/ 144 h 828"/>
                <a:gd name="T64" fmla="*/ 300 w 642"/>
                <a:gd name="T65" fmla="*/ 114 h 828"/>
                <a:gd name="T66" fmla="*/ 348 w 642"/>
                <a:gd name="T67" fmla="*/ 102 h 828"/>
                <a:gd name="T68" fmla="*/ 402 w 642"/>
                <a:gd name="T69" fmla="*/ 78 h 828"/>
                <a:gd name="T70" fmla="*/ 426 w 642"/>
                <a:gd name="T71" fmla="*/ 66 h 828"/>
                <a:gd name="T72" fmla="*/ 444 w 642"/>
                <a:gd name="T73" fmla="*/ 36 h 828"/>
                <a:gd name="T74" fmla="*/ 462 w 642"/>
                <a:gd name="T75" fmla="*/ 0 h 828"/>
                <a:gd name="T76" fmla="*/ 498 w 642"/>
                <a:gd name="T77" fmla="*/ 36 h 828"/>
                <a:gd name="T78" fmla="*/ 516 w 642"/>
                <a:gd name="T79" fmla="*/ 78 h 828"/>
                <a:gd name="T80" fmla="*/ 546 w 642"/>
                <a:gd name="T81" fmla="*/ 120 h 828"/>
                <a:gd name="T82" fmla="*/ 546 w 642"/>
                <a:gd name="T83" fmla="*/ 162 h 828"/>
                <a:gd name="T84" fmla="*/ 510 w 642"/>
                <a:gd name="T85" fmla="*/ 192 h 828"/>
                <a:gd name="T86" fmla="*/ 516 w 642"/>
                <a:gd name="T87" fmla="*/ 234 h 828"/>
                <a:gd name="T88" fmla="*/ 534 w 642"/>
                <a:gd name="T89" fmla="*/ 258 h 828"/>
                <a:gd name="T90" fmla="*/ 528 w 642"/>
                <a:gd name="T91" fmla="*/ 282 h 828"/>
                <a:gd name="T92" fmla="*/ 510 w 642"/>
                <a:gd name="T93" fmla="*/ 300 h 828"/>
                <a:gd name="T94" fmla="*/ 492 w 642"/>
                <a:gd name="T95" fmla="*/ 342 h 828"/>
                <a:gd name="T96" fmla="*/ 480 w 642"/>
                <a:gd name="T97" fmla="*/ 342 h 828"/>
                <a:gd name="T98" fmla="*/ 468 w 642"/>
                <a:gd name="T99" fmla="*/ 360 h 828"/>
                <a:gd name="T100" fmla="*/ 486 w 642"/>
                <a:gd name="T101" fmla="*/ 402 h 828"/>
                <a:gd name="T102" fmla="*/ 546 w 642"/>
                <a:gd name="T103" fmla="*/ 384 h 828"/>
                <a:gd name="T104" fmla="*/ 600 w 642"/>
                <a:gd name="T105" fmla="*/ 420 h 828"/>
                <a:gd name="T106" fmla="*/ 618 w 642"/>
                <a:gd name="T107" fmla="*/ 480 h 828"/>
                <a:gd name="T108" fmla="*/ 612 w 642"/>
                <a:gd name="T109" fmla="*/ 522 h 828"/>
                <a:gd name="T110" fmla="*/ 618 w 642"/>
                <a:gd name="T111" fmla="*/ 582 h 828"/>
                <a:gd name="T112" fmla="*/ 642 w 642"/>
                <a:gd name="T113" fmla="*/ 642 h 828"/>
                <a:gd name="T114" fmla="*/ 630 w 642"/>
                <a:gd name="T115" fmla="*/ 690 h 828"/>
                <a:gd name="T116" fmla="*/ 606 w 642"/>
                <a:gd name="T117" fmla="*/ 732 h 828"/>
                <a:gd name="T118" fmla="*/ 576 w 642"/>
                <a:gd name="T119" fmla="*/ 81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2" h="828">
                  <a:moveTo>
                    <a:pt x="558" y="828"/>
                  </a:moveTo>
                  <a:lnTo>
                    <a:pt x="552" y="828"/>
                  </a:lnTo>
                  <a:lnTo>
                    <a:pt x="546" y="828"/>
                  </a:lnTo>
                  <a:lnTo>
                    <a:pt x="546" y="822"/>
                  </a:lnTo>
                  <a:lnTo>
                    <a:pt x="546" y="828"/>
                  </a:lnTo>
                  <a:lnTo>
                    <a:pt x="540" y="828"/>
                  </a:lnTo>
                  <a:lnTo>
                    <a:pt x="540" y="822"/>
                  </a:lnTo>
                  <a:lnTo>
                    <a:pt x="540" y="828"/>
                  </a:lnTo>
                  <a:lnTo>
                    <a:pt x="540" y="822"/>
                  </a:lnTo>
                  <a:lnTo>
                    <a:pt x="540" y="828"/>
                  </a:lnTo>
                  <a:lnTo>
                    <a:pt x="534" y="828"/>
                  </a:lnTo>
                  <a:lnTo>
                    <a:pt x="534" y="822"/>
                  </a:lnTo>
                  <a:lnTo>
                    <a:pt x="534" y="828"/>
                  </a:lnTo>
                  <a:lnTo>
                    <a:pt x="534" y="822"/>
                  </a:lnTo>
                  <a:lnTo>
                    <a:pt x="528" y="822"/>
                  </a:lnTo>
                  <a:lnTo>
                    <a:pt x="522" y="822"/>
                  </a:lnTo>
                  <a:lnTo>
                    <a:pt x="522" y="816"/>
                  </a:lnTo>
                  <a:lnTo>
                    <a:pt x="516" y="816"/>
                  </a:lnTo>
                  <a:lnTo>
                    <a:pt x="516" y="810"/>
                  </a:lnTo>
                  <a:lnTo>
                    <a:pt x="510" y="810"/>
                  </a:lnTo>
                  <a:lnTo>
                    <a:pt x="504" y="810"/>
                  </a:lnTo>
                  <a:lnTo>
                    <a:pt x="504" y="804"/>
                  </a:lnTo>
                  <a:lnTo>
                    <a:pt x="498" y="804"/>
                  </a:lnTo>
                  <a:lnTo>
                    <a:pt x="492" y="804"/>
                  </a:lnTo>
                  <a:lnTo>
                    <a:pt x="492" y="798"/>
                  </a:lnTo>
                  <a:lnTo>
                    <a:pt x="486" y="798"/>
                  </a:lnTo>
                  <a:lnTo>
                    <a:pt x="486" y="792"/>
                  </a:lnTo>
                  <a:lnTo>
                    <a:pt x="480" y="792"/>
                  </a:lnTo>
                  <a:lnTo>
                    <a:pt x="474" y="792"/>
                  </a:lnTo>
                  <a:lnTo>
                    <a:pt x="474" y="798"/>
                  </a:lnTo>
                  <a:lnTo>
                    <a:pt x="468" y="798"/>
                  </a:lnTo>
                  <a:lnTo>
                    <a:pt x="468" y="792"/>
                  </a:lnTo>
                  <a:lnTo>
                    <a:pt x="462" y="792"/>
                  </a:lnTo>
                  <a:lnTo>
                    <a:pt x="462" y="798"/>
                  </a:lnTo>
                  <a:lnTo>
                    <a:pt x="456" y="798"/>
                  </a:lnTo>
                  <a:lnTo>
                    <a:pt x="456" y="792"/>
                  </a:lnTo>
                  <a:lnTo>
                    <a:pt x="456" y="798"/>
                  </a:lnTo>
                  <a:lnTo>
                    <a:pt x="456" y="792"/>
                  </a:lnTo>
                  <a:lnTo>
                    <a:pt x="450" y="792"/>
                  </a:lnTo>
                  <a:lnTo>
                    <a:pt x="444" y="792"/>
                  </a:lnTo>
                  <a:lnTo>
                    <a:pt x="444" y="786"/>
                  </a:lnTo>
                  <a:lnTo>
                    <a:pt x="438" y="786"/>
                  </a:lnTo>
                  <a:lnTo>
                    <a:pt x="438" y="792"/>
                  </a:lnTo>
                  <a:lnTo>
                    <a:pt x="432" y="792"/>
                  </a:lnTo>
                  <a:lnTo>
                    <a:pt x="426" y="792"/>
                  </a:lnTo>
                  <a:lnTo>
                    <a:pt x="420" y="792"/>
                  </a:lnTo>
                  <a:lnTo>
                    <a:pt x="414" y="792"/>
                  </a:lnTo>
                  <a:lnTo>
                    <a:pt x="414" y="786"/>
                  </a:lnTo>
                  <a:lnTo>
                    <a:pt x="414" y="792"/>
                  </a:lnTo>
                  <a:lnTo>
                    <a:pt x="408" y="792"/>
                  </a:lnTo>
                  <a:lnTo>
                    <a:pt x="402" y="792"/>
                  </a:lnTo>
                  <a:lnTo>
                    <a:pt x="396" y="792"/>
                  </a:lnTo>
                  <a:lnTo>
                    <a:pt x="396" y="786"/>
                  </a:lnTo>
                  <a:lnTo>
                    <a:pt x="396" y="780"/>
                  </a:lnTo>
                  <a:lnTo>
                    <a:pt x="390" y="780"/>
                  </a:lnTo>
                  <a:lnTo>
                    <a:pt x="384" y="774"/>
                  </a:lnTo>
                  <a:lnTo>
                    <a:pt x="384" y="780"/>
                  </a:lnTo>
                  <a:lnTo>
                    <a:pt x="378" y="780"/>
                  </a:lnTo>
                  <a:lnTo>
                    <a:pt x="378" y="774"/>
                  </a:lnTo>
                  <a:lnTo>
                    <a:pt x="372" y="774"/>
                  </a:lnTo>
                  <a:lnTo>
                    <a:pt x="372" y="768"/>
                  </a:lnTo>
                  <a:lnTo>
                    <a:pt x="366" y="768"/>
                  </a:lnTo>
                  <a:lnTo>
                    <a:pt x="366" y="762"/>
                  </a:lnTo>
                  <a:lnTo>
                    <a:pt x="360" y="762"/>
                  </a:lnTo>
                  <a:lnTo>
                    <a:pt x="360" y="756"/>
                  </a:lnTo>
                  <a:lnTo>
                    <a:pt x="360" y="750"/>
                  </a:lnTo>
                  <a:lnTo>
                    <a:pt x="360" y="744"/>
                  </a:lnTo>
                  <a:lnTo>
                    <a:pt x="360" y="738"/>
                  </a:lnTo>
                  <a:lnTo>
                    <a:pt x="354" y="738"/>
                  </a:lnTo>
                  <a:lnTo>
                    <a:pt x="348" y="744"/>
                  </a:lnTo>
                  <a:lnTo>
                    <a:pt x="348" y="738"/>
                  </a:lnTo>
                  <a:lnTo>
                    <a:pt x="342" y="738"/>
                  </a:lnTo>
                  <a:lnTo>
                    <a:pt x="342" y="732"/>
                  </a:lnTo>
                  <a:lnTo>
                    <a:pt x="348" y="732"/>
                  </a:lnTo>
                  <a:lnTo>
                    <a:pt x="336" y="732"/>
                  </a:lnTo>
                  <a:lnTo>
                    <a:pt x="330" y="738"/>
                  </a:lnTo>
                  <a:lnTo>
                    <a:pt x="324" y="738"/>
                  </a:lnTo>
                  <a:lnTo>
                    <a:pt x="324" y="744"/>
                  </a:lnTo>
                  <a:lnTo>
                    <a:pt x="318" y="744"/>
                  </a:lnTo>
                  <a:lnTo>
                    <a:pt x="318" y="738"/>
                  </a:lnTo>
                  <a:lnTo>
                    <a:pt x="318" y="732"/>
                  </a:lnTo>
                  <a:lnTo>
                    <a:pt x="312" y="732"/>
                  </a:lnTo>
                  <a:lnTo>
                    <a:pt x="312" y="726"/>
                  </a:lnTo>
                  <a:lnTo>
                    <a:pt x="306" y="726"/>
                  </a:lnTo>
                  <a:lnTo>
                    <a:pt x="306" y="720"/>
                  </a:lnTo>
                  <a:lnTo>
                    <a:pt x="306" y="714"/>
                  </a:lnTo>
                  <a:lnTo>
                    <a:pt x="306" y="708"/>
                  </a:lnTo>
                  <a:lnTo>
                    <a:pt x="306" y="702"/>
                  </a:lnTo>
                  <a:lnTo>
                    <a:pt x="312" y="702"/>
                  </a:lnTo>
                  <a:lnTo>
                    <a:pt x="318" y="702"/>
                  </a:lnTo>
                  <a:lnTo>
                    <a:pt x="312" y="702"/>
                  </a:lnTo>
                  <a:lnTo>
                    <a:pt x="318" y="702"/>
                  </a:lnTo>
                  <a:lnTo>
                    <a:pt x="318" y="696"/>
                  </a:lnTo>
                  <a:lnTo>
                    <a:pt x="318" y="690"/>
                  </a:lnTo>
                  <a:lnTo>
                    <a:pt x="324" y="690"/>
                  </a:lnTo>
                  <a:lnTo>
                    <a:pt x="330" y="690"/>
                  </a:lnTo>
                  <a:lnTo>
                    <a:pt x="330" y="684"/>
                  </a:lnTo>
                  <a:lnTo>
                    <a:pt x="330" y="678"/>
                  </a:lnTo>
                  <a:lnTo>
                    <a:pt x="336" y="678"/>
                  </a:lnTo>
                  <a:lnTo>
                    <a:pt x="330" y="678"/>
                  </a:lnTo>
                  <a:lnTo>
                    <a:pt x="336" y="678"/>
                  </a:lnTo>
                  <a:lnTo>
                    <a:pt x="336" y="672"/>
                  </a:lnTo>
                  <a:lnTo>
                    <a:pt x="330" y="672"/>
                  </a:lnTo>
                  <a:lnTo>
                    <a:pt x="330" y="678"/>
                  </a:lnTo>
                  <a:lnTo>
                    <a:pt x="330" y="672"/>
                  </a:lnTo>
                  <a:lnTo>
                    <a:pt x="336" y="672"/>
                  </a:lnTo>
                  <a:lnTo>
                    <a:pt x="336" y="666"/>
                  </a:lnTo>
                  <a:lnTo>
                    <a:pt x="336" y="660"/>
                  </a:lnTo>
                  <a:lnTo>
                    <a:pt x="336" y="654"/>
                  </a:lnTo>
                  <a:lnTo>
                    <a:pt x="330" y="654"/>
                  </a:lnTo>
                  <a:lnTo>
                    <a:pt x="324" y="654"/>
                  </a:lnTo>
                  <a:lnTo>
                    <a:pt x="324" y="648"/>
                  </a:lnTo>
                  <a:lnTo>
                    <a:pt x="318" y="648"/>
                  </a:lnTo>
                  <a:lnTo>
                    <a:pt x="312" y="648"/>
                  </a:lnTo>
                  <a:lnTo>
                    <a:pt x="312" y="642"/>
                  </a:lnTo>
                  <a:lnTo>
                    <a:pt x="312" y="648"/>
                  </a:lnTo>
                  <a:lnTo>
                    <a:pt x="306" y="648"/>
                  </a:lnTo>
                  <a:lnTo>
                    <a:pt x="306" y="642"/>
                  </a:lnTo>
                  <a:lnTo>
                    <a:pt x="312" y="642"/>
                  </a:lnTo>
                  <a:lnTo>
                    <a:pt x="306" y="642"/>
                  </a:lnTo>
                  <a:lnTo>
                    <a:pt x="306" y="636"/>
                  </a:lnTo>
                  <a:lnTo>
                    <a:pt x="306" y="630"/>
                  </a:lnTo>
                  <a:lnTo>
                    <a:pt x="300" y="630"/>
                  </a:lnTo>
                  <a:lnTo>
                    <a:pt x="294" y="624"/>
                  </a:lnTo>
                  <a:lnTo>
                    <a:pt x="300" y="624"/>
                  </a:lnTo>
                  <a:lnTo>
                    <a:pt x="294" y="624"/>
                  </a:lnTo>
                  <a:lnTo>
                    <a:pt x="294" y="618"/>
                  </a:lnTo>
                  <a:lnTo>
                    <a:pt x="300" y="618"/>
                  </a:lnTo>
                  <a:lnTo>
                    <a:pt x="306" y="618"/>
                  </a:lnTo>
                  <a:lnTo>
                    <a:pt x="306" y="612"/>
                  </a:lnTo>
                  <a:lnTo>
                    <a:pt x="312" y="612"/>
                  </a:lnTo>
                  <a:lnTo>
                    <a:pt x="312" y="606"/>
                  </a:lnTo>
                  <a:lnTo>
                    <a:pt x="306" y="606"/>
                  </a:lnTo>
                  <a:lnTo>
                    <a:pt x="306" y="600"/>
                  </a:lnTo>
                  <a:lnTo>
                    <a:pt x="306" y="594"/>
                  </a:lnTo>
                  <a:lnTo>
                    <a:pt x="306" y="588"/>
                  </a:lnTo>
                  <a:lnTo>
                    <a:pt x="312" y="588"/>
                  </a:lnTo>
                  <a:lnTo>
                    <a:pt x="312" y="582"/>
                  </a:lnTo>
                  <a:lnTo>
                    <a:pt x="306" y="582"/>
                  </a:lnTo>
                  <a:lnTo>
                    <a:pt x="306" y="576"/>
                  </a:lnTo>
                  <a:lnTo>
                    <a:pt x="306" y="570"/>
                  </a:lnTo>
                  <a:lnTo>
                    <a:pt x="300" y="570"/>
                  </a:lnTo>
                  <a:lnTo>
                    <a:pt x="300" y="564"/>
                  </a:lnTo>
                  <a:lnTo>
                    <a:pt x="306" y="564"/>
                  </a:lnTo>
                  <a:lnTo>
                    <a:pt x="300" y="564"/>
                  </a:lnTo>
                  <a:lnTo>
                    <a:pt x="294" y="564"/>
                  </a:lnTo>
                  <a:lnTo>
                    <a:pt x="294" y="570"/>
                  </a:lnTo>
                  <a:lnTo>
                    <a:pt x="288" y="570"/>
                  </a:lnTo>
                  <a:lnTo>
                    <a:pt x="288" y="564"/>
                  </a:lnTo>
                  <a:lnTo>
                    <a:pt x="282" y="564"/>
                  </a:lnTo>
                  <a:lnTo>
                    <a:pt x="276" y="564"/>
                  </a:lnTo>
                  <a:lnTo>
                    <a:pt x="276" y="558"/>
                  </a:lnTo>
                  <a:lnTo>
                    <a:pt x="276" y="552"/>
                  </a:lnTo>
                  <a:lnTo>
                    <a:pt x="270" y="552"/>
                  </a:lnTo>
                  <a:lnTo>
                    <a:pt x="270" y="558"/>
                  </a:lnTo>
                  <a:lnTo>
                    <a:pt x="264" y="558"/>
                  </a:lnTo>
                  <a:lnTo>
                    <a:pt x="258" y="558"/>
                  </a:lnTo>
                  <a:lnTo>
                    <a:pt x="258" y="552"/>
                  </a:lnTo>
                  <a:lnTo>
                    <a:pt x="252" y="552"/>
                  </a:lnTo>
                  <a:lnTo>
                    <a:pt x="252" y="546"/>
                  </a:lnTo>
                  <a:lnTo>
                    <a:pt x="246" y="540"/>
                  </a:lnTo>
                  <a:lnTo>
                    <a:pt x="240" y="540"/>
                  </a:lnTo>
                  <a:lnTo>
                    <a:pt x="234" y="540"/>
                  </a:lnTo>
                  <a:lnTo>
                    <a:pt x="228" y="540"/>
                  </a:lnTo>
                  <a:lnTo>
                    <a:pt x="228" y="546"/>
                  </a:lnTo>
                  <a:lnTo>
                    <a:pt x="228" y="540"/>
                  </a:lnTo>
                  <a:lnTo>
                    <a:pt x="222" y="540"/>
                  </a:lnTo>
                  <a:lnTo>
                    <a:pt x="216" y="540"/>
                  </a:lnTo>
                  <a:lnTo>
                    <a:pt x="216" y="546"/>
                  </a:lnTo>
                  <a:lnTo>
                    <a:pt x="210" y="546"/>
                  </a:lnTo>
                  <a:lnTo>
                    <a:pt x="204" y="546"/>
                  </a:lnTo>
                  <a:lnTo>
                    <a:pt x="198" y="546"/>
                  </a:lnTo>
                  <a:lnTo>
                    <a:pt x="204" y="546"/>
                  </a:lnTo>
                  <a:lnTo>
                    <a:pt x="204" y="552"/>
                  </a:lnTo>
                  <a:lnTo>
                    <a:pt x="198" y="552"/>
                  </a:lnTo>
                  <a:lnTo>
                    <a:pt x="198" y="546"/>
                  </a:lnTo>
                  <a:lnTo>
                    <a:pt x="198" y="552"/>
                  </a:lnTo>
                  <a:lnTo>
                    <a:pt x="198" y="546"/>
                  </a:lnTo>
                  <a:lnTo>
                    <a:pt x="192" y="546"/>
                  </a:lnTo>
                  <a:lnTo>
                    <a:pt x="192" y="552"/>
                  </a:lnTo>
                  <a:lnTo>
                    <a:pt x="186" y="558"/>
                  </a:lnTo>
                  <a:lnTo>
                    <a:pt x="186" y="552"/>
                  </a:lnTo>
                  <a:lnTo>
                    <a:pt x="186" y="558"/>
                  </a:lnTo>
                  <a:lnTo>
                    <a:pt x="180" y="558"/>
                  </a:lnTo>
                  <a:lnTo>
                    <a:pt x="180" y="552"/>
                  </a:lnTo>
                  <a:lnTo>
                    <a:pt x="174" y="558"/>
                  </a:lnTo>
                  <a:lnTo>
                    <a:pt x="174" y="564"/>
                  </a:lnTo>
                  <a:lnTo>
                    <a:pt x="168" y="564"/>
                  </a:lnTo>
                  <a:lnTo>
                    <a:pt x="162" y="564"/>
                  </a:lnTo>
                  <a:lnTo>
                    <a:pt x="162" y="570"/>
                  </a:lnTo>
                  <a:lnTo>
                    <a:pt x="156" y="570"/>
                  </a:lnTo>
                  <a:lnTo>
                    <a:pt x="156" y="564"/>
                  </a:lnTo>
                  <a:lnTo>
                    <a:pt x="156" y="570"/>
                  </a:lnTo>
                  <a:lnTo>
                    <a:pt x="150" y="570"/>
                  </a:lnTo>
                  <a:lnTo>
                    <a:pt x="150" y="576"/>
                  </a:lnTo>
                  <a:lnTo>
                    <a:pt x="144" y="576"/>
                  </a:lnTo>
                  <a:lnTo>
                    <a:pt x="144" y="570"/>
                  </a:lnTo>
                  <a:lnTo>
                    <a:pt x="138" y="576"/>
                  </a:lnTo>
                  <a:lnTo>
                    <a:pt x="138" y="570"/>
                  </a:lnTo>
                  <a:lnTo>
                    <a:pt x="132" y="570"/>
                  </a:lnTo>
                  <a:lnTo>
                    <a:pt x="138" y="570"/>
                  </a:lnTo>
                  <a:lnTo>
                    <a:pt x="132" y="570"/>
                  </a:lnTo>
                  <a:lnTo>
                    <a:pt x="132" y="576"/>
                  </a:lnTo>
                  <a:lnTo>
                    <a:pt x="126" y="576"/>
                  </a:lnTo>
                  <a:lnTo>
                    <a:pt x="120" y="576"/>
                  </a:lnTo>
                  <a:lnTo>
                    <a:pt x="126" y="582"/>
                  </a:lnTo>
                  <a:lnTo>
                    <a:pt x="120" y="582"/>
                  </a:lnTo>
                  <a:lnTo>
                    <a:pt x="114" y="582"/>
                  </a:lnTo>
                  <a:lnTo>
                    <a:pt x="114" y="576"/>
                  </a:lnTo>
                  <a:lnTo>
                    <a:pt x="114" y="570"/>
                  </a:lnTo>
                  <a:lnTo>
                    <a:pt x="108" y="576"/>
                  </a:lnTo>
                  <a:lnTo>
                    <a:pt x="102" y="576"/>
                  </a:lnTo>
                  <a:lnTo>
                    <a:pt x="96" y="576"/>
                  </a:lnTo>
                  <a:lnTo>
                    <a:pt x="90" y="576"/>
                  </a:lnTo>
                  <a:lnTo>
                    <a:pt x="90" y="570"/>
                  </a:lnTo>
                  <a:lnTo>
                    <a:pt x="84" y="570"/>
                  </a:lnTo>
                  <a:lnTo>
                    <a:pt x="78" y="570"/>
                  </a:lnTo>
                  <a:lnTo>
                    <a:pt x="72" y="570"/>
                  </a:lnTo>
                  <a:lnTo>
                    <a:pt x="66" y="570"/>
                  </a:lnTo>
                  <a:lnTo>
                    <a:pt x="60" y="564"/>
                  </a:lnTo>
                  <a:lnTo>
                    <a:pt x="54" y="558"/>
                  </a:lnTo>
                  <a:lnTo>
                    <a:pt x="60" y="552"/>
                  </a:lnTo>
                  <a:lnTo>
                    <a:pt x="60" y="558"/>
                  </a:lnTo>
                  <a:lnTo>
                    <a:pt x="60" y="552"/>
                  </a:lnTo>
                  <a:lnTo>
                    <a:pt x="60" y="546"/>
                  </a:lnTo>
                  <a:lnTo>
                    <a:pt x="66" y="546"/>
                  </a:lnTo>
                  <a:lnTo>
                    <a:pt x="72" y="540"/>
                  </a:lnTo>
                  <a:lnTo>
                    <a:pt x="72" y="534"/>
                  </a:lnTo>
                  <a:lnTo>
                    <a:pt x="78" y="534"/>
                  </a:lnTo>
                  <a:lnTo>
                    <a:pt x="78" y="528"/>
                  </a:lnTo>
                  <a:lnTo>
                    <a:pt x="78" y="522"/>
                  </a:lnTo>
                  <a:lnTo>
                    <a:pt x="78" y="516"/>
                  </a:lnTo>
                  <a:lnTo>
                    <a:pt x="84" y="516"/>
                  </a:lnTo>
                  <a:lnTo>
                    <a:pt x="84" y="510"/>
                  </a:lnTo>
                  <a:lnTo>
                    <a:pt x="90" y="510"/>
                  </a:lnTo>
                  <a:lnTo>
                    <a:pt x="90" y="504"/>
                  </a:lnTo>
                  <a:lnTo>
                    <a:pt x="96" y="504"/>
                  </a:lnTo>
                  <a:lnTo>
                    <a:pt x="96" y="498"/>
                  </a:lnTo>
                  <a:lnTo>
                    <a:pt x="102" y="498"/>
                  </a:lnTo>
                  <a:lnTo>
                    <a:pt x="96" y="498"/>
                  </a:lnTo>
                  <a:lnTo>
                    <a:pt x="96" y="492"/>
                  </a:lnTo>
                  <a:lnTo>
                    <a:pt x="102" y="492"/>
                  </a:lnTo>
                  <a:lnTo>
                    <a:pt x="102" y="498"/>
                  </a:lnTo>
                  <a:lnTo>
                    <a:pt x="102" y="492"/>
                  </a:lnTo>
                  <a:lnTo>
                    <a:pt x="96" y="492"/>
                  </a:lnTo>
                  <a:lnTo>
                    <a:pt x="96" y="486"/>
                  </a:lnTo>
                  <a:lnTo>
                    <a:pt x="96" y="480"/>
                  </a:lnTo>
                  <a:lnTo>
                    <a:pt x="102" y="480"/>
                  </a:lnTo>
                  <a:lnTo>
                    <a:pt x="102" y="474"/>
                  </a:lnTo>
                  <a:lnTo>
                    <a:pt x="102" y="468"/>
                  </a:lnTo>
                  <a:lnTo>
                    <a:pt x="102" y="462"/>
                  </a:lnTo>
                  <a:lnTo>
                    <a:pt x="108" y="462"/>
                  </a:lnTo>
                  <a:lnTo>
                    <a:pt x="108" y="456"/>
                  </a:lnTo>
                  <a:lnTo>
                    <a:pt x="102" y="456"/>
                  </a:lnTo>
                  <a:lnTo>
                    <a:pt x="102" y="462"/>
                  </a:lnTo>
                  <a:lnTo>
                    <a:pt x="102" y="456"/>
                  </a:lnTo>
                  <a:lnTo>
                    <a:pt x="96" y="456"/>
                  </a:lnTo>
                  <a:lnTo>
                    <a:pt x="90" y="456"/>
                  </a:lnTo>
                  <a:lnTo>
                    <a:pt x="84" y="456"/>
                  </a:lnTo>
                  <a:lnTo>
                    <a:pt x="78" y="456"/>
                  </a:lnTo>
                  <a:lnTo>
                    <a:pt x="72" y="456"/>
                  </a:lnTo>
                  <a:lnTo>
                    <a:pt x="72" y="450"/>
                  </a:lnTo>
                  <a:lnTo>
                    <a:pt x="66" y="450"/>
                  </a:lnTo>
                  <a:lnTo>
                    <a:pt x="66" y="444"/>
                  </a:lnTo>
                  <a:lnTo>
                    <a:pt x="66" y="438"/>
                  </a:lnTo>
                  <a:lnTo>
                    <a:pt x="60" y="438"/>
                  </a:lnTo>
                  <a:lnTo>
                    <a:pt x="54" y="438"/>
                  </a:lnTo>
                  <a:lnTo>
                    <a:pt x="54" y="444"/>
                  </a:lnTo>
                  <a:lnTo>
                    <a:pt x="54" y="438"/>
                  </a:lnTo>
                  <a:lnTo>
                    <a:pt x="48" y="438"/>
                  </a:lnTo>
                  <a:lnTo>
                    <a:pt x="48" y="432"/>
                  </a:lnTo>
                  <a:lnTo>
                    <a:pt x="42" y="432"/>
                  </a:lnTo>
                  <a:lnTo>
                    <a:pt x="42" y="426"/>
                  </a:lnTo>
                  <a:lnTo>
                    <a:pt x="36" y="426"/>
                  </a:lnTo>
                  <a:lnTo>
                    <a:pt x="36" y="420"/>
                  </a:lnTo>
                  <a:lnTo>
                    <a:pt x="30" y="420"/>
                  </a:lnTo>
                  <a:lnTo>
                    <a:pt x="30" y="414"/>
                  </a:lnTo>
                  <a:lnTo>
                    <a:pt x="30" y="408"/>
                  </a:lnTo>
                  <a:lnTo>
                    <a:pt x="24" y="408"/>
                  </a:lnTo>
                  <a:lnTo>
                    <a:pt x="30" y="408"/>
                  </a:lnTo>
                  <a:lnTo>
                    <a:pt x="30" y="402"/>
                  </a:lnTo>
                  <a:lnTo>
                    <a:pt x="24" y="402"/>
                  </a:lnTo>
                  <a:lnTo>
                    <a:pt x="24" y="396"/>
                  </a:lnTo>
                  <a:lnTo>
                    <a:pt x="30" y="396"/>
                  </a:lnTo>
                  <a:lnTo>
                    <a:pt x="24" y="396"/>
                  </a:lnTo>
                  <a:lnTo>
                    <a:pt x="18" y="396"/>
                  </a:lnTo>
                  <a:lnTo>
                    <a:pt x="18" y="390"/>
                  </a:lnTo>
                  <a:lnTo>
                    <a:pt x="18" y="396"/>
                  </a:lnTo>
                  <a:lnTo>
                    <a:pt x="12" y="390"/>
                  </a:lnTo>
                  <a:lnTo>
                    <a:pt x="12" y="384"/>
                  </a:lnTo>
                  <a:lnTo>
                    <a:pt x="12" y="378"/>
                  </a:lnTo>
                  <a:lnTo>
                    <a:pt x="6" y="378"/>
                  </a:lnTo>
                  <a:lnTo>
                    <a:pt x="6" y="372"/>
                  </a:lnTo>
                  <a:lnTo>
                    <a:pt x="6" y="378"/>
                  </a:lnTo>
                  <a:lnTo>
                    <a:pt x="6" y="372"/>
                  </a:lnTo>
                  <a:lnTo>
                    <a:pt x="6" y="366"/>
                  </a:lnTo>
                  <a:lnTo>
                    <a:pt x="6" y="360"/>
                  </a:lnTo>
                  <a:lnTo>
                    <a:pt x="6" y="354"/>
                  </a:lnTo>
                  <a:lnTo>
                    <a:pt x="0" y="354"/>
                  </a:lnTo>
                  <a:lnTo>
                    <a:pt x="0" y="348"/>
                  </a:lnTo>
                  <a:lnTo>
                    <a:pt x="6" y="348"/>
                  </a:lnTo>
                  <a:lnTo>
                    <a:pt x="0" y="348"/>
                  </a:lnTo>
                  <a:lnTo>
                    <a:pt x="6" y="342"/>
                  </a:lnTo>
                  <a:lnTo>
                    <a:pt x="0" y="342"/>
                  </a:lnTo>
                  <a:lnTo>
                    <a:pt x="6" y="342"/>
                  </a:lnTo>
                  <a:lnTo>
                    <a:pt x="0" y="336"/>
                  </a:lnTo>
                  <a:lnTo>
                    <a:pt x="6" y="336"/>
                  </a:lnTo>
                  <a:lnTo>
                    <a:pt x="6" y="330"/>
                  </a:lnTo>
                  <a:lnTo>
                    <a:pt x="6" y="324"/>
                  </a:lnTo>
                  <a:lnTo>
                    <a:pt x="6" y="318"/>
                  </a:lnTo>
                  <a:lnTo>
                    <a:pt x="12" y="318"/>
                  </a:lnTo>
                  <a:lnTo>
                    <a:pt x="12" y="312"/>
                  </a:lnTo>
                  <a:lnTo>
                    <a:pt x="6" y="312"/>
                  </a:lnTo>
                  <a:lnTo>
                    <a:pt x="6" y="306"/>
                  </a:lnTo>
                  <a:lnTo>
                    <a:pt x="12" y="312"/>
                  </a:lnTo>
                  <a:lnTo>
                    <a:pt x="12" y="306"/>
                  </a:lnTo>
                  <a:lnTo>
                    <a:pt x="12" y="300"/>
                  </a:lnTo>
                  <a:lnTo>
                    <a:pt x="18" y="300"/>
                  </a:lnTo>
                  <a:lnTo>
                    <a:pt x="24" y="300"/>
                  </a:lnTo>
                  <a:lnTo>
                    <a:pt x="24" y="294"/>
                  </a:lnTo>
                  <a:lnTo>
                    <a:pt x="24" y="288"/>
                  </a:lnTo>
                  <a:lnTo>
                    <a:pt x="24" y="282"/>
                  </a:lnTo>
                  <a:lnTo>
                    <a:pt x="18" y="282"/>
                  </a:lnTo>
                  <a:lnTo>
                    <a:pt x="24" y="282"/>
                  </a:lnTo>
                  <a:lnTo>
                    <a:pt x="24" y="276"/>
                  </a:lnTo>
                  <a:lnTo>
                    <a:pt x="18" y="276"/>
                  </a:lnTo>
                  <a:lnTo>
                    <a:pt x="24" y="276"/>
                  </a:lnTo>
                  <a:lnTo>
                    <a:pt x="30" y="276"/>
                  </a:lnTo>
                  <a:lnTo>
                    <a:pt x="30" y="270"/>
                  </a:lnTo>
                  <a:lnTo>
                    <a:pt x="36" y="270"/>
                  </a:lnTo>
                  <a:lnTo>
                    <a:pt x="36" y="264"/>
                  </a:lnTo>
                  <a:lnTo>
                    <a:pt x="36" y="270"/>
                  </a:lnTo>
                  <a:lnTo>
                    <a:pt x="36" y="264"/>
                  </a:lnTo>
                  <a:lnTo>
                    <a:pt x="42" y="264"/>
                  </a:lnTo>
                  <a:lnTo>
                    <a:pt x="48" y="264"/>
                  </a:lnTo>
                  <a:lnTo>
                    <a:pt x="54" y="264"/>
                  </a:lnTo>
                  <a:lnTo>
                    <a:pt x="54" y="258"/>
                  </a:lnTo>
                  <a:lnTo>
                    <a:pt x="54" y="252"/>
                  </a:lnTo>
                  <a:lnTo>
                    <a:pt x="54" y="246"/>
                  </a:lnTo>
                  <a:lnTo>
                    <a:pt x="60" y="246"/>
                  </a:lnTo>
                  <a:lnTo>
                    <a:pt x="60" y="240"/>
                  </a:lnTo>
                  <a:lnTo>
                    <a:pt x="66" y="240"/>
                  </a:lnTo>
                  <a:lnTo>
                    <a:pt x="66" y="246"/>
                  </a:lnTo>
                  <a:lnTo>
                    <a:pt x="72" y="246"/>
                  </a:lnTo>
                  <a:lnTo>
                    <a:pt x="72" y="252"/>
                  </a:lnTo>
                  <a:lnTo>
                    <a:pt x="72" y="246"/>
                  </a:lnTo>
                  <a:lnTo>
                    <a:pt x="78" y="246"/>
                  </a:lnTo>
                  <a:lnTo>
                    <a:pt x="78" y="240"/>
                  </a:lnTo>
                  <a:lnTo>
                    <a:pt x="78" y="246"/>
                  </a:lnTo>
                  <a:lnTo>
                    <a:pt x="84" y="240"/>
                  </a:lnTo>
                  <a:lnTo>
                    <a:pt x="90" y="240"/>
                  </a:lnTo>
                  <a:lnTo>
                    <a:pt x="84" y="234"/>
                  </a:lnTo>
                  <a:lnTo>
                    <a:pt x="84" y="228"/>
                  </a:lnTo>
                  <a:lnTo>
                    <a:pt x="84" y="222"/>
                  </a:lnTo>
                  <a:lnTo>
                    <a:pt x="84" y="216"/>
                  </a:lnTo>
                  <a:lnTo>
                    <a:pt x="78" y="216"/>
                  </a:lnTo>
                  <a:lnTo>
                    <a:pt x="84" y="216"/>
                  </a:lnTo>
                  <a:lnTo>
                    <a:pt x="90" y="216"/>
                  </a:lnTo>
                  <a:lnTo>
                    <a:pt x="90" y="222"/>
                  </a:lnTo>
                  <a:lnTo>
                    <a:pt x="90" y="228"/>
                  </a:lnTo>
                  <a:lnTo>
                    <a:pt x="90" y="222"/>
                  </a:lnTo>
                  <a:lnTo>
                    <a:pt x="96" y="222"/>
                  </a:lnTo>
                  <a:lnTo>
                    <a:pt x="96" y="228"/>
                  </a:lnTo>
                  <a:lnTo>
                    <a:pt x="102" y="228"/>
                  </a:lnTo>
                  <a:lnTo>
                    <a:pt x="96" y="234"/>
                  </a:lnTo>
                  <a:lnTo>
                    <a:pt x="102" y="234"/>
                  </a:lnTo>
                  <a:lnTo>
                    <a:pt x="96" y="234"/>
                  </a:lnTo>
                  <a:lnTo>
                    <a:pt x="96" y="240"/>
                  </a:lnTo>
                  <a:lnTo>
                    <a:pt x="102" y="234"/>
                  </a:lnTo>
                  <a:lnTo>
                    <a:pt x="108" y="240"/>
                  </a:lnTo>
                  <a:lnTo>
                    <a:pt x="108" y="234"/>
                  </a:lnTo>
                  <a:lnTo>
                    <a:pt x="114" y="234"/>
                  </a:lnTo>
                  <a:lnTo>
                    <a:pt x="114" y="228"/>
                  </a:lnTo>
                  <a:lnTo>
                    <a:pt x="120" y="228"/>
                  </a:lnTo>
                  <a:lnTo>
                    <a:pt x="120" y="222"/>
                  </a:lnTo>
                  <a:lnTo>
                    <a:pt x="120" y="228"/>
                  </a:lnTo>
                  <a:lnTo>
                    <a:pt x="126" y="228"/>
                  </a:lnTo>
                  <a:lnTo>
                    <a:pt x="126" y="222"/>
                  </a:lnTo>
                  <a:lnTo>
                    <a:pt x="132" y="222"/>
                  </a:lnTo>
                  <a:lnTo>
                    <a:pt x="138" y="216"/>
                  </a:lnTo>
                  <a:lnTo>
                    <a:pt x="138" y="222"/>
                  </a:lnTo>
                  <a:lnTo>
                    <a:pt x="144" y="222"/>
                  </a:lnTo>
                  <a:lnTo>
                    <a:pt x="144" y="228"/>
                  </a:lnTo>
                  <a:lnTo>
                    <a:pt x="144" y="234"/>
                  </a:lnTo>
                  <a:lnTo>
                    <a:pt x="150" y="234"/>
                  </a:lnTo>
                  <a:lnTo>
                    <a:pt x="150" y="228"/>
                  </a:lnTo>
                  <a:lnTo>
                    <a:pt x="156" y="228"/>
                  </a:lnTo>
                  <a:lnTo>
                    <a:pt x="162" y="228"/>
                  </a:lnTo>
                  <a:lnTo>
                    <a:pt x="162" y="234"/>
                  </a:lnTo>
                  <a:lnTo>
                    <a:pt x="162" y="240"/>
                  </a:lnTo>
                  <a:lnTo>
                    <a:pt x="168" y="240"/>
                  </a:lnTo>
                  <a:lnTo>
                    <a:pt x="168" y="234"/>
                  </a:lnTo>
                  <a:lnTo>
                    <a:pt x="174" y="234"/>
                  </a:lnTo>
                  <a:lnTo>
                    <a:pt x="180" y="234"/>
                  </a:lnTo>
                  <a:lnTo>
                    <a:pt x="186" y="234"/>
                  </a:lnTo>
                  <a:lnTo>
                    <a:pt x="186" y="228"/>
                  </a:lnTo>
                  <a:lnTo>
                    <a:pt x="186" y="234"/>
                  </a:lnTo>
                  <a:lnTo>
                    <a:pt x="186" y="228"/>
                  </a:lnTo>
                  <a:lnTo>
                    <a:pt x="186" y="234"/>
                  </a:lnTo>
                  <a:lnTo>
                    <a:pt x="192" y="228"/>
                  </a:lnTo>
                  <a:lnTo>
                    <a:pt x="192" y="234"/>
                  </a:lnTo>
                  <a:lnTo>
                    <a:pt x="192" y="228"/>
                  </a:lnTo>
                  <a:lnTo>
                    <a:pt x="186" y="228"/>
                  </a:lnTo>
                  <a:lnTo>
                    <a:pt x="186" y="222"/>
                  </a:lnTo>
                  <a:lnTo>
                    <a:pt x="186" y="216"/>
                  </a:lnTo>
                  <a:lnTo>
                    <a:pt x="186" y="210"/>
                  </a:lnTo>
                  <a:lnTo>
                    <a:pt x="186" y="204"/>
                  </a:lnTo>
                  <a:lnTo>
                    <a:pt x="186" y="198"/>
                  </a:lnTo>
                  <a:lnTo>
                    <a:pt x="180" y="198"/>
                  </a:lnTo>
                  <a:lnTo>
                    <a:pt x="180" y="204"/>
                  </a:lnTo>
                  <a:lnTo>
                    <a:pt x="180" y="198"/>
                  </a:lnTo>
                  <a:lnTo>
                    <a:pt x="180" y="192"/>
                  </a:lnTo>
                  <a:lnTo>
                    <a:pt x="186" y="192"/>
                  </a:lnTo>
                  <a:lnTo>
                    <a:pt x="180" y="192"/>
                  </a:lnTo>
                  <a:lnTo>
                    <a:pt x="186" y="192"/>
                  </a:lnTo>
                  <a:lnTo>
                    <a:pt x="186" y="186"/>
                  </a:lnTo>
                  <a:lnTo>
                    <a:pt x="180" y="186"/>
                  </a:lnTo>
                  <a:lnTo>
                    <a:pt x="180" y="180"/>
                  </a:lnTo>
                  <a:lnTo>
                    <a:pt x="180" y="186"/>
                  </a:lnTo>
                  <a:lnTo>
                    <a:pt x="180" y="180"/>
                  </a:lnTo>
                  <a:lnTo>
                    <a:pt x="186" y="180"/>
                  </a:lnTo>
                  <a:lnTo>
                    <a:pt x="192" y="180"/>
                  </a:lnTo>
                  <a:lnTo>
                    <a:pt x="192" y="174"/>
                  </a:lnTo>
                  <a:lnTo>
                    <a:pt x="192" y="180"/>
                  </a:lnTo>
                  <a:lnTo>
                    <a:pt x="198" y="180"/>
                  </a:lnTo>
                  <a:lnTo>
                    <a:pt x="192" y="180"/>
                  </a:lnTo>
                  <a:lnTo>
                    <a:pt x="198" y="186"/>
                  </a:lnTo>
                  <a:lnTo>
                    <a:pt x="204" y="186"/>
                  </a:lnTo>
                  <a:lnTo>
                    <a:pt x="204" y="192"/>
                  </a:lnTo>
                  <a:lnTo>
                    <a:pt x="210" y="192"/>
                  </a:lnTo>
                  <a:lnTo>
                    <a:pt x="216" y="192"/>
                  </a:lnTo>
                  <a:lnTo>
                    <a:pt x="216" y="186"/>
                  </a:lnTo>
                  <a:lnTo>
                    <a:pt x="222" y="186"/>
                  </a:lnTo>
                  <a:lnTo>
                    <a:pt x="222" y="180"/>
                  </a:lnTo>
                  <a:lnTo>
                    <a:pt x="222" y="174"/>
                  </a:lnTo>
                  <a:lnTo>
                    <a:pt x="216" y="174"/>
                  </a:lnTo>
                  <a:lnTo>
                    <a:pt x="216" y="168"/>
                  </a:lnTo>
                  <a:lnTo>
                    <a:pt x="222" y="168"/>
                  </a:lnTo>
                  <a:lnTo>
                    <a:pt x="216" y="168"/>
                  </a:lnTo>
                  <a:lnTo>
                    <a:pt x="216" y="162"/>
                  </a:lnTo>
                  <a:lnTo>
                    <a:pt x="222" y="162"/>
                  </a:lnTo>
                  <a:lnTo>
                    <a:pt x="228" y="162"/>
                  </a:lnTo>
                  <a:lnTo>
                    <a:pt x="228" y="156"/>
                  </a:lnTo>
                  <a:lnTo>
                    <a:pt x="228" y="150"/>
                  </a:lnTo>
                  <a:lnTo>
                    <a:pt x="234" y="150"/>
                  </a:lnTo>
                  <a:lnTo>
                    <a:pt x="240" y="150"/>
                  </a:lnTo>
                  <a:lnTo>
                    <a:pt x="246" y="150"/>
                  </a:lnTo>
                  <a:lnTo>
                    <a:pt x="246" y="144"/>
                  </a:lnTo>
                  <a:lnTo>
                    <a:pt x="252" y="144"/>
                  </a:lnTo>
                  <a:lnTo>
                    <a:pt x="258" y="138"/>
                  </a:lnTo>
                  <a:lnTo>
                    <a:pt x="264" y="132"/>
                  </a:lnTo>
                  <a:lnTo>
                    <a:pt x="264" y="138"/>
                  </a:lnTo>
                  <a:lnTo>
                    <a:pt x="270" y="138"/>
                  </a:lnTo>
                  <a:lnTo>
                    <a:pt x="276" y="138"/>
                  </a:lnTo>
                  <a:lnTo>
                    <a:pt x="276" y="132"/>
                  </a:lnTo>
                  <a:lnTo>
                    <a:pt x="282" y="132"/>
                  </a:lnTo>
                  <a:lnTo>
                    <a:pt x="288" y="132"/>
                  </a:lnTo>
                  <a:lnTo>
                    <a:pt x="294" y="132"/>
                  </a:lnTo>
                  <a:lnTo>
                    <a:pt x="294" y="126"/>
                  </a:lnTo>
                  <a:lnTo>
                    <a:pt x="300" y="126"/>
                  </a:lnTo>
                  <a:lnTo>
                    <a:pt x="300" y="120"/>
                  </a:lnTo>
                  <a:lnTo>
                    <a:pt x="300" y="114"/>
                  </a:lnTo>
                  <a:lnTo>
                    <a:pt x="306" y="114"/>
                  </a:lnTo>
                  <a:lnTo>
                    <a:pt x="306" y="120"/>
                  </a:lnTo>
                  <a:lnTo>
                    <a:pt x="306" y="126"/>
                  </a:lnTo>
                  <a:lnTo>
                    <a:pt x="312" y="126"/>
                  </a:lnTo>
                  <a:lnTo>
                    <a:pt x="318" y="126"/>
                  </a:lnTo>
                  <a:lnTo>
                    <a:pt x="324" y="126"/>
                  </a:lnTo>
                  <a:lnTo>
                    <a:pt x="330" y="126"/>
                  </a:lnTo>
                  <a:lnTo>
                    <a:pt x="330" y="120"/>
                  </a:lnTo>
                  <a:lnTo>
                    <a:pt x="336" y="120"/>
                  </a:lnTo>
                  <a:lnTo>
                    <a:pt x="342" y="120"/>
                  </a:lnTo>
                  <a:lnTo>
                    <a:pt x="342" y="114"/>
                  </a:lnTo>
                  <a:lnTo>
                    <a:pt x="342" y="108"/>
                  </a:lnTo>
                  <a:lnTo>
                    <a:pt x="348" y="108"/>
                  </a:lnTo>
                  <a:lnTo>
                    <a:pt x="348" y="102"/>
                  </a:lnTo>
                  <a:lnTo>
                    <a:pt x="348" y="96"/>
                  </a:lnTo>
                  <a:lnTo>
                    <a:pt x="348" y="90"/>
                  </a:lnTo>
                  <a:lnTo>
                    <a:pt x="348" y="96"/>
                  </a:lnTo>
                  <a:lnTo>
                    <a:pt x="348" y="90"/>
                  </a:lnTo>
                  <a:lnTo>
                    <a:pt x="354" y="90"/>
                  </a:lnTo>
                  <a:lnTo>
                    <a:pt x="360" y="90"/>
                  </a:lnTo>
                  <a:lnTo>
                    <a:pt x="366" y="90"/>
                  </a:lnTo>
                  <a:lnTo>
                    <a:pt x="372" y="90"/>
                  </a:lnTo>
                  <a:lnTo>
                    <a:pt x="378" y="90"/>
                  </a:lnTo>
                  <a:lnTo>
                    <a:pt x="384" y="84"/>
                  </a:lnTo>
                  <a:lnTo>
                    <a:pt x="390" y="84"/>
                  </a:lnTo>
                  <a:lnTo>
                    <a:pt x="390" y="78"/>
                  </a:lnTo>
                  <a:lnTo>
                    <a:pt x="396" y="78"/>
                  </a:lnTo>
                  <a:lnTo>
                    <a:pt x="402" y="78"/>
                  </a:lnTo>
                  <a:lnTo>
                    <a:pt x="402" y="84"/>
                  </a:lnTo>
                  <a:lnTo>
                    <a:pt x="408" y="84"/>
                  </a:lnTo>
                  <a:lnTo>
                    <a:pt x="408" y="78"/>
                  </a:lnTo>
                  <a:lnTo>
                    <a:pt x="408" y="72"/>
                  </a:lnTo>
                  <a:lnTo>
                    <a:pt x="414" y="72"/>
                  </a:lnTo>
                  <a:lnTo>
                    <a:pt x="414" y="66"/>
                  </a:lnTo>
                  <a:lnTo>
                    <a:pt x="414" y="72"/>
                  </a:lnTo>
                  <a:lnTo>
                    <a:pt x="414" y="66"/>
                  </a:lnTo>
                  <a:lnTo>
                    <a:pt x="420" y="66"/>
                  </a:lnTo>
                  <a:lnTo>
                    <a:pt x="420" y="72"/>
                  </a:lnTo>
                  <a:lnTo>
                    <a:pt x="420" y="66"/>
                  </a:lnTo>
                  <a:lnTo>
                    <a:pt x="420" y="72"/>
                  </a:lnTo>
                  <a:lnTo>
                    <a:pt x="420" y="66"/>
                  </a:lnTo>
                  <a:lnTo>
                    <a:pt x="426" y="66"/>
                  </a:lnTo>
                  <a:lnTo>
                    <a:pt x="426" y="72"/>
                  </a:lnTo>
                  <a:lnTo>
                    <a:pt x="426" y="66"/>
                  </a:lnTo>
                  <a:lnTo>
                    <a:pt x="426" y="60"/>
                  </a:lnTo>
                  <a:lnTo>
                    <a:pt x="432" y="60"/>
                  </a:lnTo>
                  <a:lnTo>
                    <a:pt x="432" y="66"/>
                  </a:lnTo>
                  <a:lnTo>
                    <a:pt x="432" y="60"/>
                  </a:lnTo>
                  <a:lnTo>
                    <a:pt x="432" y="54"/>
                  </a:lnTo>
                  <a:lnTo>
                    <a:pt x="432" y="48"/>
                  </a:lnTo>
                  <a:lnTo>
                    <a:pt x="426" y="48"/>
                  </a:lnTo>
                  <a:lnTo>
                    <a:pt x="432" y="48"/>
                  </a:lnTo>
                  <a:lnTo>
                    <a:pt x="438" y="48"/>
                  </a:lnTo>
                  <a:lnTo>
                    <a:pt x="438" y="42"/>
                  </a:lnTo>
                  <a:lnTo>
                    <a:pt x="444" y="42"/>
                  </a:lnTo>
                  <a:lnTo>
                    <a:pt x="444" y="36"/>
                  </a:lnTo>
                  <a:lnTo>
                    <a:pt x="450" y="36"/>
                  </a:lnTo>
                  <a:lnTo>
                    <a:pt x="456" y="36"/>
                  </a:lnTo>
                  <a:lnTo>
                    <a:pt x="450" y="36"/>
                  </a:lnTo>
                  <a:lnTo>
                    <a:pt x="456" y="36"/>
                  </a:lnTo>
                  <a:lnTo>
                    <a:pt x="456" y="30"/>
                  </a:lnTo>
                  <a:lnTo>
                    <a:pt x="450" y="30"/>
                  </a:lnTo>
                  <a:lnTo>
                    <a:pt x="450" y="24"/>
                  </a:lnTo>
                  <a:lnTo>
                    <a:pt x="456" y="24"/>
                  </a:lnTo>
                  <a:lnTo>
                    <a:pt x="450" y="18"/>
                  </a:lnTo>
                  <a:lnTo>
                    <a:pt x="456" y="18"/>
                  </a:lnTo>
                  <a:lnTo>
                    <a:pt x="456" y="12"/>
                  </a:lnTo>
                  <a:lnTo>
                    <a:pt x="450" y="12"/>
                  </a:lnTo>
                  <a:lnTo>
                    <a:pt x="450" y="6"/>
                  </a:lnTo>
                  <a:lnTo>
                    <a:pt x="462" y="0"/>
                  </a:lnTo>
                  <a:lnTo>
                    <a:pt x="468" y="0"/>
                  </a:lnTo>
                  <a:lnTo>
                    <a:pt x="474" y="6"/>
                  </a:lnTo>
                  <a:lnTo>
                    <a:pt x="480" y="0"/>
                  </a:lnTo>
                  <a:lnTo>
                    <a:pt x="480" y="6"/>
                  </a:lnTo>
                  <a:lnTo>
                    <a:pt x="474" y="6"/>
                  </a:lnTo>
                  <a:lnTo>
                    <a:pt x="474" y="12"/>
                  </a:lnTo>
                  <a:lnTo>
                    <a:pt x="474" y="18"/>
                  </a:lnTo>
                  <a:lnTo>
                    <a:pt x="474" y="24"/>
                  </a:lnTo>
                  <a:lnTo>
                    <a:pt x="480" y="24"/>
                  </a:lnTo>
                  <a:lnTo>
                    <a:pt x="486" y="24"/>
                  </a:lnTo>
                  <a:lnTo>
                    <a:pt x="486" y="30"/>
                  </a:lnTo>
                  <a:lnTo>
                    <a:pt x="492" y="30"/>
                  </a:lnTo>
                  <a:lnTo>
                    <a:pt x="492" y="36"/>
                  </a:lnTo>
                  <a:lnTo>
                    <a:pt x="498" y="36"/>
                  </a:lnTo>
                  <a:lnTo>
                    <a:pt x="498" y="42"/>
                  </a:lnTo>
                  <a:lnTo>
                    <a:pt x="498" y="36"/>
                  </a:lnTo>
                  <a:lnTo>
                    <a:pt x="504" y="36"/>
                  </a:lnTo>
                  <a:lnTo>
                    <a:pt x="504" y="42"/>
                  </a:lnTo>
                  <a:lnTo>
                    <a:pt x="504" y="36"/>
                  </a:lnTo>
                  <a:lnTo>
                    <a:pt x="510" y="36"/>
                  </a:lnTo>
                  <a:lnTo>
                    <a:pt x="510" y="42"/>
                  </a:lnTo>
                  <a:lnTo>
                    <a:pt x="510" y="48"/>
                  </a:lnTo>
                  <a:lnTo>
                    <a:pt x="510" y="54"/>
                  </a:lnTo>
                  <a:lnTo>
                    <a:pt x="510" y="60"/>
                  </a:lnTo>
                  <a:lnTo>
                    <a:pt x="510" y="66"/>
                  </a:lnTo>
                  <a:lnTo>
                    <a:pt x="510" y="72"/>
                  </a:lnTo>
                  <a:lnTo>
                    <a:pt x="510" y="78"/>
                  </a:lnTo>
                  <a:lnTo>
                    <a:pt x="516" y="78"/>
                  </a:lnTo>
                  <a:lnTo>
                    <a:pt x="522" y="84"/>
                  </a:lnTo>
                  <a:lnTo>
                    <a:pt x="522" y="90"/>
                  </a:lnTo>
                  <a:lnTo>
                    <a:pt x="528" y="90"/>
                  </a:lnTo>
                  <a:lnTo>
                    <a:pt x="528" y="96"/>
                  </a:lnTo>
                  <a:lnTo>
                    <a:pt x="528" y="102"/>
                  </a:lnTo>
                  <a:lnTo>
                    <a:pt x="534" y="102"/>
                  </a:lnTo>
                  <a:lnTo>
                    <a:pt x="540" y="96"/>
                  </a:lnTo>
                  <a:lnTo>
                    <a:pt x="540" y="102"/>
                  </a:lnTo>
                  <a:lnTo>
                    <a:pt x="546" y="102"/>
                  </a:lnTo>
                  <a:lnTo>
                    <a:pt x="546" y="108"/>
                  </a:lnTo>
                  <a:lnTo>
                    <a:pt x="552" y="108"/>
                  </a:lnTo>
                  <a:lnTo>
                    <a:pt x="546" y="108"/>
                  </a:lnTo>
                  <a:lnTo>
                    <a:pt x="546" y="114"/>
                  </a:lnTo>
                  <a:lnTo>
                    <a:pt x="546" y="120"/>
                  </a:lnTo>
                  <a:lnTo>
                    <a:pt x="546" y="126"/>
                  </a:lnTo>
                  <a:lnTo>
                    <a:pt x="552" y="126"/>
                  </a:lnTo>
                  <a:lnTo>
                    <a:pt x="546" y="126"/>
                  </a:lnTo>
                  <a:lnTo>
                    <a:pt x="552" y="126"/>
                  </a:lnTo>
                  <a:lnTo>
                    <a:pt x="552" y="132"/>
                  </a:lnTo>
                  <a:lnTo>
                    <a:pt x="552" y="138"/>
                  </a:lnTo>
                  <a:lnTo>
                    <a:pt x="546" y="138"/>
                  </a:lnTo>
                  <a:lnTo>
                    <a:pt x="552" y="138"/>
                  </a:lnTo>
                  <a:lnTo>
                    <a:pt x="552" y="144"/>
                  </a:lnTo>
                  <a:lnTo>
                    <a:pt x="558" y="144"/>
                  </a:lnTo>
                  <a:lnTo>
                    <a:pt x="552" y="150"/>
                  </a:lnTo>
                  <a:lnTo>
                    <a:pt x="552" y="156"/>
                  </a:lnTo>
                  <a:lnTo>
                    <a:pt x="552" y="162"/>
                  </a:lnTo>
                  <a:lnTo>
                    <a:pt x="546" y="162"/>
                  </a:lnTo>
                  <a:lnTo>
                    <a:pt x="546" y="168"/>
                  </a:lnTo>
                  <a:lnTo>
                    <a:pt x="540" y="174"/>
                  </a:lnTo>
                  <a:lnTo>
                    <a:pt x="540" y="168"/>
                  </a:lnTo>
                  <a:lnTo>
                    <a:pt x="534" y="168"/>
                  </a:lnTo>
                  <a:lnTo>
                    <a:pt x="534" y="162"/>
                  </a:lnTo>
                  <a:lnTo>
                    <a:pt x="528" y="162"/>
                  </a:lnTo>
                  <a:lnTo>
                    <a:pt x="522" y="162"/>
                  </a:lnTo>
                  <a:lnTo>
                    <a:pt x="522" y="168"/>
                  </a:lnTo>
                  <a:lnTo>
                    <a:pt x="516" y="168"/>
                  </a:lnTo>
                  <a:lnTo>
                    <a:pt x="516" y="174"/>
                  </a:lnTo>
                  <a:lnTo>
                    <a:pt x="510" y="174"/>
                  </a:lnTo>
                  <a:lnTo>
                    <a:pt x="510" y="180"/>
                  </a:lnTo>
                  <a:lnTo>
                    <a:pt x="510" y="186"/>
                  </a:lnTo>
                  <a:lnTo>
                    <a:pt x="510" y="192"/>
                  </a:lnTo>
                  <a:lnTo>
                    <a:pt x="510" y="198"/>
                  </a:lnTo>
                  <a:lnTo>
                    <a:pt x="516" y="198"/>
                  </a:lnTo>
                  <a:lnTo>
                    <a:pt x="516" y="204"/>
                  </a:lnTo>
                  <a:lnTo>
                    <a:pt x="516" y="210"/>
                  </a:lnTo>
                  <a:lnTo>
                    <a:pt x="510" y="210"/>
                  </a:lnTo>
                  <a:lnTo>
                    <a:pt x="504" y="210"/>
                  </a:lnTo>
                  <a:lnTo>
                    <a:pt x="510" y="210"/>
                  </a:lnTo>
                  <a:lnTo>
                    <a:pt x="510" y="216"/>
                  </a:lnTo>
                  <a:lnTo>
                    <a:pt x="510" y="222"/>
                  </a:lnTo>
                  <a:lnTo>
                    <a:pt x="504" y="222"/>
                  </a:lnTo>
                  <a:lnTo>
                    <a:pt x="510" y="222"/>
                  </a:lnTo>
                  <a:lnTo>
                    <a:pt x="510" y="228"/>
                  </a:lnTo>
                  <a:lnTo>
                    <a:pt x="516" y="228"/>
                  </a:lnTo>
                  <a:lnTo>
                    <a:pt x="516" y="234"/>
                  </a:lnTo>
                  <a:lnTo>
                    <a:pt x="522" y="234"/>
                  </a:lnTo>
                  <a:lnTo>
                    <a:pt x="528" y="234"/>
                  </a:lnTo>
                  <a:lnTo>
                    <a:pt x="522" y="240"/>
                  </a:lnTo>
                  <a:lnTo>
                    <a:pt x="528" y="240"/>
                  </a:lnTo>
                  <a:lnTo>
                    <a:pt x="528" y="234"/>
                  </a:lnTo>
                  <a:lnTo>
                    <a:pt x="528" y="240"/>
                  </a:lnTo>
                  <a:lnTo>
                    <a:pt x="528" y="246"/>
                  </a:lnTo>
                  <a:lnTo>
                    <a:pt x="534" y="246"/>
                  </a:lnTo>
                  <a:lnTo>
                    <a:pt x="534" y="252"/>
                  </a:lnTo>
                  <a:lnTo>
                    <a:pt x="534" y="258"/>
                  </a:lnTo>
                  <a:lnTo>
                    <a:pt x="528" y="258"/>
                  </a:lnTo>
                  <a:lnTo>
                    <a:pt x="534" y="258"/>
                  </a:lnTo>
                  <a:lnTo>
                    <a:pt x="528" y="258"/>
                  </a:lnTo>
                  <a:lnTo>
                    <a:pt x="534" y="258"/>
                  </a:lnTo>
                  <a:lnTo>
                    <a:pt x="540" y="258"/>
                  </a:lnTo>
                  <a:lnTo>
                    <a:pt x="534" y="258"/>
                  </a:lnTo>
                  <a:lnTo>
                    <a:pt x="540" y="258"/>
                  </a:lnTo>
                  <a:lnTo>
                    <a:pt x="540" y="264"/>
                  </a:lnTo>
                  <a:lnTo>
                    <a:pt x="540" y="270"/>
                  </a:lnTo>
                  <a:lnTo>
                    <a:pt x="546" y="270"/>
                  </a:lnTo>
                  <a:lnTo>
                    <a:pt x="546" y="276"/>
                  </a:lnTo>
                  <a:lnTo>
                    <a:pt x="546" y="282"/>
                  </a:lnTo>
                  <a:lnTo>
                    <a:pt x="540" y="282"/>
                  </a:lnTo>
                  <a:lnTo>
                    <a:pt x="540" y="288"/>
                  </a:lnTo>
                  <a:lnTo>
                    <a:pt x="534" y="282"/>
                  </a:lnTo>
                  <a:lnTo>
                    <a:pt x="534" y="288"/>
                  </a:lnTo>
                  <a:lnTo>
                    <a:pt x="534" y="282"/>
                  </a:lnTo>
                  <a:lnTo>
                    <a:pt x="528" y="282"/>
                  </a:lnTo>
                  <a:lnTo>
                    <a:pt x="522" y="282"/>
                  </a:lnTo>
                  <a:lnTo>
                    <a:pt x="516" y="282"/>
                  </a:lnTo>
                  <a:lnTo>
                    <a:pt x="516" y="288"/>
                  </a:lnTo>
                  <a:lnTo>
                    <a:pt x="522" y="288"/>
                  </a:lnTo>
                  <a:lnTo>
                    <a:pt x="522" y="294"/>
                  </a:lnTo>
                  <a:lnTo>
                    <a:pt x="528" y="294"/>
                  </a:lnTo>
                  <a:lnTo>
                    <a:pt x="528" y="300"/>
                  </a:lnTo>
                  <a:lnTo>
                    <a:pt x="522" y="300"/>
                  </a:lnTo>
                  <a:lnTo>
                    <a:pt x="522" y="306"/>
                  </a:lnTo>
                  <a:lnTo>
                    <a:pt x="516" y="306"/>
                  </a:lnTo>
                  <a:lnTo>
                    <a:pt x="516" y="300"/>
                  </a:lnTo>
                  <a:lnTo>
                    <a:pt x="510" y="300"/>
                  </a:lnTo>
                  <a:lnTo>
                    <a:pt x="510" y="294"/>
                  </a:lnTo>
                  <a:lnTo>
                    <a:pt x="510" y="300"/>
                  </a:lnTo>
                  <a:lnTo>
                    <a:pt x="504" y="300"/>
                  </a:lnTo>
                  <a:lnTo>
                    <a:pt x="498" y="300"/>
                  </a:lnTo>
                  <a:lnTo>
                    <a:pt x="498" y="306"/>
                  </a:lnTo>
                  <a:lnTo>
                    <a:pt x="492" y="306"/>
                  </a:lnTo>
                  <a:lnTo>
                    <a:pt x="486" y="306"/>
                  </a:lnTo>
                  <a:lnTo>
                    <a:pt x="486" y="312"/>
                  </a:lnTo>
                  <a:lnTo>
                    <a:pt x="480" y="312"/>
                  </a:lnTo>
                  <a:lnTo>
                    <a:pt x="480" y="318"/>
                  </a:lnTo>
                  <a:lnTo>
                    <a:pt x="480" y="324"/>
                  </a:lnTo>
                  <a:lnTo>
                    <a:pt x="486" y="330"/>
                  </a:lnTo>
                  <a:lnTo>
                    <a:pt x="492" y="336"/>
                  </a:lnTo>
                  <a:lnTo>
                    <a:pt x="486" y="336"/>
                  </a:lnTo>
                  <a:lnTo>
                    <a:pt x="486" y="342"/>
                  </a:lnTo>
                  <a:lnTo>
                    <a:pt x="492" y="342"/>
                  </a:lnTo>
                  <a:lnTo>
                    <a:pt x="486" y="342"/>
                  </a:lnTo>
                  <a:lnTo>
                    <a:pt x="492" y="342"/>
                  </a:lnTo>
                  <a:lnTo>
                    <a:pt x="492" y="348"/>
                  </a:lnTo>
                  <a:lnTo>
                    <a:pt x="486" y="348"/>
                  </a:lnTo>
                  <a:lnTo>
                    <a:pt x="492" y="348"/>
                  </a:lnTo>
                  <a:lnTo>
                    <a:pt x="486" y="348"/>
                  </a:lnTo>
                  <a:lnTo>
                    <a:pt x="492" y="348"/>
                  </a:lnTo>
                  <a:lnTo>
                    <a:pt x="486" y="348"/>
                  </a:lnTo>
                  <a:lnTo>
                    <a:pt x="486" y="354"/>
                  </a:lnTo>
                  <a:lnTo>
                    <a:pt x="486" y="348"/>
                  </a:lnTo>
                  <a:lnTo>
                    <a:pt x="486" y="342"/>
                  </a:lnTo>
                  <a:lnTo>
                    <a:pt x="480" y="342"/>
                  </a:lnTo>
                  <a:lnTo>
                    <a:pt x="480" y="348"/>
                  </a:lnTo>
                  <a:lnTo>
                    <a:pt x="480" y="342"/>
                  </a:lnTo>
                  <a:lnTo>
                    <a:pt x="474" y="348"/>
                  </a:lnTo>
                  <a:lnTo>
                    <a:pt x="474" y="342"/>
                  </a:lnTo>
                  <a:lnTo>
                    <a:pt x="468" y="342"/>
                  </a:lnTo>
                  <a:lnTo>
                    <a:pt x="468" y="348"/>
                  </a:lnTo>
                  <a:lnTo>
                    <a:pt x="462" y="348"/>
                  </a:lnTo>
                  <a:lnTo>
                    <a:pt x="468" y="348"/>
                  </a:lnTo>
                  <a:lnTo>
                    <a:pt x="462" y="348"/>
                  </a:lnTo>
                  <a:lnTo>
                    <a:pt x="468" y="348"/>
                  </a:lnTo>
                  <a:lnTo>
                    <a:pt x="468" y="354"/>
                  </a:lnTo>
                  <a:lnTo>
                    <a:pt x="462" y="354"/>
                  </a:lnTo>
                  <a:lnTo>
                    <a:pt x="468" y="354"/>
                  </a:lnTo>
                  <a:lnTo>
                    <a:pt x="468" y="360"/>
                  </a:lnTo>
                  <a:lnTo>
                    <a:pt x="468" y="354"/>
                  </a:lnTo>
                  <a:lnTo>
                    <a:pt x="468" y="360"/>
                  </a:lnTo>
                  <a:lnTo>
                    <a:pt x="462" y="360"/>
                  </a:lnTo>
                  <a:lnTo>
                    <a:pt x="456" y="360"/>
                  </a:lnTo>
                  <a:lnTo>
                    <a:pt x="450" y="360"/>
                  </a:lnTo>
                  <a:lnTo>
                    <a:pt x="450" y="366"/>
                  </a:lnTo>
                  <a:lnTo>
                    <a:pt x="450" y="372"/>
                  </a:lnTo>
                  <a:lnTo>
                    <a:pt x="456" y="378"/>
                  </a:lnTo>
                  <a:lnTo>
                    <a:pt x="462" y="384"/>
                  </a:lnTo>
                  <a:lnTo>
                    <a:pt x="468" y="390"/>
                  </a:lnTo>
                  <a:lnTo>
                    <a:pt x="468" y="396"/>
                  </a:lnTo>
                  <a:lnTo>
                    <a:pt x="474" y="402"/>
                  </a:lnTo>
                  <a:lnTo>
                    <a:pt x="474" y="408"/>
                  </a:lnTo>
                  <a:lnTo>
                    <a:pt x="480" y="408"/>
                  </a:lnTo>
                  <a:lnTo>
                    <a:pt x="486" y="408"/>
                  </a:lnTo>
                  <a:lnTo>
                    <a:pt x="486" y="402"/>
                  </a:lnTo>
                  <a:lnTo>
                    <a:pt x="486" y="408"/>
                  </a:lnTo>
                  <a:lnTo>
                    <a:pt x="492" y="408"/>
                  </a:lnTo>
                  <a:lnTo>
                    <a:pt x="492" y="402"/>
                  </a:lnTo>
                  <a:lnTo>
                    <a:pt x="498" y="402"/>
                  </a:lnTo>
                  <a:lnTo>
                    <a:pt x="504" y="402"/>
                  </a:lnTo>
                  <a:lnTo>
                    <a:pt x="510" y="402"/>
                  </a:lnTo>
                  <a:lnTo>
                    <a:pt x="510" y="396"/>
                  </a:lnTo>
                  <a:lnTo>
                    <a:pt x="516" y="396"/>
                  </a:lnTo>
                  <a:lnTo>
                    <a:pt x="522" y="396"/>
                  </a:lnTo>
                  <a:lnTo>
                    <a:pt x="528" y="390"/>
                  </a:lnTo>
                  <a:lnTo>
                    <a:pt x="534" y="390"/>
                  </a:lnTo>
                  <a:lnTo>
                    <a:pt x="540" y="390"/>
                  </a:lnTo>
                  <a:lnTo>
                    <a:pt x="540" y="384"/>
                  </a:lnTo>
                  <a:lnTo>
                    <a:pt x="546" y="384"/>
                  </a:lnTo>
                  <a:lnTo>
                    <a:pt x="552" y="384"/>
                  </a:lnTo>
                  <a:lnTo>
                    <a:pt x="558" y="384"/>
                  </a:lnTo>
                  <a:lnTo>
                    <a:pt x="564" y="384"/>
                  </a:lnTo>
                  <a:lnTo>
                    <a:pt x="570" y="384"/>
                  </a:lnTo>
                  <a:lnTo>
                    <a:pt x="576" y="384"/>
                  </a:lnTo>
                  <a:lnTo>
                    <a:pt x="576" y="390"/>
                  </a:lnTo>
                  <a:lnTo>
                    <a:pt x="582" y="390"/>
                  </a:lnTo>
                  <a:lnTo>
                    <a:pt x="582" y="396"/>
                  </a:lnTo>
                  <a:lnTo>
                    <a:pt x="588" y="396"/>
                  </a:lnTo>
                  <a:lnTo>
                    <a:pt x="588" y="402"/>
                  </a:lnTo>
                  <a:lnTo>
                    <a:pt x="594" y="402"/>
                  </a:lnTo>
                  <a:lnTo>
                    <a:pt x="594" y="408"/>
                  </a:lnTo>
                  <a:lnTo>
                    <a:pt x="600" y="414"/>
                  </a:lnTo>
                  <a:lnTo>
                    <a:pt x="600" y="420"/>
                  </a:lnTo>
                  <a:lnTo>
                    <a:pt x="600" y="426"/>
                  </a:lnTo>
                  <a:lnTo>
                    <a:pt x="600" y="432"/>
                  </a:lnTo>
                  <a:lnTo>
                    <a:pt x="600" y="438"/>
                  </a:lnTo>
                  <a:lnTo>
                    <a:pt x="600" y="444"/>
                  </a:lnTo>
                  <a:lnTo>
                    <a:pt x="600" y="450"/>
                  </a:lnTo>
                  <a:lnTo>
                    <a:pt x="600" y="456"/>
                  </a:lnTo>
                  <a:lnTo>
                    <a:pt x="606" y="456"/>
                  </a:lnTo>
                  <a:lnTo>
                    <a:pt x="612" y="456"/>
                  </a:lnTo>
                  <a:lnTo>
                    <a:pt x="612" y="462"/>
                  </a:lnTo>
                  <a:lnTo>
                    <a:pt x="606" y="468"/>
                  </a:lnTo>
                  <a:lnTo>
                    <a:pt x="606" y="474"/>
                  </a:lnTo>
                  <a:lnTo>
                    <a:pt x="612" y="474"/>
                  </a:lnTo>
                  <a:lnTo>
                    <a:pt x="612" y="480"/>
                  </a:lnTo>
                  <a:lnTo>
                    <a:pt x="618" y="480"/>
                  </a:lnTo>
                  <a:lnTo>
                    <a:pt x="618" y="486"/>
                  </a:lnTo>
                  <a:lnTo>
                    <a:pt x="618" y="492"/>
                  </a:lnTo>
                  <a:lnTo>
                    <a:pt x="618" y="498"/>
                  </a:lnTo>
                  <a:lnTo>
                    <a:pt x="624" y="498"/>
                  </a:lnTo>
                  <a:lnTo>
                    <a:pt x="630" y="498"/>
                  </a:lnTo>
                  <a:lnTo>
                    <a:pt x="630" y="492"/>
                  </a:lnTo>
                  <a:lnTo>
                    <a:pt x="636" y="498"/>
                  </a:lnTo>
                  <a:lnTo>
                    <a:pt x="630" y="504"/>
                  </a:lnTo>
                  <a:lnTo>
                    <a:pt x="630" y="510"/>
                  </a:lnTo>
                  <a:lnTo>
                    <a:pt x="624" y="510"/>
                  </a:lnTo>
                  <a:lnTo>
                    <a:pt x="624" y="516"/>
                  </a:lnTo>
                  <a:lnTo>
                    <a:pt x="618" y="516"/>
                  </a:lnTo>
                  <a:lnTo>
                    <a:pt x="612" y="516"/>
                  </a:lnTo>
                  <a:lnTo>
                    <a:pt x="612" y="522"/>
                  </a:lnTo>
                  <a:lnTo>
                    <a:pt x="606" y="522"/>
                  </a:lnTo>
                  <a:lnTo>
                    <a:pt x="600" y="522"/>
                  </a:lnTo>
                  <a:lnTo>
                    <a:pt x="600" y="528"/>
                  </a:lnTo>
                  <a:lnTo>
                    <a:pt x="600" y="534"/>
                  </a:lnTo>
                  <a:lnTo>
                    <a:pt x="600" y="540"/>
                  </a:lnTo>
                  <a:lnTo>
                    <a:pt x="606" y="540"/>
                  </a:lnTo>
                  <a:lnTo>
                    <a:pt x="606" y="546"/>
                  </a:lnTo>
                  <a:lnTo>
                    <a:pt x="606" y="552"/>
                  </a:lnTo>
                  <a:lnTo>
                    <a:pt x="612" y="558"/>
                  </a:lnTo>
                  <a:lnTo>
                    <a:pt x="612" y="564"/>
                  </a:lnTo>
                  <a:lnTo>
                    <a:pt x="618" y="564"/>
                  </a:lnTo>
                  <a:lnTo>
                    <a:pt x="618" y="570"/>
                  </a:lnTo>
                  <a:lnTo>
                    <a:pt x="618" y="576"/>
                  </a:lnTo>
                  <a:lnTo>
                    <a:pt x="618" y="582"/>
                  </a:lnTo>
                  <a:lnTo>
                    <a:pt x="618" y="588"/>
                  </a:lnTo>
                  <a:lnTo>
                    <a:pt x="618" y="594"/>
                  </a:lnTo>
                  <a:lnTo>
                    <a:pt x="624" y="600"/>
                  </a:lnTo>
                  <a:lnTo>
                    <a:pt x="624" y="606"/>
                  </a:lnTo>
                  <a:lnTo>
                    <a:pt x="624" y="612"/>
                  </a:lnTo>
                  <a:lnTo>
                    <a:pt x="624" y="618"/>
                  </a:lnTo>
                  <a:lnTo>
                    <a:pt x="630" y="618"/>
                  </a:lnTo>
                  <a:lnTo>
                    <a:pt x="630" y="624"/>
                  </a:lnTo>
                  <a:lnTo>
                    <a:pt x="624" y="624"/>
                  </a:lnTo>
                  <a:lnTo>
                    <a:pt x="624" y="630"/>
                  </a:lnTo>
                  <a:lnTo>
                    <a:pt x="630" y="630"/>
                  </a:lnTo>
                  <a:lnTo>
                    <a:pt x="636" y="630"/>
                  </a:lnTo>
                  <a:lnTo>
                    <a:pt x="642" y="636"/>
                  </a:lnTo>
                  <a:lnTo>
                    <a:pt x="642" y="642"/>
                  </a:lnTo>
                  <a:lnTo>
                    <a:pt x="636" y="642"/>
                  </a:lnTo>
                  <a:lnTo>
                    <a:pt x="636" y="648"/>
                  </a:lnTo>
                  <a:lnTo>
                    <a:pt x="630" y="654"/>
                  </a:lnTo>
                  <a:lnTo>
                    <a:pt x="630" y="660"/>
                  </a:lnTo>
                  <a:lnTo>
                    <a:pt x="636" y="660"/>
                  </a:lnTo>
                  <a:lnTo>
                    <a:pt x="636" y="654"/>
                  </a:lnTo>
                  <a:lnTo>
                    <a:pt x="636" y="660"/>
                  </a:lnTo>
                  <a:lnTo>
                    <a:pt x="636" y="666"/>
                  </a:lnTo>
                  <a:lnTo>
                    <a:pt x="636" y="672"/>
                  </a:lnTo>
                  <a:lnTo>
                    <a:pt x="630" y="672"/>
                  </a:lnTo>
                  <a:lnTo>
                    <a:pt x="630" y="678"/>
                  </a:lnTo>
                  <a:lnTo>
                    <a:pt x="624" y="678"/>
                  </a:lnTo>
                  <a:lnTo>
                    <a:pt x="624" y="684"/>
                  </a:lnTo>
                  <a:lnTo>
                    <a:pt x="630" y="690"/>
                  </a:lnTo>
                  <a:lnTo>
                    <a:pt x="636" y="690"/>
                  </a:lnTo>
                  <a:lnTo>
                    <a:pt x="636" y="696"/>
                  </a:lnTo>
                  <a:lnTo>
                    <a:pt x="630" y="696"/>
                  </a:lnTo>
                  <a:lnTo>
                    <a:pt x="624" y="702"/>
                  </a:lnTo>
                  <a:lnTo>
                    <a:pt x="624" y="708"/>
                  </a:lnTo>
                  <a:lnTo>
                    <a:pt x="618" y="708"/>
                  </a:lnTo>
                  <a:lnTo>
                    <a:pt x="612" y="714"/>
                  </a:lnTo>
                  <a:lnTo>
                    <a:pt x="606" y="714"/>
                  </a:lnTo>
                  <a:lnTo>
                    <a:pt x="606" y="720"/>
                  </a:lnTo>
                  <a:lnTo>
                    <a:pt x="606" y="726"/>
                  </a:lnTo>
                  <a:lnTo>
                    <a:pt x="606" y="720"/>
                  </a:lnTo>
                  <a:lnTo>
                    <a:pt x="612" y="720"/>
                  </a:lnTo>
                  <a:lnTo>
                    <a:pt x="612" y="726"/>
                  </a:lnTo>
                  <a:lnTo>
                    <a:pt x="606" y="732"/>
                  </a:lnTo>
                  <a:lnTo>
                    <a:pt x="606" y="738"/>
                  </a:lnTo>
                  <a:lnTo>
                    <a:pt x="600" y="744"/>
                  </a:lnTo>
                  <a:lnTo>
                    <a:pt x="600" y="750"/>
                  </a:lnTo>
                  <a:lnTo>
                    <a:pt x="600" y="756"/>
                  </a:lnTo>
                  <a:lnTo>
                    <a:pt x="600" y="762"/>
                  </a:lnTo>
                  <a:lnTo>
                    <a:pt x="594" y="774"/>
                  </a:lnTo>
                  <a:lnTo>
                    <a:pt x="594" y="780"/>
                  </a:lnTo>
                  <a:lnTo>
                    <a:pt x="588" y="786"/>
                  </a:lnTo>
                  <a:lnTo>
                    <a:pt x="588" y="792"/>
                  </a:lnTo>
                  <a:lnTo>
                    <a:pt x="582" y="792"/>
                  </a:lnTo>
                  <a:lnTo>
                    <a:pt x="582" y="798"/>
                  </a:lnTo>
                  <a:lnTo>
                    <a:pt x="582" y="804"/>
                  </a:lnTo>
                  <a:lnTo>
                    <a:pt x="576" y="810"/>
                  </a:lnTo>
                  <a:lnTo>
                    <a:pt x="576" y="816"/>
                  </a:lnTo>
                  <a:lnTo>
                    <a:pt x="576" y="822"/>
                  </a:lnTo>
                  <a:lnTo>
                    <a:pt x="570" y="822"/>
                  </a:lnTo>
                  <a:lnTo>
                    <a:pt x="564" y="828"/>
                  </a:lnTo>
                  <a:lnTo>
                    <a:pt x="558" y="828"/>
                  </a:lnTo>
                  <a:close/>
                </a:path>
              </a:pathLst>
            </a:custGeom>
            <a:solidFill>
              <a:schemeClr val="accent6">
                <a:lumMod val="75000"/>
              </a:schemeClr>
            </a:solidFill>
            <a:ln w="9525" cmpd="sng">
              <a:solidFill>
                <a:schemeClr val="bg1"/>
              </a:solidFill>
              <a:round/>
              <a:headEnd/>
              <a:tailEnd/>
            </a:ln>
          </p:spPr>
          <p:txBody>
            <a:bodyPr/>
            <a:lstStyle/>
            <a:p>
              <a:pPr>
                <a:defRPr/>
              </a:pPr>
              <a:endParaRPr lang="de-DE" sz="1300" dirty="0">
                <a:ea typeface="+mn-ea"/>
              </a:endParaRPr>
            </a:p>
          </p:txBody>
        </p:sp>
        <p:sp>
          <p:nvSpPr>
            <p:cNvPr id="14" name="Freeform 10">
              <a:extLst>
                <a:ext uri="{FF2B5EF4-FFF2-40B4-BE49-F238E27FC236}">
                  <a16:creationId xmlns:a16="http://schemas.microsoft.com/office/drawing/2014/main" id="{3EAE6CAC-0CA1-4FB8-B95B-E3BA3FA1F923}"/>
                </a:ext>
              </a:extLst>
            </p:cNvPr>
            <p:cNvSpPr>
              <a:spLocks noEditPoints="1"/>
            </p:cNvSpPr>
            <p:nvPr/>
          </p:nvSpPr>
          <p:spPr bwMode="gray">
            <a:xfrm>
              <a:off x="2392" y="3395"/>
              <a:ext cx="819" cy="907"/>
            </a:xfrm>
            <a:custGeom>
              <a:avLst/>
              <a:gdLst>
                <a:gd name="T0" fmla="*/ 534 w 846"/>
                <a:gd name="T1" fmla="*/ 894 h 936"/>
                <a:gd name="T2" fmla="*/ 456 w 846"/>
                <a:gd name="T3" fmla="*/ 840 h 936"/>
                <a:gd name="T4" fmla="*/ 480 w 846"/>
                <a:gd name="T5" fmla="*/ 876 h 936"/>
                <a:gd name="T6" fmla="*/ 450 w 846"/>
                <a:gd name="T7" fmla="*/ 882 h 936"/>
                <a:gd name="T8" fmla="*/ 438 w 846"/>
                <a:gd name="T9" fmla="*/ 870 h 936"/>
                <a:gd name="T10" fmla="*/ 426 w 846"/>
                <a:gd name="T11" fmla="*/ 876 h 936"/>
                <a:gd name="T12" fmla="*/ 384 w 846"/>
                <a:gd name="T13" fmla="*/ 876 h 936"/>
                <a:gd name="T14" fmla="*/ 360 w 846"/>
                <a:gd name="T15" fmla="*/ 870 h 936"/>
                <a:gd name="T16" fmla="*/ 336 w 846"/>
                <a:gd name="T17" fmla="*/ 852 h 936"/>
                <a:gd name="T18" fmla="*/ 306 w 846"/>
                <a:gd name="T19" fmla="*/ 828 h 936"/>
                <a:gd name="T20" fmla="*/ 270 w 846"/>
                <a:gd name="T21" fmla="*/ 858 h 936"/>
                <a:gd name="T22" fmla="*/ 276 w 846"/>
                <a:gd name="T23" fmla="*/ 894 h 936"/>
                <a:gd name="T24" fmla="*/ 312 w 846"/>
                <a:gd name="T25" fmla="*/ 912 h 936"/>
                <a:gd name="T26" fmla="*/ 270 w 846"/>
                <a:gd name="T27" fmla="*/ 924 h 936"/>
                <a:gd name="T28" fmla="*/ 216 w 846"/>
                <a:gd name="T29" fmla="*/ 912 h 936"/>
                <a:gd name="T30" fmla="*/ 150 w 846"/>
                <a:gd name="T31" fmla="*/ 930 h 936"/>
                <a:gd name="T32" fmla="*/ 66 w 846"/>
                <a:gd name="T33" fmla="*/ 930 h 936"/>
                <a:gd name="T34" fmla="*/ 24 w 846"/>
                <a:gd name="T35" fmla="*/ 918 h 936"/>
                <a:gd name="T36" fmla="*/ 6 w 846"/>
                <a:gd name="T37" fmla="*/ 840 h 936"/>
                <a:gd name="T38" fmla="*/ 30 w 846"/>
                <a:gd name="T39" fmla="*/ 738 h 936"/>
                <a:gd name="T40" fmla="*/ 54 w 846"/>
                <a:gd name="T41" fmla="*/ 648 h 936"/>
                <a:gd name="T42" fmla="*/ 84 w 846"/>
                <a:gd name="T43" fmla="*/ 546 h 936"/>
                <a:gd name="T44" fmla="*/ 126 w 846"/>
                <a:gd name="T45" fmla="*/ 462 h 936"/>
                <a:gd name="T46" fmla="*/ 186 w 846"/>
                <a:gd name="T47" fmla="*/ 378 h 936"/>
                <a:gd name="T48" fmla="*/ 246 w 846"/>
                <a:gd name="T49" fmla="*/ 294 h 936"/>
                <a:gd name="T50" fmla="*/ 294 w 846"/>
                <a:gd name="T51" fmla="*/ 204 h 936"/>
                <a:gd name="T52" fmla="*/ 282 w 846"/>
                <a:gd name="T53" fmla="*/ 138 h 936"/>
                <a:gd name="T54" fmla="*/ 306 w 846"/>
                <a:gd name="T55" fmla="*/ 102 h 936"/>
                <a:gd name="T56" fmla="*/ 348 w 846"/>
                <a:gd name="T57" fmla="*/ 72 h 936"/>
                <a:gd name="T58" fmla="*/ 378 w 846"/>
                <a:gd name="T59" fmla="*/ 108 h 936"/>
                <a:gd name="T60" fmla="*/ 390 w 846"/>
                <a:gd name="T61" fmla="*/ 138 h 936"/>
                <a:gd name="T62" fmla="*/ 408 w 846"/>
                <a:gd name="T63" fmla="*/ 144 h 936"/>
                <a:gd name="T64" fmla="*/ 432 w 846"/>
                <a:gd name="T65" fmla="*/ 120 h 936"/>
                <a:gd name="T66" fmla="*/ 456 w 846"/>
                <a:gd name="T67" fmla="*/ 96 h 936"/>
                <a:gd name="T68" fmla="*/ 504 w 846"/>
                <a:gd name="T69" fmla="*/ 78 h 936"/>
                <a:gd name="T70" fmla="*/ 546 w 846"/>
                <a:gd name="T71" fmla="*/ 36 h 936"/>
                <a:gd name="T72" fmla="*/ 528 w 846"/>
                <a:gd name="T73" fmla="*/ 6 h 936"/>
                <a:gd name="T74" fmla="*/ 582 w 846"/>
                <a:gd name="T75" fmla="*/ 18 h 936"/>
                <a:gd name="T76" fmla="*/ 606 w 846"/>
                <a:gd name="T77" fmla="*/ 18 h 936"/>
                <a:gd name="T78" fmla="*/ 642 w 846"/>
                <a:gd name="T79" fmla="*/ 30 h 936"/>
                <a:gd name="T80" fmla="*/ 666 w 846"/>
                <a:gd name="T81" fmla="*/ 72 h 936"/>
                <a:gd name="T82" fmla="*/ 666 w 846"/>
                <a:gd name="T83" fmla="*/ 90 h 936"/>
                <a:gd name="T84" fmla="*/ 708 w 846"/>
                <a:gd name="T85" fmla="*/ 126 h 936"/>
                <a:gd name="T86" fmla="*/ 738 w 846"/>
                <a:gd name="T87" fmla="*/ 132 h 936"/>
                <a:gd name="T88" fmla="*/ 738 w 846"/>
                <a:gd name="T89" fmla="*/ 180 h 936"/>
                <a:gd name="T90" fmla="*/ 744 w 846"/>
                <a:gd name="T91" fmla="*/ 222 h 936"/>
                <a:gd name="T92" fmla="*/ 768 w 846"/>
                <a:gd name="T93" fmla="*/ 264 h 936"/>
                <a:gd name="T94" fmla="*/ 774 w 846"/>
                <a:gd name="T95" fmla="*/ 300 h 936"/>
                <a:gd name="T96" fmla="*/ 828 w 846"/>
                <a:gd name="T97" fmla="*/ 354 h 936"/>
                <a:gd name="T98" fmla="*/ 828 w 846"/>
                <a:gd name="T99" fmla="*/ 414 h 936"/>
                <a:gd name="T100" fmla="*/ 834 w 846"/>
                <a:gd name="T101" fmla="*/ 456 h 936"/>
                <a:gd name="T102" fmla="*/ 810 w 846"/>
                <a:gd name="T103" fmla="*/ 468 h 936"/>
                <a:gd name="T104" fmla="*/ 792 w 846"/>
                <a:gd name="T105" fmla="*/ 498 h 936"/>
                <a:gd name="T106" fmla="*/ 774 w 846"/>
                <a:gd name="T107" fmla="*/ 546 h 936"/>
                <a:gd name="T108" fmla="*/ 720 w 846"/>
                <a:gd name="T109" fmla="*/ 570 h 936"/>
                <a:gd name="T110" fmla="*/ 720 w 846"/>
                <a:gd name="T111" fmla="*/ 630 h 936"/>
                <a:gd name="T112" fmla="*/ 744 w 846"/>
                <a:gd name="T113" fmla="*/ 720 h 936"/>
                <a:gd name="T114" fmla="*/ 732 w 846"/>
                <a:gd name="T115" fmla="*/ 798 h 936"/>
                <a:gd name="T116" fmla="*/ 732 w 846"/>
                <a:gd name="T117" fmla="*/ 834 h 936"/>
                <a:gd name="T118" fmla="*/ 732 w 846"/>
                <a:gd name="T119" fmla="*/ 894 h 936"/>
                <a:gd name="T120" fmla="*/ 702 w 846"/>
                <a:gd name="T121" fmla="*/ 894 h 936"/>
                <a:gd name="T122" fmla="*/ 642 w 846"/>
                <a:gd name="T123" fmla="*/ 906 h 936"/>
                <a:gd name="T124" fmla="*/ 594 w 846"/>
                <a:gd name="T125" fmla="*/ 93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6" h="936">
                  <a:moveTo>
                    <a:pt x="594" y="924"/>
                  </a:moveTo>
                  <a:lnTo>
                    <a:pt x="588" y="924"/>
                  </a:lnTo>
                  <a:lnTo>
                    <a:pt x="582" y="924"/>
                  </a:lnTo>
                  <a:lnTo>
                    <a:pt x="576" y="924"/>
                  </a:lnTo>
                  <a:lnTo>
                    <a:pt x="576" y="918"/>
                  </a:lnTo>
                  <a:lnTo>
                    <a:pt x="570" y="918"/>
                  </a:lnTo>
                  <a:lnTo>
                    <a:pt x="570" y="912"/>
                  </a:lnTo>
                  <a:lnTo>
                    <a:pt x="570" y="906"/>
                  </a:lnTo>
                  <a:lnTo>
                    <a:pt x="564" y="906"/>
                  </a:lnTo>
                  <a:lnTo>
                    <a:pt x="564" y="900"/>
                  </a:lnTo>
                  <a:lnTo>
                    <a:pt x="558" y="900"/>
                  </a:lnTo>
                  <a:lnTo>
                    <a:pt x="552" y="900"/>
                  </a:lnTo>
                  <a:lnTo>
                    <a:pt x="552" y="894"/>
                  </a:lnTo>
                  <a:lnTo>
                    <a:pt x="552" y="900"/>
                  </a:lnTo>
                  <a:lnTo>
                    <a:pt x="552" y="894"/>
                  </a:lnTo>
                  <a:lnTo>
                    <a:pt x="546" y="894"/>
                  </a:lnTo>
                  <a:lnTo>
                    <a:pt x="540" y="894"/>
                  </a:lnTo>
                  <a:lnTo>
                    <a:pt x="540" y="888"/>
                  </a:lnTo>
                  <a:lnTo>
                    <a:pt x="534" y="888"/>
                  </a:lnTo>
                  <a:lnTo>
                    <a:pt x="534" y="894"/>
                  </a:lnTo>
                  <a:lnTo>
                    <a:pt x="528" y="894"/>
                  </a:lnTo>
                  <a:lnTo>
                    <a:pt x="522" y="894"/>
                  </a:lnTo>
                  <a:lnTo>
                    <a:pt x="516" y="894"/>
                  </a:lnTo>
                  <a:lnTo>
                    <a:pt x="516" y="888"/>
                  </a:lnTo>
                  <a:lnTo>
                    <a:pt x="510" y="888"/>
                  </a:lnTo>
                  <a:lnTo>
                    <a:pt x="504" y="882"/>
                  </a:lnTo>
                  <a:lnTo>
                    <a:pt x="498" y="882"/>
                  </a:lnTo>
                  <a:lnTo>
                    <a:pt x="498" y="876"/>
                  </a:lnTo>
                  <a:lnTo>
                    <a:pt x="492" y="876"/>
                  </a:lnTo>
                  <a:lnTo>
                    <a:pt x="492" y="870"/>
                  </a:lnTo>
                  <a:lnTo>
                    <a:pt x="486" y="870"/>
                  </a:lnTo>
                  <a:lnTo>
                    <a:pt x="486" y="864"/>
                  </a:lnTo>
                  <a:lnTo>
                    <a:pt x="486" y="858"/>
                  </a:lnTo>
                  <a:lnTo>
                    <a:pt x="480" y="858"/>
                  </a:lnTo>
                  <a:lnTo>
                    <a:pt x="480" y="852"/>
                  </a:lnTo>
                  <a:lnTo>
                    <a:pt x="474" y="852"/>
                  </a:lnTo>
                  <a:lnTo>
                    <a:pt x="468" y="852"/>
                  </a:lnTo>
                  <a:lnTo>
                    <a:pt x="468" y="846"/>
                  </a:lnTo>
                  <a:lnTo>
                    <a:pt x="462" y="846"/>
                  </a:lnTo>
                  <a:lnTo>
                    <a:pt x="456" y="840"/>
                  </a:lnTo>
                  <a:lnTo>
                    <a:pt x="450" y="834"/>
                  </a:lnTo>
                  <a:lnTo>
                    <a:pt x="444" y="834"/>
                  </a:lnTo>
                  <a:lnTo>
                    <a:pt x="444" y="828"/>
                  </a:lnTo>
                  <a:lnTo>
                    <a:pt x="438" y="828"/>
                  </a:lnTo>
                  <a:lnTo>
                    <a:pt x="432" y="828"/>
                  </a:lnTo>
                  <a:lnTo>
                    <a:pt x="432" y="834"/>
                  </a:lnTo>
                  <a:lnTo>
                    <a:pt x="438" y="834"/>
                  </a:lnTo>
                  <a:lnTo>
                    <a:pt x="438" y="840"/>
                  </a:lnTo>
                  <a:lnTo>
                    <a:pt x="444" y="840"/>
                  </a:lnTo>
                  <a:lnTo>
                    <a:pt x="444" y="846"/>
                  </a:lnTo>
                  <a:lnTo>
                    <a:pt x="450" y="846"/>
                  </a:lnTo>
                  <a:lnTo>
                    <a:pt x="450" y="852"/>
                  </a:lnTo>
                  <a:lnTo>
                    <a:pt x="456" y="852"/>
                  </a:lnTo>
                  <a:lnTo>
                    <a:pt x="462" y="852"/>
                  </a:lnTo>
                  <a:lnTo>
                    <a:pt x="462" y="858"/>
                  </a:lnTo>
                  <a:lnTo>
                    <a:pt x="468" y="858"/>
                  </a:lnTo>
                  <a:lnTo>
                    <a:pt x="474" y="864"/>
                  </a:lnTo>
                  <a:lnTo>
                    <a:pt x="474" y="870"/>
                  </a:lnTo>
                  <a:lnTo>
                    <a:pt x="474" y="876"/>
                  </a:lnTo>
                  <a:lnTo>
                    <a:pt x="480" y="876"/>
                  </a:lnTo>
                  <a:lnTo>
                    <a:pt x="480" y="882"/>
                  </a:lnTo>
                  <a:lnTo>
                    <a:pt x="480" y="888"/>
                  </a:lnTo>
                  <a:lnTo>
                    <a:pt x="486" y="888"/>
                  </a:lnTo>
                  <a:lnTo>
                    <a:pt x="480" y="888"/>
                  </a:lnTo>
                  <a:lnTo>
                    <a:pt x="480" y="894"/>
                  </a:lnTo>
                  <a:lnTo>
                    <a:pt x="480" y="888"/>
                  </a:lnTo>
                  <a:lnTo>
                    <a:pt x="480" y="894"/>
                  </a:lnTo>
                  <a:lnTo>
                    <a:pt x="480" y="888"/>
                  </a:lnTo>
                  <a:lnTo>
                    <a:pt x="474" y="888"/>
                  </a:lnTo>
                  <a:lnTo>
                    <a:pt x="474" y="894"/>
                  </a:lnTo>
                  <a:lnTo>
                    <a:pt x="468" y="894"/>
                  </a:lnTo>
                  <a:lnTo>
                    <a:pt x="468" y="888"/>
                  </a:lnTo>
                  <a:lnTo>
                    <a:pt x="462" y="888"/>
                  </a:lnTo>
                  <a:lnTo>
                    <a:pt x="462" y="894"/>
                  </a:lnTo>
                  <a:lnTo>
                    <a:pt x="462" y="888"/>
                  </a:lnTo>
                  <a:lnTo>
                    <a:pt x="456" y="888"/>
                  </a:lnTo>
                  <a:lnTo>
                    <a:pt x="456" y="882"/>
                  </a:lnTo>
                  <a:lnTo>
                    <a:pt x="450" y="882"/>
                  </a:lnTo>
                  <a:lnTo>
                    <a:pt x="456" y="882"/>
                  </a:lnTo>
                  <a:lnTo>
                    <a:pt x="450" y="882"/>
                  </a:lnTo>
                  <a:lnTo>
                    <a:pt x="444" y="882"/>
                  </a:lnTo>
                  <a:lnTo>
                    <a:pt x="438" y="882"/>
                  </a:lnTo>
                  <a:lnTo>
                    <a:pt x="438" y="876"/>
                  </a:lnTo>
                  <a:lnTo>
                    <a:pt x="432" y="876"/>
                  </a:lnTo>
                  <a:lnTo>
                    <a:pt x="438" y="876"/>
                  </a:lnTo>
                  <a:lnTo>
                    <a:pt x="432" y="876"/>
                  </a:lnTo>
                  <a:lnTo>
                    <a:pt x="432" y="870"/>
                  </a:lnTo>
                  <a:lnTo>
                    <a:pt x="438" y="870"/>
                  </a:lnTo>
                  <a:lnTo>
                    <a:pt x="438" y="876"/>
                  </a:lnTo>
                  <a:lnTo>
                    <a:pt x="444" y="876"/>
                  </a:lnTo>
                  <a:lnTo>
                    <a:pt x="444" y="882"/>
                  </a:lnTo>
                  <a:lnTo>
                    <a:pt x="450" y="882"/>
                  </a:lnTo>
                  <a:lnTo>
                    <a:pt x="456" y="882"/>
                  </a:lnTo>
                  <a:lnTo>
                    <a:pt x="450" y="882"/>
                  </a:lnTo>
                  <a:lnTo>
                    <a:pt x="456" y="882"/>
                  </a:lnTo>
                  <a:lnTo>
                    <a:pt x="450" y="882"/>
                  </a:lnTo>
                  <a:lnTo>
                    <a:pt x="450" y="876"/>
                  </a:lnTo>
                  <a:lnTo>
                    <a:pt x="450" y="870"/>
                  </a:lnTo>
                  <a:lnTo>
                    <a:pt x="444" y="870"/>
                  </a:lnTo>
                  <a:lnTo>
                    <a:pt x="438" y="870"/>
                  </a:lnTo>
                  <a:lnTo>
                    <a:pt x="438" y="864"/>
                  </a:lnTo>
                  <a:lnTo>
                    <a:pt x="432" y="864"/>
                  </a:lnTo>
                  <a:lnTo>
                    <a:pt x="426" y="864"/>
                  </a:lnTo>
                  <a:lnTo>
                    <a:pt x="426" y="858"/>
                  </a:lnTo>
                  <a:lnTo>
                    <a:pt x="420" y="858"/>
                  </a:lnTo>
                  <a:lnTo>
                    <a:pt x="420" y="864"/>
                  </a:lnTo>
                  <a:lnTo>
                    <a:pt x="426" y="864"/>
                  </a:lnTo>
                  <a:lnTo>
                    <a:pt x="426" y="870"/>
                  </a:lnTo>
                  <a:lnTo>
                    <a:pt x="426" y="864"/>
                  </a:lnTo>
                  <a:lnTo>
                    <a:pt x="420" y="864"/>
                  </a:lnTo>
                  <a:lnTo>
                    <a:pt x="414" y="858"/>
                  </a:lnTo>
                  <a:lnTo>
                    <a:pt x="414" y="864"/>
                  </a:lnTo>
                  <a:lnTo>
                    <a:pt x="414" y="858"/>
                  </a:lnTo>
                  <a:lnTo>
                    <a:pt x="408" y="858"/>
                  </a:lnTo>
                  <a:lnTo>
                    <a:pt x="408" y="864"/>
                  </a:lnTo>
                  <a:lnTo>
                    <a:pt x="408" y="870"/>
                  </a:lnTo>
                  <a:lnTo>
                    <a:pt x="414" y="870"/>
                  </a:lnTo>
                  <a:lnTo>
                    <a:pt x="420" y="870"/>
                  </a:lnTo>
                  <a:lnTo>
                    <a:pt x="420" y="876"/>
                  </a:lnTo>
                  <a:lnTo>
                    <a:pt x="426" y="876"/>
                  </a:lnTo>
                  <a:lnTo>
                    <a:pt x="420" y="876"/>
                  </a:lnTo>
                  <a:lnTo>
                    <a:pt x="420" y="882"/>
                  </a:lnTo>
                  <a:lnTo>
                    <a:pt x="414" y="882"/>
                  </a:lnTo>
                  <a:lnTo>
                    <a:pt x="414" y="888"/>
                  </a:lnTo>
                  <a:lnTo>
                    <a:pt x="408" y="888"/>
                  </a:lnTo>
                  <a:lnTo>
                    <a:pt x="402" y="894"/>
                  </a:lnTo>
                  <a:lnTo>
                    <a:pt x="396" y="894"/>
                  </a:lnTo>
                  <a:lnTo>
                    <a:pt x="390" y="894"/>
                  </a:lnTo>
                  <a:lnTo>
                    <a:pt x="384" y="894"/>
                  </a:lnTo>
                  <a:lnTo>
                    <a:pt x="384" y="888"/>
                  </a:lnTo>
                  <a:lnTo>
                    <a:pt x="384" y="882"/>
                  </a:lnTo>
                  <a:lnTo>
                    <a:pt x="378" y="882"/>
                  </a:lnTo>
                  <a:lnTo>
                    <a:pt x="384" y="882"/>
                  </a:lnTo>
                  <a:lnTo>
                    <a:pt x="384" y="876"/>
                  </a:lnTo>
                  <a:lnTo>
                    <a:pt x="378" y="876"/>
                  </a:lnTo>
                  <a:lnTo>
                    <a:pt x="384" y="876"/>
                  </a:lnTo>
                  <a:lnTo>
                    <a:pt x="390" y="876"/>
                  </a:lnTo>
                  <a:lnTo>
                    <a:pt x="384" y="876"/>
                  </a:lnTo>
                  <a:lnTo>
                    <a:pt x="384" y="870"/>
                  </a:lnTo>
                  <a:lnTo>
                    <a:pt x="384" y="876"/>
                  </a:lnTo>
                  <a:lnTo>
                    <a:pt x="384" y="870"/>
                  </a:lnTo>
                  <a:lnTo>
                    <a:pt x="384" y="876"/>
                  </a:lnTo>
                  <a:lnTo>
                    <a:pt x="384" y="870"/>
                  </a:lnTo>
                  <a:lnTo>
                    <a:pt x="378" y="876"/>
                  </a:lnTo>
                  <a:lnTo>
                    <a:pt x="378" y="870"/>
                  </a:lnTo>
                  <a:lnTo>
                    <a:pt x="372" y="870"/>
                  </a:lnTo>
                  <a:lnTo>
                    <a:pt x="372" y="864"/>
                  </a:lnTo>
                  <a:lnTo>
                    <a:pt x="372" y="870"/>
                  </a:lnTo>
                  <a:lnTo>
                    <a:pt x="372" y="864"/>
                  </a:lnTo>
                  <a:lnTo>
                    <a:pt x="366" y="864"/>
                  </a:lnTo>
                  <a:lnTo>
                    <a:pt x="372" y="864"/>
                  </a:lnTo>
                  <a:lnTo>
                    <a:pt x="366" y="864"/>
                  </a:lnTo>
                  <a:lnTo>
                    <a:pt x="372" y="864"/>
                  </a:lnTo>
                  <a:lnTo>
                    <a:pt x="366" y="864"/>
                  </a:lnTo>
                  <a:lnTo>
                    <a:pt x="366" y="858"/>
                  </a:lnTo>
                  <a:lnTo>
                    <a:pt x="366" y="864"/>
                  </a:lnTo>
                  <a:lnTo>
                    <a:pt x="360" y="864"/>
                  </a:lnTo>
                  <a:lnTo>
                    <a:pt x="360" y="870"/>
                  </a:lnTo>
                  <a:lnTo>
                    <a:pt x="354" y="870"/>
                  </a:lnTo>
                  <a:lnTo>
                    <a:pt x="360" y="870"/>
                  </a:lnTo>
                  <a:lnTo>
                    <a:pt x="366" y="870"/>
                  </a:lnTo>
                  <a:lnTo>
                    <a:pt x="366" y="876"/>
                  </a:lnTo>
                  <a:lnTo>
                    <a:pt x="366" y="882"/>
                  </a:lnTo>
                  <a:lnTo>
                    <a:pt x="366" y="888"/>
                  </a:lnTo>
                  <a:lnTo>
                    <a:pt x="360" y="888"/>
                  </a:lnTo>
                  <a:lnTo>
                    <a:pt x="360" y="882"/>
                  </a:lnTo>
                  <a:lnTo>
                    <a:pt x="354" y="882"/>
                  </a:lnTo>
                  <a:lnTo>
                    <a:pt x="354" y="876"/>
                  </a:lnTo>
                  <a:lnTo>
                    <a:pt x="348" y="876"/>
                  </a:lnTo>
                  <a:lnTo>
                    <a:pt x="342" y="876"/>
                  </a:lnTo>
                  <a:lnTo>
                    <a:pt x="348" y="870"/>
                  </a:lnTo>
                  <a:lnTo>
                    <a:pt x="348" y="864"/>
                  </a:lnTo>
                  <a:lnTo>
                    <a:pt x="342" y="864"/>
                  </a:lnTo>
                  <a:lnTo>
                    <a:pt x="342" y="858"/>
                  </a:lnTo>
                  <a:lnTo>
                    <a:pt x="348" y="858"/>
                  </a:lnTo>
                  <a:lnTo>
                    <a:pt x="348" y="852"/>
                  </a:lnTo>
                  <a:lnTo>
                    <a:pt x="348" y="846"/>
                  </a:lnTo>
                  <a:lnTo>
                    <a:pt x="342" y="846"/>
                  </a:lnTo>
                  <a:lnTo>
                    <a:pt x="336" y="846"/>
                  </a:lnTo>
                  <a:lnTo>
                    <a:pt x="336" y="852"/>
                  </a:lnTo>
                  <a:lnTo>
                    <a:pt x="336" y="846"/>
                  </a:lnTo>
                  <a:lnTo>
                    <a:pt x="336" y="840"/>
                  </a:lnTo>
                  <a:lnTo>
                    <a:pt x="330" y="840"/>
                  </a:lnTo>
                  <a:lnTo>
                    <a:pt x="330" y="834"/>
                  </a:lnTo>
                  <a:lnTo>
                    <a:pt x="324" y="834"/>
                  </a:lnTo>
                  <a:lnTo>
                    <a:pt x="324" y="840"/>
                  </a:lnTo>
                  <a:lnTo>
                    <a:pt x="324" y="846"/>
                  </a:lnTo>
                  <a:lnTo>
                    <a:pt x="318" y="846"/>
                  </a:lnTo>
                  <a:lnTo>
                    <a:pt x="318" y="852"/>
                  </a:lnTo>
                  <a:lnTo>
                    <a:pt x="318" y="846"/>
                  </a:lnTo>
                  <a:lnTo>
                    <a:pt x="318" y="840"/>
                  </a:lnTo>
                  <a:lnTo>
                    <a:pt x="312" y="840"/>
                  </a:lnTo>
                  <a:lnTo>
                    <a:pt x="312" y="834"/>
                  </a:lnTo>
                  <a:lnTo>
                    <a:pt x="318" y="834"/>
                  </a:lnTo>
                  <a:lnTo>
                    <a:pt x="312" y="834"/>
                  </a:lnTo>
                  <a:lnTo>
                    <a:pt x="318" y="834"/>
                  </a:lnTo>
                  <a:lnTo>
                    <a:pt x="312" y="834"/>
                  </a:lnTo>
                  <a:lnTo>
                    <a:pt x="312" y="828"/>
                  </a:lnTo>
                  <a:lnTo>
                    <a:pt x="306" y="834"/>
                  </a:lnTo>
                  <a:lnTo>
                    <a:pt x="306" y="828"/>
                  </a:lnTo>
                  <a:lnTo>
                    <a:pt x="306" y="834"/>
                  </a:lnTo>
                  <a:lnTo>
                    <a:pt x="300" y="834"/>
                  </a:lnTo>
                  <a:lnTo>
                    <a:pt x="300" y="828"/>
                  </a:lnTo>
                  <a:lnTo>
                    <a:pt x="300" y="834"/>
                  </a:lnTo>
                  <a:lnTo>
                    <a:pt x="300" y="840"/>
                  </a:lnTo>
                  <a:lnTo>
                    <a:pt x="306" y="840"/>
                  </a:lnTo>
                  <a:lnTo>
                    <a:pt x="300" y="840"/>
                  </a:lnTo>
                  <a:lnTo>
                    <a:pt x="294" y="840"/>
                  </a:lnTo>
                  <a:lnTo>
                    <a:pt x="288" y="840"/>
                  </a:lnTo>
                  <a:lnTo>
                    <a:pt x="288" y="846"/>
                  </a:lnTo>
                  <a:lnTo>
                    <a:pt x="288" y="840"/>
                  </a:lnTo>
                  <a:lnTo>
                    <a:pt x="282" y="840"/>
                  </a:lnTo>
                  <a:lnTo>
                    <a:pt x="282" y="846"/>
                  </a:lnTo>
                  <a:lnTo>
                    <a:pt x="276" y="840"/>
                  </a:lnTo>
                  <a:lnTo>
                    <a:pt x="276" y="846"/>
                  </a:lnTo>
                  <a:lnTo>
                    <a:pt x="270" y="846"/>
                  </a:lnTo>
                  <a:lnTo>
                    <a:pt x="270" y="852"/>
                  </a:lnTo>
                  <a:lnTo>
                    <a:pt x="270" y="858"/>
                  </a:lnTo>
                  <a:lnTo>
                    <a:pt x="264" y="858"/>
                  </a:lnTo>
                  <a:lnTo>
                    <a:pt x="270" y="858"/>
                  </a:lnTo>
                  <a:lnTo>
                    <a:pt x="270" y="864"/>
                  </a:lnTo>
                  <a:lnTo>
                    <a:pt x="264" y="864"/>
                  </a:lnTo>
                  <a:lnTo>
                    <a:pt x="258" y="870"/>
                  </a:lnTo>
                  <a:lnTo>
                    <a:pt x="252" y="876"/>
                  </a:lnTo>
                  <a:lnTo>
                    <a:pt x="258" y="876"/>
                  </a:lnTo>
                  <a:lnTo>
                    <a:pt x="258" y="882"/>
                  </a:lnTo>
                  <a:lnTo>
                    <a:pt x="252" y="882"/>
                  </a:lnTo>
                  <a:lnTo>
                    <a:pt x="258" y="888"/>
                  </a:lnTo>
                  <a:lnTo>
                    <a:pt x="264" y="888"/>
                  </a:lnTo>
                  <a:lnTo>
                    <a:pt x="264" y="894"/>
                  </a:lnTo>
                  <a:lnTo>
                    <a:pt x="270" y="894"/>
                  </a:lnTo>
                  <a:lnTo>
                    <a:pt x="270" y="888"/>
                  </a:lnTo>
                  <a:lnTo>
                    <a:pt x="270" y="894"/>
                  </a:lnTo>
                  <a:lnTo>
                    <a:pt x="270" y="900"/>
                  </a:lnTo>
                  <a:lnTo>
                    <a:pt x="276" y="900"/>
                  </a:lnTo>
                  <a:lnTo>
                    <a:pt x="270" y="900"/>
                  </a:lnTo>
                  <a:lnTo>
                    <a:pt x="270" y="894"/>
                  </a:lnTo>
                  <a:lnTo>
                    <a:pt x="276" y="894"/>
                  </a:lnTo>
                  <a:lnTo>
                    <a:pt x="270" y="894"/>
                  </a:lnTo>
                  <a:lnTo>
                    <a:pt x="276" y="894"/>
                  </a:lnTo>
                  <a:lnTo>
                    <a:pt x="276" y="900"/>
                  </a:lnTo>
                  <a:lnTo>
                    <a:pt x="276" y="894"/>
                  </a:lnTo>
                  <a:lnTo>
                    <a:pt x="282" y="894"/>
                  </a:lnTo>
                  <a:lnTo>
                    <a:pt x="288" y="894"/>
                  </a:lnTo>
                  <a:lnTo>
                    <a:pt x="288" y="888"/>
                  </a:lnTo>
                  <a:lnTo>
                    <a:pt x="294" y="894"/>
                  </a:lnTo>
                  <a:lnTo>
                    <a:pt x="294" y="888"/>
                  </a:lnTo>
                  <a:lnTo>
                    <a:pt x="300" y="888"/>
                  </a:lnTo>
                  <a:lnTo>
                    <a:pt x="306" y="888"/>
                  </a:lnTo>
                  <a:lnTo>
                    <a:pt x="312" y="888"/>
                  </a:lnTo>
                  <a:lnTo>
                    <a:pt x="312" y="894"/>
                  </a:lnTo>
                  <a:lnTo>
                    <a:pt x="318" y="894"/>
                  </a:lnTo>
                  <a:lnTo>
                    <a:pt x="318" y="900"/>
                  </a:lnTo>
                  <a:lnTo>
                    <a:pt x="312" y="900"/>
                  </a:lnTo>
                  <a:lnTo>
                    <a:pt x="312" y="894"/>
                  </a:lnTo>
                  <a:lnTo>
                    <a:pt x="306" y="894"/>
                  </a:lnTo>
                  <a:lnTo>
                    <a:pt x="306" y="900"/>
                  </a:lnTo>
                  <a:lnTo>
                    <a:pt x="306" y="906"/>
                  </a:lnTo>
                  <a:lnTo>
                    <a:pt x="312" y="906"/>
                  </a:lnTo>
                  <a:lnTo>
                    <a:pt x="312" y="912"/>
                  </a:lnTo>
                  <a:lnTo>
                    <a:pt x="306" y="912"/>
                  </a:lnTo>
                  <a:lnTo>
                    <a:pt x="306" y="918"/>
                  </a:lnTo>
                  <a:lnTo>
                    <a:pt x="306" y="912"/>
                  </a:lnTo>
                  <a:lnTo>
                    <a:pt x="306" y="918"/>
                  </a:lnTo>
                  <a:lnTo>
                    <a:pt x="300" y="918"/>
                  </a:lnTo>
                  <a:lnTo>
                    <a:pt x="300" y="912"/>
                  </a:lnTo>
                  <a:lnTo>
                    <a:pt x="300" y="906"/>
                  </a:lnTo>
                  <a:lnTo>
                    <a:pt x="294" y="906"/>
                  </a:lnTo>
                  <a:lnTo>
                    <a:pt x="294" y="900"/>
                  </a:lnTo>
                  <a:lnTo>
                    <a:pt x="288" y="900"/>
                  </a:lnTo>
                  <a:lnTo>
                    <a:pt x="282" y="900"/>
                  </a:lnTo>
                  <a:lnTo>
                    <a:pt x="282" y="906"/>
                  </a:lnTo>
                  <a:lnTo>
                    <a:pt x="276" y="912"/>
                  </a:lnTo>
                  <a:lnTo>
                    <a:pt x="276" y="906"/>
                  </a:lnTo>
                  <a:lnTo>
                    <a:pt x="276" y="912"/>
                  </a:lnTo>
                  <a:lnTo>
                    <a:pt x="276" y="906"/>
                  </a:lnTo>
                  <a:lnTo>
                    <a:pt x="276" y="912"/>
                  </a:lnTo>
                  <a:lnTo>
                    <a:pt x="270" y="912"/>
                  </a:lnTo>
                  <a:lnTo>
                    <a:pt x="270" y="918"/>
                  </a:lnTo>
                  <a:lnTo>
                    <a:pt x="270" y="924"/>
                  </a:lnTo>
                  <a:lnTo>
                    <a:pt x="276" y="924"/>
                  </a:lnTo>
                  <a:lnTo>
                    <a:pt x="276" y="918"/>
                  </a:lnTo>
                  <a:lnTo>
                    <a:pt x="276" y="924"/>
                  </a:lnTo>
                  <a:lnTo>
                    <a:pt x="270" y="924"/>
                  </a:lnTo>
                  <a:lnTo>
                    <a:pt x="264" y="924"/>
                  </a:lnTo>
                  <a:lnTo>
                    <a:pt x="264" y="930"/>
                  </a:lnTo>
                  <a:lnTo>
                    <a:pt x="258" y="930"/>
                  </a:lnTo>
                  <a:lnTo>
                    <a:pt x="258" y="924"/>
                  </a:lnTo>
                  <a:lnTo>
                    <a:pt x="252" y="924"/>
                  </a:lnTo>
                  <a:lnTo>
                    <a:pt x="246" y="924"/>
                  </a:lnTo>
                  <a:lnTo>
                    <a:pt x="246" y="930"/>
                  </a:lnTo>
                  <a:lnTo>
                    <a:pt x="240" y="930"/>
                  </a:lnTo>
                  <a:lnTo>
                    <a:pt x="240" y="924"/>
                  </a:lnTo>
                  <a:lnTo>
                    <a:pt x="234" y="924"/>
                  </a:lnTo>
                  <a:lnTo>
                    <a:pt x="228" y="924"/>
                  </a:lnTo>
                  <a:lnTo>
                    <a:pt x="228" y="918"/>
                  </a:lnTo>
                  <a:lnTo>
                    <a:pt x="222" y="918"/>
                  </a:lnTo>
                  <a:lnTo>
                    <a:pt x="222" y="912"/>
                  </a:lnTo>
                  <a:lnTo>
                    <a:pt x="216" y="906"/>
                  </a:lnTo>
                  <a:lnTo>
                    <a:pt x="216" y="912"/>
                  </a:lnTo>
                  <a:lnTo>
                    <a:pt x="210" y="912"/>
                  </a:lnTo>
                  <a:lnTo>
                    <a:pt x="210" y="906"/>
                  </a:lnTo>
                  <a:lnTo>
                    <a:pt x="204" y="906"/>
                  </a:lnTo>
                  <a:lnTo>
                    <a:pt x="204" y="912"/>
                  </a:lnTo>
                  <a:lnTo>
                    <a:pt x="204" y="906"/>
                  </a:lnTo>
                  <a:lnTo>
                    <a:pt x="198" y="906"/>
                  </a:lnTo>
                  <a:lnTo>
                    <a:pt x="192" y="906"/>
                  </a:lnTo>
                  <a:lnTo>
                    <a:pt x="192" y="912"/>
                  </a:lnTo>
                  <a:lnTo>
                    <a:pt x="186" y="912"/>
                  </a:lnTo>
                  <a:lnTo>
                    <a:pt x="186" y="918"/>
                  </a:lnTo>
                  <a:lnTo>
                    <a:pt x="180" y="918"/>
                  </a:lnTo>
                  <a:lnTo>
                    <a:pt x="180" y="912"/>
                  </a:lnTo>
                  <a:lnTo>
                    <a:pt x="180" y="918"/>
                  </a:lnTo>
                  <a:lnTo>
                    <a:pt x="174" y="918"/>
                  </a:lnTo>
                  <a:lnTo>
                    <a:pt x="168" y="918"/>
                  </a:lnTo>
                  <a:lnTo>
                    <a:pt x="168" y="924"/>
                  </a:lnTo>
                  <a:lnTo>
                    <a:pt x="168" y="930"/>
                  </a:lnTo>
                  <a:lnTo>
                    <a:pt x="162" y="930"/>
                  </a:lnTo>
                  <a:lnTo>
                    <a:pt x="156" y="930"/>
                  </a:lnTo>
                  <a:lnTo>
                    <a:pt x="150" y="930"/>
                  </a:lnTo>
                  <a:lnTo>
                    <a:pt x="144" y="930"/>
                  </a:lnTo>
                  <a:lnTo>
                    <a:pt x="138" y="930"/>
                  </a:lnTo>
                  <a:lnTo>
                    <a:pt x="132" y="930"/>
                  </a:lnTo>
                  <a:lnTo>
                    <a:pt x="126" y="930"/>
                  </a:lnTo>
                  <a:lnTo>
                    <a:pt x="120" y="936"/>
                  </a:lnTo>
                  <a:lnTo>
                    <a:pt x="114" y="936"/>
                  </a:lnTo>
                  <a:lnTo>
                    <a:pt x="114" y="930"/>
                  </a:lnTo>
                  <a:lnTo>
                    <a:pt x="108" y="930"/>
                  </a:lnTo>
                  <a:lnTo>
                    <a:pt x="114" y="924"/>
                  </a:lnTo>
                  <a:lnTo>
                    <a:pt x="114" y="918"/>
                  </a:lnTo>
                  <a:lnTo>
                    <a:pt x="108" y="918"/>
                  </a:lnTo>
                  <a:lnTo>
                    <a:pt x="102" y="918"/>
                  </a:lnTo>
                  <a:lnTo>
                    <a:pt x="96" y="918"/>
                  </a:lnTo>
                  <a:lnTo>
                    <a:pt x="90" y="918"/>
                  </a:lnTo>
                  <a:lnTo>
                    <a:pt x="84" y="918"/>
                  </a:lnTo>
                  <a:lnTo>
                    <a:pt x="84" y="924"/>
                  </a:lnTo>
                  <a:lnTo>
                    <a:pt x="78" y="924"/>
                  </a:lnTo>
                  <a:lnTo>
                    <a:pt x="78" y="930"/>
                  </a:lnTo>
                  <a:lnTo>
                    <a:pt x="72" y="930"/>
                  </a:lnTo>
                  <a:lnTo>
                    <a:pt x="66" y="930"/>
                  </a:lnTo>
                  <a:lnTo>
                    <a:pt x="66" y="936"/>
                  </a:lnTo>
                  <a:lnTo>
                    <a:pt x="60" y="936"/>
                  </a:lnTo>
                  <a:lnTo>
                    <a:pt x="54" y="936"/>
                  </a:lnTo>
                  <a:lnTo>
                    <a:pt x="48" y="936"/>
                  </a:lnTo>
                  <a:lnTo>
                    <a:pt x="42" y="936"/>
                  </a:lnTo>
                  <a:lnTo>
                    <a:pt x="42" y="930"/>
                  </a:lnTo>
                  <a:lnTo>
                    <a:pt x="36" y="930"/>
                  </a:lnTo>
                  <a:lnTo>
                    <a:pt x="36" y="924"/>
                  </a:lnTo>
                  <a:lnTo>
                    <a:pt x="42" y="924"/>
                  </a:lnTo>
                  <a:lnTo>
                    <a:pt x="48" y="924"/>
                  </a:lnTo>
                  <a:lnTo>
                    <a:pt x="48" y="918"/>
                  </a:lnTo>
                  <a:lnTo>
                    <a:pt x="42" y="918"/>
                  </a:lnTo>
                  <a:lnTo>
                    <a:pt x="42" y="912"/>
                  </a:lnTo>
                  <a:lnTo>
                    <a:pt x="48" y="912"/>
                  </a:lnTo>
                  <a:lnTo>
                    <a:pt x="48" y="906"/>
                  </a:lnTo>
                  <a:lnTo>
                    <a:pt x="48" y="912"/>
                  </a:lnTo>
                  <a:lnTo>
                    <a:pt x="42" y="912"/>
                  </a:lnTo>
                  <a:lnTo>
                    <a:pt x="36" y="912"/>
                  </a:lnTo>
                  <a:lnTo>
                    <a:pt x="30" y="918"/>
                  </a:lnTo>
                  <a:lnTo>
                    <a:pt x="24" y="918"/>
                  </a:lnTo>
                  <a:lnTo>
                    <a:pt x="24" y="912"/>
                  </a:lnTo>
                  <a:lnTo>
                    <a:pt x="24" y="906"/>
                  </a:lnTo>
                  <a:lnTo>
                    <a:pt x="18" y="906"/>
                  </a:lnTo>
                  <a:lnTo>
                    <a:pt x="18" y="900"/>
                  </a:lnTo>
                  <a:lnTo>
                    <a:pt x="18" y="894"/>
                  </a:lnTo>
                  <a:lnTo>
                    <a:pt x="12" y="894"/>
                  </a:lnTo>
                  <a:lnTo>
                    <a:pt x="12" y="888"/>
                  </a:lnTo>
                  <a:lnTo>
                    <a:pt x="6" y="888"/>
                  </a:lnTo>
                  <a:lnTo>
                    <a:pt x="6" y="882"/>
                  </a:lnTo>
                  <a:lnTo>
                    <a:pt x="0" y="882"/>
                  </a:lnTo>
                  <a:lnTo>
                    <a:pt x="0" y="876"/>
                  </a:lnTo>
                  <a:lnTo>
                    <a:pt x="0" y="870"/>
                  </a:lnTo>
                  <a:lnTo>
                    <a:pt x="0" y="864"/>
                  </a:lnTo>
                  <a:lnTo>
                    <a:pt x="6" y="864"/>
                  </a:lnTo>
                  <a:lnTo>
                    <a:pt x="6" y="858"/>
                  </a:lnTo>
                  <a:lnTo>
                    <a:pt x="12" y="858"/>
                  </a:lnTo>
                  <a:lnTo>
                    <a:pt x="12" y="852"/>
                  </a:lnTo>
                  <a:lnTo>
                    <a:pt x="12" y="846"/>
                  </a:lnTo>
                  <a:lnTo>
                    <a:pt x="12" y="840"/>
                  </a:lnTo>
                  <a:lnTo>
                    <a:pt x="6" y="840"/>
                  </a:lnTo>
                  <a:lnTo>
                    <a:pt x="6" y="834"/>
                  </a:lnTo>
                  <a:lnTo>
                    <a:pt x="6" y="828"/>
                  </a:lnTo>
                  <a:lnTo>
                    <a:pt x="12" y="822"/>
                  </a:lnTo>
                  <a:lnTo>
                    <a:pt x="12" y="816"/>
                  </a:lnTo>
                  <a:lnTo>
                    <a:pt x="12" y="810"/>
                  </a:lnTo>
                  <a:lnTo>
                    <a:pt x="18" y="810"/>
                  </a:lnTo>
                  <a:lnTo>
                    <a:pt x="18" y="804"/>
                  </a:lnTo>
                  <a:lnTo>
                    <a:pt x="18" y="798"/>
                  </a:lnTo>
                  <a:lnTo>
                    <a:pt x="18" y="792"/>
                  </a:lnTo>
                  <a:lnTo>
                    <a:pt x="18" y="786"/>
                  </a:lnTo>
                  <a:lnTo>
                    <a:pt x="24" y="786"/>
                  </a:lnTo>
                  <a:lnTo>
                    <a:pt x="24" y="780"/>
                  </a:lnTo>
                  <a:lnTo>
                    <a:pt x="24" y="774"/>
                  </a:lnTo>
                  <a:lnTo>
                    <a:pt x="24" y="768"/>
                  </a:lnTo>
                  <a:lnTo>
                    <a:pt x="30" y="762"/>
                  </a:lnTo>
                  <a:lnTo>
                    <a:pt x="30" y="756"/>
                  </a:lnTo>
                  <a:lnTo>
                    <a:pt x="36" y="756"/>
                  </a:lnTo>
                  <a:lnTo>
                    <a:pt x="36" y="750"/>
                  </a:lnTo>
                  <a:lnTo>
                    <a:pt x="36" y="744"/>
                  </a:lnTo>
                  <a:lnTo>
                    <a:pt x="30" y="738"/>
                  </a:lnTo>
                  <a:lnTo>
                    <a:pt x="30" y="732"/>
                  </a:lnTo>
                  <a:lnTo>
                    <a:pt x="24" y="732"/>
                  </a:lnTo>
                  <a:lnTo>
                    <a:pt x="24" y="726"/>
                  </a:lnTo>
                  <a:lnTo>
                    <a:pt x="24" y="720"/>
                  </a:lnTo>
                  <a:lnTo>
                    <a:pt x="24" y="714"/>
                  </a:lnTo>
                  <a:lnTo>
                    <a:pt x="24" y="708"/>
                  </a:lnTo>
                  <a:lnTo>
                    <a:pt x="24" y="702"/>
                  </a:lnTo>
                  <a:lnTo>
                    <a:pt x="24" y="696"/>
                  </a:lnTo>
                  <a:lnTo>
                    <a:pt x="24" y="690"/>
                  </a:lnTo>
                  <a:lnTo>
                    <a:pt x="30" y="684"/>
                  </a:lnTo>
                  <a:lnTo>
                    <a:pt x="30" y="678"/>
                  </a:lnTo>
                  <a:lnTo>
                    <a:pt x="30" y="672"/>
                  </a:lnTo>
                  <a:lnTo>
                    <a:pt x="36" y="672"/>
                  </a:lnTo>
                  <a:lnTo>
                    <a:pt x="36" y="666"/>
                  </a:lnTo>
                  <a:lnTo>
                    <a:pt x="42" y="666"/>
                  </a:lnTo>
                  <a:lnTo>
                    <a:pt x="42" y="660"/>
                  </a:lnTo>
                  <a:lnTo>
                    <a:pt x="42" y="654"/>
                  </a:lnTo>
                  <a:lnTo>
                    <a:pt x="48" y="654"/>
                  </a:lnTo>
                  <a:lnTo>
                    <a:pt x="48" y="648"/>
                  </a:lnTo>
                  <a:lnTo>
                    <a:pt x="54" y="648"/>
                  </a:lnTo>
                  <a:lnTo>
                    <a:pt x="54" y="642"/>
                  </a:lnTo>
                  <a:lnTo>
                    <a:pt x="54" y="636"/>
                  </a:lnTo>
                  <a:lnTo>
                    <a:pt x="54" y="630"/>
                  </a:lnTo>
                  <a:lnTo>
                    <a:pt x="60" y="630"/>
                  </a:lnTo>
                  <a:lnTo>
                    <a:pt x="60" y="624"/>
                  </a:lnTo>
                  <a:lnTo>
                    <a:pt x="60" y="618"/>
                  </a:lnTo>
                  <a:lnTo>
                    <a:pt x="60" y="612"/>
                  </a:lnTo>
                  <a:lnTo>
                    <a:pt x="66" y="612"/>
                  </a:lnTo>
                  <a:lnTo>
                    <a:pt x="72" y="606"/>
                  </a:lnTo>
                  <a:lnTo>
                    <a:pt x="72" y="600"/>
                  </a:lnTo>
                  <a:lnTo>
                    <a:pt x="72" y="594"/>
                  </a:lnTo>
                  <a:lnTo>
                    <a:pt x="72" y="588"/>
                  </a:lnTo>
                  <a:lnTo>
                    <a:pt x="72" y="582"/>
                  </a:lnTo>
                  <a:lnTo>
                    <a:pt x="72" y="576"/>
                  </a:lnTo>
                  <a:lnTo>
                    <a:pt x="72" y="570"/>
                  </a:lnTo>
                  <a:lnTo>
                    <a:pt x="78" y="564"/>
                  </a:lnTo>
                  <a:lnTo>
                    <a:pt x="78" y="558"/>
                  </a:lnTo>
                  <a:lnTo>
                    <a:pt x="78" y="552"/>
                  </a:lnTo>
                  <a:lnTo>
                    <a:pt x="84" y="552"/>
                  </a:lnTo>
                  <a:lnTo>
                    <a:pt x="84" y="546"/>
                  </a:lnTo>
                  <a:lnTo>
                    <a:pt x="84" y="540"/>
                  </a:lnTo>
                  <a:lnTo>
                    <a:pt x="84" y="534"/>
                  </a:lnTo>
                  <a:lnTo>
                    <a:pt x="90" y="534"/>
                  </a:lnTo>
                  <a:lnTo>
                    <a:pt x="90" y="528"/>
                  </a:lnTo>
                  <a:lnTo>
                    <a:pt x="96" y="528"/>
                  </a:lnTo>
                  <a:lnTo>
                    <a:pt x="96" y="522"/>
                  </a:lnTo>
                  <a:lnTo>
                    <a:pt x="96" y="516"/>
                  </a:lnTo>
                  <a:lnTo>
                    <a:pt x="96" y="510"/>
                  </a:lnTo>
                  <a:lnTo>
                    <a:pt x="96" y="504"/>
                  </a:lnTo>
                  <a:lnTo>
                    <a:pt x="96" y="498"/>
                  </a:lnTo>
                  <a:lnTo>
                    <a:pt x="96" y="492"/>
                  </a:lnTo>
                  <a:lnTo>
                    <a:pt x="96" y="486"/>
                  </a:lnTo>
                  <a:lnTo>
                    <a:pt x="102" y="486"/>
                  </a:lnTo>
                  <a:lnTo>
                    <a:pt x="102" y="480"/>
                  </a:lnTo>
                  <a:lnTo>
                    <a:pt x="102" y="474"/>
                  </a:lnTo>
                  <a:lnTo>
                    <a:pt x="108" y="474"/>
                  </a:lnTo>
                  <a:lnTo>
                    <a:pt x="108" y="468"/>
                  </a:lnTo>
                  <a:lnTo>
                    <a:pt x="114" y="468"/>
                  </a:lnTo>
                  <a:lnTo>
                    <a:pt x="120" y="462"/>
                  </a:lnTo>
                  <a:lnTo>
                    <a:pt x="126" y="462"/>
                  </a:lnTo>
                  <a:lnTo>
                    <a:pt x="126" y="456"/>
                  </a:lnTo>
                  <a:lnTo>
                    <a:pt x="132" y="450"/>
                  </a:lnTo>
                  <a:lnTo>
                    <a:pt x="138" y="444"/>
                  </a:lnTo>
                  <a:lnTo>
                    <a:pt x="138" y="438"/>
                  </a:lnTo>
                  <a:lnTo>
                    <a:pt x="144" y="438"/>
                  </a:lnTo>
                  <a:lnTo>
                    <a:pt x="144" y="432"/>
                  </a:lnTo>
                  <a:lnTo>
                    <a:pt x="144" y="426"/>
                  </a:lnTo>
                  <a:lnTo>
                    <a:pt x="150" y="426"/>
                  </a:lnTo>
                  <a:lnTo>
                    <a:pt x="156" y="426"/>
                  </a:lnTo>
                  <a:lnTo>
                    <a:pt x="156" y="420"/>
                  </a:lnTo>
                  <a:lnTo>
                    <a:pt x="156" y="414"/>
                  </a:lnTo>
                  <a:lnTo>
                    <a:pt x="162" y="414"/>
                  </a:lnTo>
                  <a:lnTo>
                    <a:pt x="168" y="414"/>
                  </a:lnTo>
                  <a:lnTo>
                    <a:pt x="174" y="408"/>
                  </a:lnTo>
                  <a:lnTo>
                    <a:pt x="180" y="402"/>
                  </a:lnTo>
                  <a:lnTo>
                    <a:pt x="180" y="396"/>
                  </a:lnTo>
                  <a:lnTo>
                    <a:pt x="180" y="390"/>
                  </a:lnTo>
                  <a:lnTo>
                    <a:pt x="186" y="390"/>
                  </a:lnTo>
                  <a:lnTo>
                    <a:pt x="186" y="384"/>
                  </a:lnTo>
                  <a:lnTo>
                    <a:pt x="186" y="378"/>
                  </a:lnTo>
                  <a:lnTo>
                    <a:pt x="186" y="372"/>
                  </a:lnTo>
                  <a:lnTo>
                    <a:pt x="192" y="372"/>
                  </a:lnTo>
                  <a:lnTo>
                    <a:pt x="192" y="366"/>
                  </a:lnTo>
                  <a:lnTo>
                    <a:pt x="198" y="360"/>
                  </a:lnTo>
                  <a:lnTo>
                    <a:pt x="198" y="354"/>
                  </a:lnTo>
                  <a:lnTo>
                    <a:pt x="204" y="354"/>
                  </a:lnTo>
                  <a:lnTo>
                    <a:pt x="204" y="348"/>
                  </a:lnTo>
                  <a:lnTo>
                    <a:pt x="210" y="342"/>
                  </a:lnTo>
                  <a:lnTo>
                    <a:pt x="216" y="342"/>
                  </a:lnTo>
                  <a:lnTo>
                    <a:pt x="216" y="336"/>
                  </a:lnTo>
                  <a:lnTo>
                    <a:pt x="222" y="336"/>
                  </a:lnTo>
                  <a:lnTo>
                    <a:pt x="228" y="330"/>
                  </a:lnTo>
                  <a:lnTo>
                    <a:pt x="234" y="330"/>
                  </a:lnTo>
                  <a:lnTo>
                    <a:pt x="234" y="324"/>
                  </a:lnTo>
                  <a:lnTo>
                    <a:pt x="234" y="318"/>
                  </a:lnTo>
                  <a:lnTo>
                    <a:pt x="240" y="312"/>
                  </a:lnTo>
                  <a:lnTo>
                    <a:pt x="240" y="306"/>
                  </a:lnTo>
                  <a:lnTo>
                    <a:pt x="240" y="300"/>
                  </a:lnTo>
                  <a:lnTo>
                    <a:pt x="246" y="300"/>
                  </a:lnTo>
                  <a:lnTo>
                    <a:pt x="246" y="294"/>
                  </a:lnTo>
                  <a:lnTo>
                    <a:pt x="252" y="288"/>
                  </a:lnTo>
                  <a:lnTo>
                    <a:pt x="252" y="282"/>
                  </a:lnTo>
                  <a:lnTo>
                    <a:pt x="258" y="270"/>
                  </a:lnTo>
                  <a:lnTo>
                    <a:pt x="258" y="264"/>
                  </a:lnTo>
                  <a:lnTo>
                    <a:pt x="258" y="258"/>
                  </a:lnTo>
                  <a:lnTo>
                    <a:pt x="258" y="252"/>
                  </a:lnTo>
                  <a:lnTo>
                    <a:pt x="264" y="246"/>
                  </a:lnTo>
                  <a:lnTo>
                    <a:pt x="264" y="240"/>
                  </a:lnTo>
                  <a:lnTo>
                    <a:pt x="270" y="234"/>
                  </a:lnTo>
                  <a:lnTo>
                    <a:pt x="270" y="228"/>
                  </a:lnTo>
                  <a:lnTo>
                    <a:pt x="264" y="228"/>
                  </a:lnTo>
                  <a:lnTo>
                    <a:pt x="264" y="234"/>
                  </a:lnTo>
                  <a:lnTo>
                    <a:pt x="264" y="228"/>
                  </a:lnTo>
                  <a:lnTo>
                    <a:pt x="264" y="222"/>
                  </a:lnTo>
                  <a:lnTo>
                    <a:pt x="270" y="222"/>
                  </a:lnTo>
                  <a:lnTo>
                    <a:pt x="276" y="216"/>
                  </a:lnTo>
                  <a:lnTo>
                    <a:pt x="282" y="216"/>
                  </a:lnTo>
                  <a:lnTo>
                    <a:pt x="282" y="210"/>
                  </a:lnTo>
                  <a:lnTo>
                    <a:pt x="288" y="204"/>
                  </a:lnTo>
                  <a:lnTo>
                    <a:pt x="294" y="204"/>
                  </a:lnTo>
                  <a:lnTo>
                    <a:pt x="294" y="198"/>
                  </a:lnTo>
                  <a:lnTo>
                    <a:pt x="288" y="198"/>
                  </a:lnTo>
                  <a:lnTo>
                    <a:pt x="282" y="192"/>
                  </a:lnTo>
                  <a:lnTo>
                    <a:pt x="282" y="186"/>
                  </a:lnTo>
                  <a:lnTo>
                    <a:pt x="288" y="186"/>
                  </a:lnTo>
                  <a:lnTo>
                    <a:pt x="288" y="180"/>
                  </a:lnTo>
                  <a:lnTo>
                    <a:pt x="294" y="180"/>
                  </a:lnTo>
                  <a:lnTo>
                    <a:pt x="294" y="174"/>
                  </a:lnTo>
                  <a:lnTo>
                    <a:pt x="294" y="168"/>
                  </a:lnTo>
                  <a:lnTo>
                    <a:pt x="294" y="162"/>
                  </a:lnTo>
                  <a:lnTo>
                    <a:pt x="294" y="168"/>
                  </a:lnTo>
                  <a:lnTo>
                    <a:pt x="288" y="168"/>
                  </a:lnTo>
                  <a:lnTo>
                    <a:pt x="288" y="162"/>
                  </a:lnTo>
                  <a:lnTo>
                    <a:pt x="294" y="156"/>
                  </a:lnTo>
                  <a:lnTo>
                    <a:pt x="294" y="150"/>
                  </a:lnTo>
                  <a:lnTo>
                    <a:pt x="300" y="150"/>
                  </a:lnTo>
                  <a:lnTo>
                    <a:pt x="300" y="144"/>
                  </a:lnTo>
                  <a:lnTo>
                    <a:pt x="294" y="138"/>
                  </a:lnTo>
                  <a:lnTo>
                    <a:pt x="288" y="138"/>
                  </a:lnTo>
                  <a:lnTo>
                    <a:pt x="282" y="138"/>
                  </a:lnTo>
                  <a:lnTo>
                    <a:pt x="282" y="132"/>
                  </a:lnTo>
                  <a:lnTo>
                    <a:pt x="288" y="132"/>
                  </a:lnTo>
                  <a:lnTo>
                    <a:pt x="288" y="126"/>
                  </a:lnTo>
                  <a:lnTo>
                    <a:pt x="282" y="126"/>
                  </a:lnTo>
                  <a:lnTo>
                    <a:pt x="282" y="120"/>
                  </a:lnTo>
                  <a:lnTo>
                    <a:pt x="282" y="114"/>
                  </a:lnTo>
                  <a:lnTo>
                    <a:pt x="282" y="108"/>
                  </a:lnTo>
                  <a:lnTo>
                    <a:pt x="276" y="102"/>
                  </a:lnTo>
                  <a:lnTo>
                    <a:pt x="276" y="96"/>
                  </a:lnTo>
                  <a:lnTo>
                    <a:pt x="276" y="90"/>
                  </a:lnTo>
                  <a:lnTo>
                    <a:pt x="276" y="84"/>
                  </a:lnTo>
                  <a:lnTo>
                    <a:pt x="276" y="78"/>
                  </a:lnTo>
                  <a:lnTo>
                    <a:pt x="282" y="78"/>
                  </a:lnTo>
                  <a:lnTo>
                    <a:pt x="288" y="78"/>
                  </a:lnTo>
                  <a:lnTo>
                    <a:pt x="288" y="84"/>
                  </a:lnTo>
                  <a:lnTo>
                    <a:pt x="294" y="84"/>
                  </a:lnTo>
                  <a:lnTo>
                    <a:pt x="294" y="90"/>
                  </a:lnTo>
                  <a:lnTo>
                    <a:pt x="300" y="90"/>
                  </a:lnTo>
                  <a:lnTo>
                    <a:pt x="306" y="96"/>
                  </a:lnTo>
                  <a:lnTo>
                    <a:pt x="306" y="102"/>
                  </a:lnTo>
                  <a:lnTo>
                    <a:pt x="312" y="108"/>
                  </a:lnTo>
                  <a:lnTo>
                    <a:pt x="318" y="108"/>
                  </a:lnTo>
                  <a:lnTo>
                    <a:pt x="324" y="108"/>
                  </a:lnTo>
                  <a:lnTo>
                    <a:pt x="324" y="102"/>
                  </a:lnTo>
                  <a:lnTo>
                    <a:pt x="330" y="102"/>
                  </a:lnTo>
                  <a:lnTo>
                    <a:pt x="330" y="96"/>
                  </a:lnTo>
                  <a:lnTo>
                    <a:pt x="330" y="90"/>
                  </a:lnTo>
                  <a:lnTo>
                    <a:pt x="324" y="84"/>
                  </a:lnTo>
                  <a:lnTo>
                    <a:pt x="324" y="78"/>
                  </a:lnTo>
                  <a:lnTo>
                    <a:pt x="318" y="72"/>
                  </a:lnTo>
                  <a:lnTo>
                    <a:pt x="324" y="72"/>
                  </a:lnTo>
                  <a:lnTo>
                    <a:pt x="330" y="66"/>
                  </a:lnTo>
                  <a:lnTo>
                    <a:pt x="336" y="66"/>
                  </a:lnTo>
                  <a:lnTo>
                    <a:pt x="342" y="66"/>
                  </a:lnTo>
                  <a:lnTo>
                    <a:pt x="348" y="66"/>
                  </a:lnTo>
                  <a:lnTo>
                    <a:pt x="348" y="72"/>
                  </a:lnTo>
                  <a:lnTo>
                    <a:pt x="348" y="66"/>
                  </a:lnTo>
                  <a:lnTo>
                    <a:pt x="342" y="66"/>
                  </a:lnTo>
                  <a:lnTo>
                    <a:pt x="342" y="72"/>
                  </a:lnTo>
                  <a:lnTo>
                    <a:pt x="348" y="72"/>
                  </a:lnTo>
                  <a:lnTo>
                    <a:pt x="354" y="78"/>
                  </a:lnTo>
                  <a:lnTo>
                    <a:pt x="348" y="78"/>
                  </a:lnTo>
                  <a:lnTo>
                    <a:pt x="354" y="78"/>
                  </a:lnTo>
                  <a:lnTo>
                    <a:pt x="348" y="78"/>
                  </a:lnTo>
                  <a:lnTo>
                    <a:pt x="348" y="84"/>
                  </a:lnTo>
                  <a:lnTo>
                    <a:pt x="348" y="90"/>
                  </a:lnTo>
                  <a:lnTo>
                    <a:pt x="348" y="96"/>
                  </a:lnTo>
                  <a:lnTo>
                    <a:pt x="354" y="96"/>
                  </a:lnTo>
                  <a:lnTo>
                    <a:pt x="354" y="102"/>
                  </a:lnTo>
                  <a:lnTo>
                    <a:pt x="354" y="108"/>
                  </a:lnTo>
                  <a:lnTo>
                    <a:pt x="354" y="102"/>
                  </a:lnTo>
                  <a:lnTo>
                    <a:pt x="360" y="102"/>
                  </a:lnTo>
                  <a:lnTo>
                    <a:pt x="354" y="102"/>
                  </a:lnTo>
                  <a:lnTo>
                    <a:pt x="360" y="108"/>
                  </a:lnTo>
                  <a:lnTo>
                    <a:pt x="366" y="108"/>
                  </a:lnTo>
                  <a:lnTo>
                    <a:pt x="372" y="114"/>
                  </a:lnTo>
                  <a:lnTo>
                    <a:pt x="372" y="108"/>
                  </a:lnTo>
                  <a:lnTo>
                    <a:pt x="372" y="114"/>
                  </a:lnTo>
                  <a:lnTo>
                    <a:pt x="378" y="114"/>
                  </a:lnTo>
                  <a:lnTo>
                    <a:pt x="378" y="108"/>
                  </a:lnTo>
                  <a:lnTo>
                    <a:pt x="384" y="108"/>
                  </a:lnTo>
                  <a:lnTo>
                    <a:pt x="384" y="114"/>
                  </a:lnTo>
                  <a:lnTo>
                    <a:pt x="384" y="120"/>
                  </a:lnTo>
                  <a:lnTo>
                    <a:pt x="390" y="120"/>
                  </a:lnTo>
                  <a:lnTo>
                    <a:pt x="396" y="120"/>
                  </a:lnTo>
                  <a:lnTo>
                    <a:pt x="396" y="114"/>
                  </a:lnTo>
                  <a:lnTo>
                    <a:pt x="402" y="114"/>
                  </a:lnTo>
                  <a:lnTo>
                    <a:pt x="408" y="114"/>
                  </a:lnTo>
                  <a:lnTo>
                    <a:pt x="408" y="120"/>
                  </a:lnTo>
                  <a:lnTo>
                    <a:pt x="402" y="120"/>
                  </a:lnTo>
                  <a:lnTo>
                    <a:pt x="408" y="120"/>
                  </a:lnTo>
                  <a:lnTo>
                    <a:pt x="408" y="126"/>
                  </a:lnTo>
                  <a:lnTo>
                    <a:pt x="402" y="126"/>
                  </a:lnTo>
                  <a:lnTo>
                    <a:pt x="402" y="132"/>
                  </a:lnTo>
                  <a:lnTo>
                    <a:pt x="396" y="132"/>
                  </a:lnTo>
                  <a:lnTo>
                    <a:pt x="396" y="126"/>
                  </a:lnTo>
                  <a:lnTo>
                    <a:pt x="390" y="126"/>
                  </a:lnTo>
                  <a:lnTo>
                    <a:pt x="384" y="132"/>
                  </a:lnTo>
                  <a:lnTo>
                    <a:pt x="384" y="138"/>
                  </a:lnTo>
                  <a:lnTo>
                    <a:pt x="390" y="138"/>
                  </a:lnTo>
                  <a:lnTo>
                    <a:pt x="384" y="138"/>
                  </a:lnTo>
                  <a:lnTo>
                    <a:pt x="390" y="144"/>
                  </a:lnTo>
                  <a:lnTo>
                    <a:pt x="384" y="144"/>
                  </a:lnTo>
                  <a:lnTo>
                    <a:pt x="390" y="144"/>
                  </a:lnTo>
                  <a:lnTo>
                    <a:pt x="390" y="150"/>
                  </a:lnTo>
                  <a:lnTo>
                    <a:pt x="384" y="150"/>
                  </a:lnTo>
                  <a:lnTo>
                    <a:pt x="378" y="150"/>
                  </a:lnTo>
                  <a:lnTo>
                    <a:pt x="378" y="156"/>
                  </a:lnTo>
                  <a:lnTo>
                    <a:pt x="378" y="162"/>
                  </a:lnTo>
                  <a:lnTo>
                    <a:pt x="384" y="162"/>
                  </a:lnTo>
                  <a:lnTo>
                    <a:pt x="384" y="156"/>
                  </a:lnTo>
                  <a:lnTo>
                    <a:pt x="390" y="156"/>
                  </a:lnTo>
                  <a:lnTo>
                    <a:pt x="390" y="162"/>
                  </a:lnTo>
                  <a:lnTo>
                    <a:pt x="396" y="162"/>
                  </a:lnTo>
                  <a:lnTo>
                    <a:pt x="396" y="156"/>
                  </a:lnTo>
                  <a:lnTo>
                    <a:pt x="402" y="156"/>
                  </a:lnTo>
                  <a:lnTo>
                    <a:pt x="402" y="150"/>
                  </a:lnTo>
                  <a:lnTo>
                    <a:pt x="402" y="156"/>
                  </a:lnTo>
                  <a:lnTo>
                    <a:pt x="402" y="150"/>
                  </a:lnTo>
                  <a:lnTo>
                    <a:pt x="408" y="144"/>
                  </a:lnTo>
                  <a:lnTo>
                    <a:pt x="408" y="138"/>
                  </a:lnTo>
                  <a:lnTo>
                    <a:pt x="408" y="144"/>
                  </a:lnTo>
                  <a:lnTo>
                    <a:pt x="414" y="144"/>
                  </a:lnTo>
                  <a:lnTo>
                    <a:pt x="414" y="138"/>
                  </a:lnTo>
                  <a:lnTo>
                    <a:pt x="420" y="138"/>
                  </a:lnTo>
                  <a:lnTo>
                    <a:pt x="420" y="132"/>
                  </a:lnTo>
                  <a:lnTo>
                    <a:pt x="414" y="132"/>
                  </a:lnTo>
                  <a:lnTo>
                    <a:pt x="420" y="132"/>
                  </a:lnTo>
                  <a:lnTo>
                    <a:pt x="414" y="132"/>
                  </a:lnTo>
                  <a:lnTo>
                    <a:pt x="414" y="126"/>
                  </a:lnTo>
                  <a:lnTo>
                    <a:pt x="420" y="126"/>
                  </a:lnTo>
                  <a:lnTo>
                    <a:pt x="420" y="120"/>
                  </a:lnTo>
                  <a:lnTo>
                    <a:pt x="420" y="114"/>
                  </a:lnTo>
                  <a:lnTo>
                    <a:pt x="420" y="120"/>
                  </a:lnTo>
                  <a:lnTo>
                    <a:pt x="420" y="114"/>
                  </a:lnTo>
                  <a:lnTo>
                    <a:pt x="420" y="120"/>
                  </a:lnTo>
                  <a:lnTo>
                    <a:pt x="426" y="120"/>
                  </a:lnTo>
                  <a:lnTo>
                    <a:pt x="426" y="114"/>
                  </a:lnTo>
                  <a:lnTo>
                    <a:pt x="432" y="114"/>
                  </a:lnTo>
                  <a:lnTo>
                    <a:pt x="432" y="120"/>
                  </a:lnTo>
                  <a:lnTo>
                    <a:pt x="438" y="120"/>
                  </a:lnTo>
                  <a:lnTo>
                    <a:pt x="444" y="120"/>
                  </a:lnTo>
                  <a:lnTo>
                    <a:pt x="444" y="114"/>
                  </a:lnTo>
                  <a:lnTo>
                    <a:pt x="444" y="108"/>
                  </a:lnTo>
                  <a:lnTo>
                    <a:pt x="450" y="108"/>
                  </a:lnTo>
                  <a:lnTo>
                    <a:pt x="456" y="108"/>
                  </a:lnTo>
                  <a:lnTo>
                    <a:pt x="462" y="108"/>
                  </a:lnTo>
                  <a:lnTo>
                    <a:pt x="462" y="114"/>
                  </a:lnTo>
                  <a:lnTo>
                    <a:pt x="468" y="114"/>
                  </a:lnTo>
                  <a:lnTo>
                    <a:pt x="468" y="108"/>
                  </a:lnTo>
                  <a:lnTo>
                    <a:pt x="462" y="108"/>
                  </a:lnTo>
                  <a:lnTo>
                    <a:pt x="462" y="102"/>
                  </a:lnTo>
                  <a:lnTo>
                    <a:pt x="456" y="102"/>
                  </a:lnTo>
                  <a:lnTo>
                    <a:pt x="456" y="96"/>
                  </a:lnTo>
                  <a:lnTo>
                    <a:pt x="456" y="90"/>
                  </a:lnTo>
                  <a:lnTo>
                    <a:pt x="450" y="90"/>
                  </a:lnTo>
                  <a:lnTo>
                    <a:pt x="456" y="90"/>
                  </a:lnTo>
                  <a:lnTo>
                    <a:pt x="456" y="96"/>
                  </a:lnTo>
                  <a:lnTo>
                    <a:pt x="456" y="90"/>
                  </a:lnTo>
                  <a:lnTo>
                    <a:pt x="456" y="96"/>
                  </a:lnTo>
                  <a:lnTo>
                    <a:pt x="462" y="96"/>
                  </a:lnTo>
                  <a:lnTo>
                    <a:pt x="462" y="90"/>
                  </a:lnTo>
                  <a:lnTo>
                    <a:pt x="462" y="84"/>
                  </a:lnTo>
                  <a:lnTo>
                    <a:pt x="462" y="90"/>
                  </a:lnTo>
                  <a:lnTo>
                    <a:pt x="468" y="90"/>
                  </a:lnTo>
                  <a:lnTo>
                    <a:pt x="474" y="84"/>
                  </a:lnTo>
                  <a:lnTo>
                    <a:pt x="480" y="84"/>
                  </a:lnTo>
                  <a:lnTo>
                    <a:pt x="480" y="90"/>
                  </a:lnTo>
                  <a:lnTo>
                    <a:pt x="480" y="84"/>
                  </a:lnTo>
                  <a:lnTo>
                    <a:pt x="480" y="90"/>
                  </a:lnTo>
                  <a:lnTo>
                    <a:pt x="486" y="90"/>
                  </a:lnTo>
                  <a:lnTo>
                    <a:pt x="486" y="84"/>
                  </a:lnTo>
                  <a:lnTo>
                    <a:pt x="486" y="90"/>
                  </a:lnTo>
                  <a:lnTo>
                    <a:pt x="486" y="84"/>
                  </a:lnTo>
                  <a:lnTo>
                    <a:pt x="492" y="90"/>
                  </a:lnTo>
                  <a:lnTo>
                    <a:pt x="492" y="84"/>
                  </a:lnTo>
                  <a:lnTo>
                    <a:pt x="498" y="84"/>
                  </a:lnTo>
                  <a:lnTo>
                    <a:pt x="504" y="84"/>
                  </a:lnTo>
                  <a:lnTo>
                    <a:pt x="498" y="84"/>
                  </a:lnTo>
                  <a:lnTo>
                    <a:pt x="504" y="78"/>
                  </a:lnTo>
                  <a:lnTo>
                    <a:pt x="504" y="72"/>
                  </a:lnTo>
                  <a:lnTo>
                    <a:pt x="510" y="72"/>
                  </a:lnTo>
                  <a:lnTo>
                    <a:pt x="510" y="66"/>
                  </a:lnTo>
                  <a:lnTo>
                    <a:pt x="510" y="60"/>
                  </a:lnTo>
                  <a:lnTo>
                    <a:pt x="516" y="60"/>
                  </a:lnTo>
                  <a:lnTo>
                    <a:pt x="516" y="54"/>
                  </a:lnTo>
                  <a:lnTo>
                    <a:pt x="522" y="54"/>
                  </a:lnTo>
                  <a:lnTo>
                    <a:pt x="522" y="60"/>
                  </a:lnTo>
                  <a:lnTo>
                    <a:pt x="528" y="60"/>
                  </a:lnTo>
                  <a:lnTo>
                    <a:pt x="528" y="54"/>
                  </a:lnTo>
                  <a:lnTo>
                    <a:pt x="534" y="54"/>
                  </a:lnTo>
                  <a:lnTo>
                    <a:pt x="534" y="60"/>
                  </a:lnTo>
                  <a:lnTo>
                    <a:pt x="540" y="60"/>
                  </a:lnTo>
                  <a:lnTo>
                    <a:pt x="546" y="60"/>
                  </a:lnTo>
                  <a:lnTo>
                    <a:pt x="546" y="54"/>
                  </a:lnTo>
                  <a:lnTo>
                    <a:pt x="546" y="48"/>
                  </a:lnTo>
                  <a:lnTo>
                    <a:pt x="540" y="48"/>
                  </a:lnTo>
                  <a:lnTo>
                    <a:pt x="546" y="48"/>
                  </a:lnTo>
                  <a:lnTo>
                    <a:pt x="546" y="42"/>
                  </a:lnTo>
                  <a:lnTo>
                    <a:pt x="546" y="36"/>
                  </a:lnTo>
                  <a:lnTo>
                    <a:pt x="546" y="30"/>
                  </a:lnTo>
                  <a:lnTo>
                    <a:pt x="546" y="24"/>
                  </a:lnTo>
                  <a:lnTo>
                    <a:pt x="546" y="30"/>
                  </a:lnTo>
                  <a:lnTo>
                    <a:pt x="546" y="24"/>
                  </a:lnTo>
                  <a:lnTo>
                    <a:pt x="540" y="24"/>
                  </a:lnTo>
                  <a:lnTo>
                    <a:pt x="540" y="30"/>
                  </a:lnTo>
                  <a:lnTo>
                    <a:pt x="540" y="36"/>
                  </a:lnTo>
                  <a:lnTo>
                    <a:pt x="534" y="36"/>
                  </a:lnTo>
                  <a:lnTo>
                    <a:pt x="528" y="30"/>
                  </a:lnTo>
                  <a:lnTo>
                    <a:pt x="528" y="24"/>
                  </a:lnTo>
                  <a:lnTo>
                    <a:pt x="534" y="24"/>
                  </a:lnTo>
                  <a:lnTo>
                    <a:pt x="528" y="24"/>
                  </a:lnTo>
                  <a:lnTo>
                    <a:pt x="528" y="18"/>
                  </a:lnTo>
                  <a:lnTo>
                    <a:pt x="522" y="24"/>
                  </a:lnTo>
                  <a:lnTo>
                    <a:pt x="522" y="18"/>
                  </a:lnTo>
                  <a:lnTo>
                    <a:pt x="516" y="18"/>
                  </a:lnTo>
                  <a:lnTo>
                    <a:pt x="522" y="18"/>
                  </a:lnTo>
                  <a:lnTo>
                    <a:pt x="522" y="12"/>
                  </a:lnTo>
                  <a:lnTo>
                    <a:pt x="522" y="6"/>
                  </a:lnTo>
                  <a:lnTo>
                    <a:pt x="528" y="6"/>
                  </a:lnTo>
                  <a:lnTo>
                    <a:pt x="534" y="6"/>
                  </a:lnTo>
                  <a:lnTo>
                    <a:pt x="534" y="0"/>
                  </a:lnTo>
                  <a:lnTo>
                    <a:pt x="534" y="6"/>
                  </a:lnTo>
                  <a:lnTo>
                    <a:pt x="540" y="6"/>
                  </a:lnTo>
                  <a:lnTo>
                    <a:pt x="546" y="6"/>
                  </a:lnTo>
                  <a:lnTo>
                    <a:pt x="546" y="0"/>
                  </a:lnTo>
                  <a:lnTo>
                    <a:pt x="552" y="0"/>
                  </a:lnTo>
                  <a:lnTo>
                    <a:pt x="552" y="6"/>
                  </a:lnTo>
                  <a:lnTo>
                    <a:pt x="558" y="6"/>
                  </a:lnTo>
                  <a:lnTo>
                    <a:pt x="564" y="6"/>
                  </a:lnTo>
                  <a:lnTo>
                    <a:pt x="564" y="0"/>
                  </a:lnTo>
                  <a:lnTo>
                    <a:pt x="570" y="0"/>
                  </a:lnTo>
                  <a:lnTo>
                    <a:pt x="576" y="0"/>
                  </a:lnTo>
                  <a:lnTo>
                    <a:pt x="576" y="6"/>
                  </a:lnTo>
                  <a:lnTo>
                    <a:pt x="570" y="6"/>
                  </a:lnTo>
                  <a:lnTo>
                    <a:pt x="576" y="6"/>
                  </a:lnTo>
                  <a:lnTo>
                    <a:pt x="576" y="12"/>
                  </a:lnTo>
                  <a:lnTo>
                    <a:pt x="582" y="6"/>
                  </a:lnTo>
                  <a:lnTo>
                    <a:pt x="582" y="12"/>
                  </a:lnTo>
                  <a:lnTo>
                    <a:pt x="582" y="18"/>
                  </a:lnTo>
                  <a:lnTo>
                    <a:pt x="588" y="18"/>
                  </a:lnTo>
                  <a:lnTo>
                    <a:pt x="588" y="12"/>
                  </a:lnTo>
                  <a:lnTo>
                    <a:pt x="588" y="6"/>
                  </a:lnTo>
                  <a:lnTo>
                    <a:pt x="588" y="0"/>
                  </a:lnTo>
                  <a:lnTo>
                    <a:pt x="594" y="0"/>
                  </a:lnTo>
                  <a:lnTo>
                    <a:pt x="588" y="0"/>
                  </a:lnTo>
                  <a:lnTo>
                    <a:pt x="594" y="0"/>
                  </a:lnTo>
                  <a:lnTo>
                    <a:pt x="588" y="0"/>
                  </a:lnTo>
                  <a:lnTo>
                    <a:pt x="594" y="0"/>
                  </a:lnTo>
                  <a:lnTo>
                    <a:pt x="594" y="6"/>
                  </a:lnTo>
                  <a:lnTo>
                    <a:pt x="594" y="0"/>
                  </a:lnTo>
                  <a:lnTo>
                    <a:pt x="600" y="0"/>
                  </a:lnTo>
                  <a:lnTo>
                    <a:pt x="606" y="0"/>
                  </a:lnTo>
                  <a:lnTo>
                    <a:pt x="612" y="0"/>
                  </a:lnTo>
                  <a:lnTo>
                    <a:pt x="612" y="6"/>
                  </a:lnTo>
                  <a:lnTo>
                    <a:pt x="612" y="12"/>
                  </a:lnTo>
                  <a:lnTo>
                    <a:pt x="606" y="12"/>
                  </a:lnTo>
                  <a:lnTo>
                    <a:pt x="606" y="18"/>
                  </a:lnTo>
                  <a:lnTo>
                    <a:pt x="612" y="18"/>
                  </a:lnTo>
                  <a:lnTo>
                    <a:pt x="606" y="18"/>
                  </a:lnTo>
                  <a:lnTo>
                    <a:pt x="612" y="18"/>
                  </a:lnTo>
                  <a:lnTo>
                    <a:pt x="606" y="18"/>
                  </a:lnTo>
                  <a:lnTo>
                    <a:pt x="606" y="24"/>
                  </a:lnTo>
                  <a:lnTo>
                    <a:pt x="606" y="30"/>
                  </a:lnTo>
                  <a:lnTo>
                    <a:pt x="606" y="36"/>
                  </a:lnTo>
                  <a:lnTo>
                    <a:pt x="606" y="42"/>
                  </a:lnTo>
                  <a:lnTo>
                    <a:pt x="606" y="36"/>
                  </a:lnTo>
                  <a:lnTo>
                    <a:pt x="612" y="42"/>
                  </a:lnTo>
                  <a:lnTo>
                    <a:pt x="618" y="36"/>
                  </a:lnTo>
                  <a:lnTo>
                    <a:pt x="618" y="30"/>
                  </a:lnTo>
                  <a:lnTo>
                    <a:pt x="624" y="30"/>
                  </a:lnTo>
                  <a:lnTo>
                    <a:pt x="624" y="24"/>
                  </a:lnTo>
                  <a:lnTo>
                    <a:pt x="630" y="24"/>
                  </a:lnTo>
                  <a:lnTo>
                    <a:pt x="630" y="30"/>
                  </a:lnTo>
                  <a:lnTo>
                    <a:pt x="630" y="36"/>
                  </a:lnTo>
                  <a:lnTo>
                    <a:pt x="630" y="42"/>
                  </a:lnTo>
                  <a:lnTo>
                    <a:pt x="636" y="42"/>
                  </a:lnTo>
                  <a:lnTo>
                    <a:pt x="636" y="36"/>
                  </a:lnTo>
                  <a:lnTo>
                    <a:pt x="636" y="30"/>
                  </a:lnTo>
                  <a:lnTo>
                    <a:pt x="642" y="30"/>
                  </a:lnTo>
                  <a:lnTo>
                    <a:pt x="648" y="24"/>
                  </a:lnTo>
                  <a:lnTo>
                    <a:pt x="654" y="24"/>
                  </a:lnTo>
                  <a:lnTo>
                    <a:pt x="648" y="24"/>
                  </a:lnTo>
                  <a:lnTo>
                    <a:pt x="648" y="30"/>
                  </a:lnTo>
                  <a:lnTo>
                    <a:pt x="654" y="30"/>
                  </a:lnTo>
                  <a:lnTo>
                    <a:pt x="660" y="30"/>
                  </a:lnTo>
                  <a:lnTo>
                    <a:pt x="660" y="36"/>
                  </a:lnTo>
                  <a:lnTo>
                    <a:pt x="660" y="42"/>
                  </a:lnTo>
                  <a:lnTo>
                    <a:pt x="660" y="48"/>
                  </a:lnTo>
                  <a:lnTo>
                    <a:pt x="660" y="54"/>
                  </a:lnTo>
                  <a:lnTo>
                    <a:pt x="660" y="60"/>
                  </a:lnTo>
                  <a:lnTo>
                    <a:pt x="666" y="60"/>
                  </a:lnTo>
                  <a:lnTo>
                    <a:pt x="666" y="66"/>
                  </a:lnTo>
                  <a:lnTo>
                    <a:pt x="672" y="66"/>
                  </a:lnTo>
                  <a:lnTo>
                    <a:pt x="666" y="66"/>
                  </a:lnTo>
                  <a:lnTo>
                    <a:pt x="672" y="66"/>
                  </a:lnTo>
                  <a:lnTo>
                    <a:pt x="666" y="66"/>
                  </a:lnTo>
                  <a:lnTo>
                    <a:pt x="666" y="72"/>
                  </a:lnTo>
                  <a:lnTo>
                    <a:pt x="672" y="72"/>
                  </a:lnTo>
                  <a:lnTo>
                    <a:pt x="666" y="72"/>
                  </a:lnTo>
                  <a:lnTo>
                    <a:pt x="666" y="78"/>
                  </a:lnTo>
                  <a:lnTo>
                    <a:pt x="660" y="78"/>
                  </a:lnTo>
                  <a:lnTo>
                    <a:pt x="660" y="84"/>
                  </a:lnTo>
                  <a:lnTo>
                    <a:pt x="666" y="78"/>
                  </a:lnTo>
                  <a:lnTo>
                    <a:pt x="666" y="84"/>
                  </a:lnTo>
                  <a:lnTo>
                    <a:pt x="660" y="84"/>
                  </a:lnTo>
                  <a:lnTo>
                    <a:pt x="666" y="84"/>
                  </a:lnTo>
                  <a:lnTo>
                    <a:pt x="660" y="84"/>
                  </a:lnTo>
                  <a:lnTo>
                    <a:pt x="666" y="84"/>
                  </a:lnTo>
                  <a:lnTo>
                    <a:pt x="660" y="84"/>
                  </a:lnTo>
                  <a:lnTo>
                    <a:pt x="666" y="84"/>
                  </a:lnTo>
                  <a:lnTo>
                    <a:pt x="666" y="90"/>
                  </a:lnTo>
                  <a:lnTo>
                    <a:pt x="660" y="90"/>
                  </a:lnTo>
                  <a:lnTo>
                    <a:pt x="660" y="96"/>
                  </a:lnTo>
                  <a:lnTo>
                    <a:pt x="654" y="96"/>
                  </a:lnTo>
                  <a:lnTo>
                    <a:pt x="660" y="96"/>
                  </a:lnTo>
                  <a:lnTo>
                    <a:pt x="666" y="102"/>
                  </a:lnTo>
                  <a:lnTo>
                    <a:pt x="666" y="96"/>
                  </a:lnTo>
                  <a:lnTo>
                    <a:pt x="672" y="96"/>
                  </a:lnTo>
                  <a:lnTo>
                    <a:pt x="666" y="90"/>
                  </a:lnTo>
                  <a:lnTo>
                    <a:pt x="672" y="90"/>
                  </a:lnTo>
                  <a:lnTo>
                    <a:pt x="672" y="84"/>
                  </a:lnTo>
                  <a:lnTo>
                    <a:pt x="678" y="84"/>
                  </a:lnTo>
                  <a:lnTo>
                    <a:pt x="684" y="84"/>
                  </a:lnTo>
                  <a:lnTo>
                    <a:pt x="678" y="90"/>
                  </a:lnTo>
                  <a:lnTo>
                    <a:pt x="678" y="96"/>
                  </a:lnTo>
                  <a:lnTo>
                    <a:pt x="684" y="96"/>
                  </a:lnTo>
                  <a:lnTo>
                    <a:pt x="684" y="102"/>
                  </a:lnTo>
                  <a:lnTo>
                    <a:pt x="684" y="96"/>
                  </a:lnTo>
                  <a:lnTo>
                    <a:pt x="684" y="102"/>
                  </a:lnTo>
                  <a:lnTo>
                    <a:pt x="684" y="108"/>
                  </a:lnTo>
                  <a:lnTo>
                    <a:pt x="684" y="114"/>
                  </a:lnTo>
                  <a:lnTo>
                    <a:pt x="684" y="120"/>
                  </a:lnTo>
                  <a:lnTo>
                    <a:pt x="684" y="126"/>
                  </a:lnTo>
                  <a:lnTo>
                    <a:pt x="690" y="126"/>
                  </a:lnTo>
                  <a:lnTo>
                    <a:pt x="696" y="126"/>
                  </a:lnTo>
                  <a:lnTo>
                    <a:pt x="702" y="126"/>
                  </a:lnTo>
                  <a:lnTo>
                    <a:pt x="696" y="126"/>
                  </a:lnTo>
                  <a:lnTo>
                    <a:pt x="702" y="126"/>
                  </a:lnTo>
                  <a:lnTo>
                    <a:pt x="708" y="126"/>
                  </a:lnTo>
                  <a:lnTo>
                    <a:pt x="714" y="126"/>
                  </a:lnTo>
                  <a:lnTo>
                    <a:pt x="714" y="120"/>
                  </a:lnTo>
                  <a:lnTo>
                    <a:pt x="720" y="120"/>
                  </a:lnTo>
                  <a:lnTo>
                    <a:pt x="720" y="114"/>
                  </a:lnTo>
                  <a:lnTo>
                    <a:pt x="720" y="108"/>
                  </a:lnTo>
                  <a:lnTo>
                    <a:pt x="714" y="108"/>
                  </a:lnTo>
                  <a:lnTo>
                    <a:pt x="720" y="108"/>
                  </a:lnTo>
                  <a:lnTo>
                    <a:pt x="720" y="102"/>
                  </a:lnTo>
                  <a:lnTo>
                    <a:pt x="726" y="102"/>
                  </a:lnTo>
                  <a:lnTo>
                    <a:pt x="732" y="102"/>
                  </a:lnTo>
                  <a:lnTo>
                    <a:pt x="732" y="108"/>
                  </a:lnTo>
                  <a:lnTo>
                    <a:pt x="726" y="108"/>
                  </a:lnTo>
                  <a:lnTo>
                    <a:pt x="726" y="114"/>
                  </a:lnTo>
                  <a:lnTo>
                    <a:pt x="732" y="114"/>
                  </a:lnTo>
                  <a:lnTo>
                    <a:pt x="738" y="114"/>
                  </a:lnTo>
                  <a:lnTo>
                    <a:pt x="738" y="120"/>
                  </a:lnTo>
                  <a:lnTo>
                    <a:pt x="732" y="120"/>
                  </a:lnTo>
                  <a:lnTo>
                    <a:pt x="732" y="126"/>
                  </a:lnTo>
                  <a:lnTo>
                    <a:pt x="738" y="126"/>
                  </a:lnTo>
                  <a:lnTo>
                    <a:pt x="738" y="132"/>
                  </a:lnTo>
                  <a:lnTo>
                    <a:pt x="738" y="138"/>
                  </a:lnTo>
                  <a:lnTo>
                    <a:pt x="732" y="138"/>
                  </a:lnTo>
                  <a:lnTo>
                    <a:pt x="738" y="138"/>
                  </a:lnTo>
                  <a:lnTo>
                    <a:pt x="732" y="138"/>
                  </a:lnTo>
                  <a:lnTo>
                    <a:pt x="732" y="144"/>
                  </a:lnTo>
                  <a:lnTo>
                    <a:pt x="738" y="144"/>
                  </a:lnTo>
                  <a:lnTo>
                    <a:pt x="744" y="144"/>
                  </a:lnTo>
                  <a:lnTo>
                    <a:pt x="744" y="150"/>
                  </a:lnTo>
                  <a:lnTo>
                    <a:pt x="744" y="156"/>
                  </a:lnTo>
                  <a:lnTo>
                    <a:pt x="750" y="156"/>
                  </a:lnTo>
                  <a:lnTo>
                    <a:pt x="744" y="156"/>
                  </a:lnTo>
                  <a:lnTo>
                    <a:pt x="744" y="162"/>
                  </a:lnTo>
                  <a:lnTo>
                    <a:pt x="750" y="162"/>
                  </a:lnTo>
                  <a:lnTo>
                    <a:pt x="744" y="162"/>
                  </a:lnTo>
                  <a:lnTo>
                    <a:pt x="750" y="162"/>
                  </a:lnTo>
                  <a:lnTo>
                    <a:pt x="750" y="168"/>
                  </a:lnTo>
                  <a:lnTo>
                    <a:pt x="744" y="168"/>
                  </a:lnTo>
                  <a:lnTo>
                    <a:pt x="738" y="168"/>
                  </a:lnTo>
                  <a:lnTo>
                    <a:pt x="738" y="174"/>
                  </a:lnTo>
                  <a:lnTo>
                    <a:pt x="738" y="180"/>
                  </a:lnTo>
                  <a:lnTo>
                    <a:pt x="738" y="186"/>
                  </a:lnTo>
                  <a:lnTo>
                    <a:pt x="738" y="180"/>
                  </a:lnTo>
                  <a:lnTo>
                    <a:pt x="732" y="180"/>
                  </a:lnTo>
                  <a:lnTo>
                    <a:pt x="738" y="186"/>
                  </a:lnTo>
                  <a:lnTo>
                    <a:pt x="732" y="186"/>
                  </a:lnTo>
                  <a:lnTo>
                    <a:pt x="738" y="186"/>
                  </a:lnTo>
                  <a:lnTo>
                    <a:pt x="738" y="192"/>
                  </a:lnTo>
                  <a:lnTo>
                    <a:pt x="744" y="192"/>
                  </a:lnTo>
                  <a:lnTo>
                    <a:pt x="744" y="198"/>
                  </a:lnTo>
                  <a:lnTo>
                    <a:pt x="744" y="204"/>
                  </a:lnTo>
                  <a:lnTo>
                    <a:pt x="744" y="210"/>
                  </a:lnTo>
                  <a:lnTo>
                    <a:pt x="750" y="210"/>
                  </a:lnTo>
                  <a:lnTo>
                    <a:pt x="744" y="216"/>
                  </a:lnTo>
                  <a:lnTo>
                    <a:pt x="744" y="222"/>
                  </a:lnTo>
                  <a:lnTo>
                    <a:pt x="738" y="222"/>
                  </a:lnTo>
                  <a:lnTo>
                    <a:pt x="738" y="216"/>
                  </a:lnTo>
                  <a:lnTo>
                    <a:pt x="744" y="216"/>
                  </a:lnTo>
                  <a:lnTo>
                    <a:pt x="738" y="216"/>
                  </a:lnTo>
                  <a:lnTo>
                    <a:pt x="738" y="222"/>
                  </a:lnTo>
                  <a:lnTo>
                    <a:pt x="744" y="222"/>
                  </a:lnTo>
                  <a:lnTo>
                    <a:pt x="744" y="228"/>
                  </a:lnTo>
                  <a:lnTo>
                    <a:pt x="738" y="228"/>
                  </a:lnTo>
                  <a:lnTo>
                    <a:pt x="738" y="234"/>
                  </a:lnTo>
                  <a:lnTo>
                    <a:pt x="744" y="240"/>
                  </a:lnTo>
                  <a:lnTo>
                    <a:pt x="738" y="240"/>
                  </a:lnTo>
                  <a:lnTo>
                    <a:pt x="738" y="246"/>
                  </a:lnTo>
                  <a:lnTo>
                    <a:pt x="744" y="246"/>
                  </a:lnTo>
                  <a:lnTo>
                    <a:pt x="738" y="246"/>
                  </a:lnTo>
                  <a:lnTo>
                    <a:pt x="744" y="246"/>
                  </a:lnTo>
                  <a:lnTo>
                    <a:pt x="738" y="246"/>
                  </a:lnTo>
                  <a:lnTo>
                    <a:pt x="744" y="246"/>
                  </a:lnTo>
                  <a:lnTo>
                    <a:pt x="750" y="252"/>
                  </a:lnTo>
                  <a:lnTo>
                    <a:pt x="750" y="258"/>
                  </a:lnTo>
                  <a:lnTo>
                    <a:pt x="756" y="252"/>
                  </a:lnTo>
                  <a:lnTo>
                    <a:pt x="756" y="258"/>
                  </a:lnTo>
                  <a:lnTo>
                    <a:pt x="762" y="258"/>
                  </a:lnTo>
                  <a:lnTo>
                    <a:pt x="756" y="258"/>
                  </a:lnTo>
                  <a:lnTo>
                    <a:pt x="762" y="258"/>
                  </a:lnTo>
                  <a:lnTo>
                    <a:pt x="762" y="264"/>
                  </a:lnTo>
                  <a:lnTo>
                    <a:pt x="768" y="264"/>
                  </a:lnTo>
                  <a:lnTo>
                    <a:pt x="774" y="264"/>
                  </a:lnTo>
                  <a:lnTo>
                    <a:pt x="774" y="270"/>
                  </a:lnTo>
                  <a:lnTo>
                    <a:pt x="774" y="276"/>
                  </a:lnTo>
                  <a:lnTo>
                    <a:pt x="774" y="282"/>
                  </a:lnTo>
                  <a:lnTo>
                    <a:pt x="768" y="282"/>
                  </a:lnTo>
                  <a:lnTo>
                    <a:pt x="774" y="282"/>
                  </a:lnTo>
                  <a:lnTo>
                    <a:pt x="768" y="282"/>
                  </a:lnTo>
                  <a:lnTo>
                    <a:pt x="762" y="282"/>
                  </a:lnTo>
                  <a:lnTo>
                    <a:pt x="768" y="288"/>
                  </a:lnTo>
                  <a:lnTo>
                    <a:pt x="762" y="288"/>
                  </a:lnTo>
                  <a:lnTo>
                    <a:pt x="768" y="288"/>
                  </a:lnTo>
                  <a:lnTo>
                    <a:pt x="768" y="294"/>
                  </a:lnTo>
                  <a:lnTo>
                    <a:pt x="774" y="294"/>
                  </a:lnTo>
                  <a:lnTo>
                    <a:pt x="774" y="300"/>
                  </a:lnTo>
                  <a:lnTo>
                    <a:pt x="774" y="294"/>
                  </a:lnTo>
                  <a:lnTo>
                    <a:pt x="774" y="300"/>
                  </a:lnTo>
                  <a:lnTo>
                    <a:pt x="768" y="300"/>
                  </a:lnTo>
                  <a:lnTo>
                    <a:pt x="774" y="300"/>
                  </a:lnTo>
                  <a:lnTo>
                    <a:pt x="780" y="300"/>
                  </a:lnTo>
                  <a:lnTo>
                    <a:pt x="774" y="300"/>
                  </a:lnTo>
                  <a:lnTo>
                    <a:pt x="780" y="306"/>
                  </a:lnTo>
                  <a:lnTo>
                    <a:pt x="774" y="306"/>
                  </a:lnTo>
                  <a:lnTo>
                    <a:pt x="774" y="312"/>
                  </a:lnTo>
                  <a:lnTo>
                    <a:pt x="780" y="312"/>
                  </a:lnTo>
                  <a:lnTo>
                    <a:pt x="786" y="312"/>
                  </a:lnTo>
                  <a:lnTo>
                    <a:pt x="792" y="312"/>
                  </a:lnTo>
                  <a:lnTo>
                    <a:pt x="792" y="318"/>
                  </a:lnTo>
                  <a:lnTo>
                    <a:pt x="798" y="318"/>
                  </a:lnTo>
                  <a:lnTo>
                    <a:pt x="804" y="318"/>
                  </a:lnTo>
                  <a:lnTo>
                    <a:pt x="804" y="324"/>
                  </a:lnTo>
                  <a:lnTo>
                    <a:pt x="804" y="330"/>
                  </a:lnTo>
                  <a:lnTo>
                    <a:pt x="810" y="330"/>
                  </a:lnTo>
                  <a:lnTo>
                    <a:pt x="810" y="336"/>
                  </a:lnTo>
                  <a:lnTo>
                    <a:pt x="816" y="336"/>
                  </a:lnTo>
                  <a:lnTo>
                    <a:pt x="822" y="342"/>
                  </a:lnTo>
                  <a:lnTo>
                    <a:pt x="816" y="342"/>
                  </a:lnTo>
                  <a:lnTo>
                    <a:pt x="822" y="342"/>
                  </a:lnTo>
                  <a:lnTo>
                    <a:pt x="822" y="348"/>
                  </a:lnTo>
                  <a:lnTo>
                    <a:pt x="822" y="354"/>
                  </a:lnTo>
                  <a:lnTo>
                    <a:pt x="828" y="354"/>
                  </a:lnTo>
                  <a:lnTo>
                    <a:pt x="828" y="360"/>
                  </a:lnTo>
                  <a:lnTo>
                    <a:pt x="834" y="366"/>
                  </a:lnTo>
                  <a:lnTo>
                    <a:pt x="828" y="366"/>
                  </a:lnTo>
                  <a:lnTo>
                    <a:pt x="822" y="366"/>
                  </a:lnTo>
                  <a:lnTo>
                    <a:pt x="822" y="372"/>
                  </a:lnTo>
                  <a:lnTo>
                    <a:pt x="828" y="372"/>
                  </a:lnTo>
                  <a:lnTo>
                    <a:pt x="828" y="378"/>
                  </a:lnTo>
                  <a:lnTo>
                    <a:pt x="834" y="378"/>
                  </a:lnTo>
                  <a:lnTo>
                    <a:pt x="828" y="378"/>
                  </a:lnTo>
                  <a:lnTo>
                    <a:pt x="828" y="384"/>
                  </a:lnTo>
                  <a:lnTo>
                    <a:pt x="828" y="390"/>
                  </a:lnTo>
                  <a:lnTo>
                    <a:pt x="834" y="390"/>
                  </a:lnTo>
                  <a:lnTo>
                    <a:pt x="828" y="390"/>
                  </a:lnTo>
                  <a:lnTo>
                    <a:pt x="834" y="390"/>
                  </a:lnTo>
                  <a:lnTo>
                    <a:pt x="828" y="390"/>
                  </a:lnTo>
                  <a:lnTo>
                    <a:pt x="828" y="396"/>
                  </a:lnTo>
                  <a:lnTo>
                    <a:pt x="822" y="396"/>
                  </a:lnTo>
                  <a:lnTo>
                    <a:pt x="828" y="402"/>
                  </a:lnTo>
                  <a:lnTo>
                    <a:pt x="828" y="408"/>
                  </a:lnTo>
                  <a:lnTo>
                    <a:pt x="828" y="414"/>
                  </a:lnTo>
                  <a:lnTo>
                    <a:pt x="822" y="414"/>
                  </a:lnTo>
                  <a:lnTo>
                    <a:pt x="828" y="414"/>
                  </a:lnTo>
                  <a:lnTo>
                    <a:pt x="822" y="420"/>
                  </a:lnTo>
                  <a:lnTo>
                    <a:pt x="828" y="420"/>
                  </a:lnTo>
                  <a:lnTo>
                    <a:pt x="822" y="420"/>
                  </a:lnTo>
                  <a:lnTo>
                    <a:pt x="822" y="426"/>
                  </a:lnTo>
                  <a:lnTo>
                    <a:pt x="822" y="420"/>
                  </a:lnTo>
                  <a:lnTo>
                    <a:pt x="828" y="426"/>
                  </a:lnTo>
                  <a:lnTo>
                    <a:pt x="822" y="426"/>
                  </a:lnTo>
                  <a:lnTo>
                    <a:pt x="828" y="426"/>
                  </a:lnTo>
                  <a:lnTo>
                    <a:pt x="822" y="426"/>
                  </a:lnTo>
                  <a:lnTo>
                    <a:pt x="822" y="432"/>
                  </a:lnTo>
                  <a:lnTo>
                    <a:pt x="822" y="438"/>
                  </a:lnTo>
                  <a:lnTo>
                    <a:pt x="828" y="438"/>
                  </a:lnTo>
                  <a:lnTo>
                    <a:pt x="828" y="444"/>
                  </a:lnTo>
                  <a:lnTo>
                    <a:pt x="834" y="444"/>
                  </a:lnTo>
                  <a:lnTo>
                    <a:pt x="834" y="450"/>
                  </a:lnTo>
                  <a:lnTo>
                    <a:pt x="840" y="450"/>
                  </a:lnTo>
                  <a:lnTo>
                    <a:pt x="840" y="456"/>
                  </a:lnTo>
                  <a:lnTo>
                    <a:pt x="834" y="456"/>
                  </a:lnTo>
                  <a:lnTo>
                    <a:pt x="840" y="456"/>
                  </a:lnTo>
                  <a:lnTo>
                    <a:pt x="840" y="462"/>
                  </a:lnTo>
                  <a:lnTo>
                    <a:pt x="846" y="462"/>
                  </a:lnTo>
                  <a:lnTo>
                    <a:pt x="840" y="462"/>
                  </a:lnTo>
                  <a:lnTo>
                    <a:pt x="840" y="468"/>
                  </a:lnTo>
                  <a:lnTo>
                    <a:pt x="834" y="468"/>
                  </a:lnTo>
                  <a:lnTo>
                    <a:pt x="828" y="468"/>
                  </a:lnTo>
                  <a:lnTo>
                    <a:pt x="828" y="474"/>
                  </a:lnTo>
                  <a:lnTo>
                    <a:pt x="828" y="468"/>
                  </a:lnTo>
                  <a:lnTo>
                    <a:pt x="828" y="474"/>
                  </a:lnTo>
                  <a:lnTo>
                    <a:pt x="822" y="474"/>
                  </a:lnTo>
                  <a:lnTo>
                    <a:pt x="822" y="468"/>
                  </a:lnTo>
                  <a:lnTo>
                    <a:pt x="822" y="462"/>
                  </a:lnTo>
                  <a:lnTo>
                    <a:pt x="828" y="462"/>
                  </a:lnTo>
                  <a:lnTo>
                    <a:pt x="828" y="456"/>
                  </a:lnTo>
                  <a:lnTo>
                    <a:pt x="822" y="456"/>
                  </a:lnTo>
                  <a:lnTo>
                    <a:pt x="816" y="456"/>
                  </a:lnTo>
                  <a:lnTo>
                    <a:pt x="816" y="462"/>
                  </a:lnTo>
                  <a:lnTo>
                    <a:pt x="816" y="468"/>
                  </a:lnTo>
                  <a:lnTo>
                    <a:pt x="810" y="468"/>
                  </a:lnTo>
                  <a:lnTo>
                    <a:pt x="810" y="474"/>
                  </a:lnTo>
                  <a:lnTo>
                    <a:pt x="804" y="474"/>
                  </a:lnTo>
                  <a:lnTo>
                    <a:pt x="804" y="468"/>
                  </a:lnTo>
                  <a:lnTo>
                    <a:pt x="798" y="462"/>
                  </a:lnTo>
                  <a:lnTo>
                    <a:pt x="792" y="462"/>
                  </a:lnTo>
                  <a:lnTo>
                    <a:pt x="786" y="462"/>
                  </a:lnTo>
                  <a:lnTo>
                    <a:pt x="786" y="456"/>
                  </a:lnTo>
                  <a:lnTo>
                    <a:pt x="780" y="456"/>
                  </a:lnTo>
                  <a:lnTo>
                    <a:pt x="780" y="462"/>
                  </a:lnTo>
                  <a:lnTo>
                    <a:pt x="774" y="462"/>
                  </a:lnTo>
                  <a:lnTo>
                    <a:pt x="774" y="468"/>
                  </a:lnTo>
                  <a:lnTo>
                    <a:pt x="780" y="468"/>
                  </a:lnTo>
                  <a:lnTo>
                    <a:pt x="774" y="468"/>
                  </a:lnTo>
                  <a:lnTo>
                    <a:pt x="774" y="474"/>
                  </a:lnTo>
                  <a:lnTo>
                    <a:pt x="780" y="474"/>
                  </a:lnTo>
                  <a:lnTo>
                    <a:pt x="780" y="480"/>
                  </a:lnTo>
                  <a:lnTo>
                    <a:pt x="786" y="480"/>
                  </a:lnTo>
                  <a:lnTo>
                    <a:pt x="786" y="486"/>
                  </a:lnTo>
                  <a:lnTo>
                    <a:pt x="798" y="492"/>
                  </a:lnTo>
                  <a:lnTo>
                    <a:pt x="792" y="498"/>
                  </a:lnTo>
                  <a:lnTo>
                    <a:pt x="786" y="498"/>
                  </a:lnTo>
                  <a:lnTo>
                    <a:pt x="786" y="504"/>
                  </a:lnTo>
                  <a:lnTo>
                    <a:pt x="792" y="504"/>
                  </a:lnTo>
                  <a:lnTo>
                    <a:pt x="792" y="510"/>
                  </a:lnTo>
                  <a:lnTo>
                    <a:pt x="792" y="516"/>
                  </a:lnTo>
                  <a:lnTo>
                    <a:pt x="792" y="522"/>
                  </a:lnTo>
                  <a:lnTo>
                    <a:pt x="792" y="516"/>
                  </a:lnTo>
                  <a:lnTo>
                    <a:pt x="792" y="522"/>
                  </a:lnTo>
                  <a:lnTo>
                    <a:pt x="792" y="528"/>
                  </a:lnTo>
                  <a:lnTo>
                    <a:pt x="786" y="534"/>
                  </a:lnTo>
                  <a:lnTo>
                    <a:pt x="780" y="534"/>
                  </a:lnTo>
                  <a:lnTo>
                    <a:pt x="774" y="534"/>
                  </a:lnTo>
                  <a:lnTo>
                    <a:pt x="780" y="534"/>
                  </a:lnTo>
                  <a:lnTo>
                    <a:pt x="774" y="534"/>
                  </a:lnTo>
                  <a:lnTo>
                    <a:pt x="768" y="534"/>
                  </a:lnTo>
                  <a:lnTo>
                    <a:pt x="774" y="540"/>
                  </a:lnTo>
                  <a:lnTo>
                    <a:pt x="768" y="534"/>
                  </a:lnTo>
                  <a:lnTo>
                    <a:pt x="768" y="540"/>
                  </a:lnTo>
                  <a:lnTo>
                    <a:pt x="774" y="540"/>
                  </a:lnTo>
                  <a:lnTo>
                    <a:pt x="774" y="546"/>
                  </a:lnTo>
                  <a:lnTo>
                    <a:pt x="768" y="546"/>
                  </a:lnTo>
                  <a:lnTo>
                    <a:pt x="762" y="546"/>
                  </a:lnTo>
                  <a:lnTo>
                    <a:pt x="756" y="552"/>
                  </a:lnTo>
                  <a:lnTo>
                    <a:pt x="756" y="558"/>
                  </a:lnTo>
                  <a:lnTo>
                    <a:pt x="750" y="558"/>
                  </a:lnTo>
                  <a:lnTo>
                    <a:pt x="744" y="558"/>
                  </a:lnTo>
                  <a:lnTo>
                    <a:pt x="738" y="558"/>
                  </a:lnTo>
                  <a:lnTo>
                    <a:pt x="738" y="552"/>
                  </a:lnTo>
                  <a:lnTo>
                    <a:pt x="732" y="552"/>
                  </a:lnTo>
                  <a:lnTo>
                    <a:pt x="732" y="558"/>
                  </a:lnTo>
                  <a:lnTo>
                    <a:pt x="726" y="558"/>
                  </a:lnTo>
                  <a:lnTo>
                    <a:pt x="720" y="558"/>
                  </a:lnTo>
                  <a:lnTo>
                    <a:pt x="726" y="558"/>
                  </a:lnTo>
                  <a:lnTo>
                    <a:pt x="720" y="558"/>
                  </a:lnTo>
                  <a:lnTo>
                    <a:pt x="714" y="558"/>
                  </a:lnTo>
                  <a:lnTo>
                    <a:pt x="714" y="564"/>
                  </a:lnTo>
                  <a:lnTo>
                    <a:pt x="714" y="570"/>
                  </a:lnTo>
                  <a:lnTo>
                    <a:pt x="720" y="570"/>
                  </a:lnTo>
                  <a:lnTo>
                    <a:pt x="714" y="570"/>
                  </a:lnTo>
                  <a:lnTo>
                    <a:pt x="720" y="570"/>
                  </a:lnTo>
                  <a:lnTo>
                    <a:pt x="714" y="570"/>
                  </a:lnTo>
                  <a:lnTo>
                    <a:pt x="708" y="576"/>
                  </a:lnTo>
                  <a:lnTo>
                    <a:pt x="708" y="582"/>
                  </a:lnTo>
                  <a:lnTo>
                    <a:pt x="702" y="582"/>
                  </a:lnTo>
                  <a:lnTo>
                    <a:pt x="702" y="588"/>
                  </a:lnTo>
                  <a:lnTo>
                    <a:pt x="696" y="588"/>
                  </a:lnTo>
                  <a:lnTo>
                    <a:pt x="696" y="594"/>
                  </a:lnTo>
                  <a:lnTo>
                    <a:pt x="696" y="600"/>
                  </a:lnTo>
                  <a:lnTo>
                    <a:pt x="702" y="600"/>
                  </a:lnTo>
                  <a:lnTo>
                    <a:pt x="702" y="594"/>
                  </a:lnTo>
                  <a:lnTo>
                    <a:pt x="702" y="600"/>
                  </a:lnTo>
                  <a:lnTo>
                    <a:pt x="708" y="600"/>
                  </a:lnTo>
                  <a:lnTo>
                    <a:pt x="702" y="600"/>
                  </a:lnTo>
                  <a:lnTo>
                    <a:pt x="708" y="606"/>
                  </a:lnTo>
                  <a:lnTo>
                    <a:pt x="708" y="612"/>
                  </a:lnTo>
                  <a:lnTo>
                    <a:pt x="714" y="612"/>
                  </a:lnTo>
                  <a:lnTo>
                    <a:pt x="714" y="618"/>
                  </a:lnTo>
                  <a:lnTo>
                    <a:pt x="714" y="624"/>
                  </a:lnTo>
                  <a:lnTo>
                    <a:pt x="720" y="624"/>
                  </a:lnTo>
                  <a:lnTo>
                    <a:pt x="720" y="630"/>
                  </a:lnTo>
                  <a:lnTo>
                    <a:pt x="726" y="630"/>
                  </a:lnTo>
                  <a:lnTo>
                    <a:pt x="726" y="636"/>
                  </a:lnTo>
                  <a:lnTo>
                    <a:pt x="726" y="642"/>
                  </a:lnTo>
                  <a:lnTo>
                    <a:pt x="726" y="648"/>
                  </a:lnTo>
                  <a:lnTo>
                    <a:pt x="726" y="654"/>
                  </a:lnTo>
                  <a:lnTo>
                    <a:pt x="726" y="660"/>
                  </a:lnTo>
                  <a:lnTo>
                    <a:pt x="732" y="666"/>
                  </a:lnTo>
                  <a:lnTo>
                    <a:pt x="732" y="672"/>
                  </a:lnTo>
                  <a:lnTo>
                    <a:pt x="732" y="678"/>
                  </a:lnTo>
                  <a:lnTo>
                    <a:pt x="732" y="684"/>
                  </a:lnTo>
                  <a:lnTo>
                    <a:pt x="732" y="690"/>
                  </a:lnTo>
                  <a:lnTo>
                    <a:pt x="738" y="690"/>
                  </a:lnTo>
                  <a:lnTo>
                    <a:pt x="732" y="690"/>
                  </a:lnTo>
                  <a:lnTo>
                    <a:pt x="738" y="690"/>
                  </a:lnTo>
                  <a:lnTo>
                    <a:pt x="738" y="696"/>
                  </a:lnTo>
                  <a:lnTo>
                    <a:pt x="738" y="702"/>
                  </a:lnTo>
                  <a:lnTo>
                    <a:pt x="744" y="702"/>
                  </a:lnTo>
                  <a:lnTo>
                    <a:pt x="744" y="708"/>
                  </a:lnTo>
                  <a:lnTo>
                    <a:pt x="744" y="714"/>
                  </a:lnTo>
                  <a:lnTo>
                    <a:pt x="744" y="720"/>
                  </a:lnTo>
                  <a:lnTo>
                    <a:pt x="744" y="726"/>
                  </a:lnTo>
                  <a:lnTo>
                    <a:pt x="744" y="732"/>
                  </a:lnTo>
                  <a:lnTo>
                    <a:pt x="744" y="738"/>
                  </a:lnTo>
                  <a:lnTo>
                    <a:pt x="744" y="744"/>
                  </a:lnTo>
                  <a:lnTo>
                    <a:pt x="738" y="744"/>
                  </a:lnTo>
                  <a:lnTo>
                    <a:pt x="738" y="750"/>
                  </a:lnTo>
                  <a:lnTo>
                    <a:pt x="744" y="750"/>
                  </a:lnTo>
                  <a:lnTo>
                    <a:pt x="738" y="750"/>
                  </a:lnTo>
                  <a:lnTo>
                    <a:pt x="738" y="756"/>
                  </a:lnTo>
                  <a:lnTo>
                    <a:pt x="738" y="762"/>
                  </a:lnTo>
                  <a:lnTo>
                    <a:pt x="732" y="762"/>
                  </a:lnTo>
                  <a:lnTo>
                    <a:pt x="732" y="768"/>
                  </a:lnTo>
                  <a:lnTo>
                    <a:pt x="732" y="774"/>
                  </a:lnTo>
                  <a:lnTo>
                    <a:pt x="738" y="774"/>
                  </a:lnTo>
                  <a:lnTo>
                    <a:pt x="738" y="780"/>
                  </a:lnTo>
                  <a:lnTo>
                    <a:pt x="738" y="786"/>
                  </a:lnTo>
                  <a:lnTo>
                    <a:pt x="738" y="792"/>
                  </a:lnTo>
                  <a:lnTo>
                    <a:pt x="732" y="792"/>
                  </a:lnTo>
                  <a:lnTo>
                    <a:pt x="738" y="798"/>
                  </a:lnTo>
                  <a:lnTo>
                    <a:pt x="732" y="798"/>
                  </a:lnTo>
                  <a:lnTo>
                    <a:pt x="738" y="798"/>
                  </a:lnTo>
                  <a:lnTo>
                    <a:pt x="738" y="804"/>
                  </a:lnTo>
                  <a:lnTo>
                    <a:pt x="732" y="804"/>
                  </a:lnTo>
                  <a:lnTo>
                    <a:pt x="726" y="804"/>
                  </a:lnTo>
                  <a:lnTo>
                    <a:pt x="726" y="810"/>
                  </a:lnTo>
                  <a:lnTo>
                    <a:pt x="732" y="810"/>
                  </a:lnTo>
                  <a:lnTo>
                    <a:pt x="738" y="810"/>
                  </a:lnTo>
                  <a:lnTo>
                    <a:pt x="732" y="810"/>
                  </a:lnTo>
                  <a:lnTo>
                    <a:pt x="732" y="816"/>
                  </a:lnTo>
                  <a:lnTo>
                    <a:pt x="738" y="810"/>
                  </a:lnTo>
                  <a:lnTo>
                    <a:pt x="738" y="816"/>
                  </a:lnTo>
                  <a:lnTo>
                    <a:pt x="732" y="816"/>
                  </a:lnTo>
                  <a:lnTo>
                    <a:pt x="738" y="816"/>
                  </a:lnTo>
                  <a:lnTo>
                    <a:pt x="738" y="822"/>
                  </a:lnTo>
                  <a:lnTo>
                    <a:pt x="744" y="828"/>
                  </a:lnTo>
                  <a:lnTo>
                    <a:pt x="744" y="834"/>
                  </a:lnTo>
                  <a:lnTo>
                    <a:pt x="744" y="828"/>
                  </a:lnTo>
                  <a:lnTo>
                    <a:pt x="738" y="828"/>
                  </a:lnTo>
                  <a:lnTo>
                    <a:pt x="738" y="834"/>
                  </a:lnTo>
                  <a:lnTo>
                    <a:pt x="732" y="834"/>
                  </a:lnTo>
                  <a:lnTo>
                    <a:pt x="732" y="840"/>
                  </a:lnTo>
                  <a:lnTo>
                    <a:pt x="726" y="840"/>
                  </a:lnTo>
                  <a:lnTo>
                    <a:pt x="726" y="846"/>
                  </a:lnTo>
                  <a:lnTo>
                    <a:pt x="732" y="846"/>
                  </a:lnTo>
                  <a:lnTo>
                    <a:pt x="726" y="846"/>
                  </a:lnTo>
                  <a:lnTo>
                    <a:pt x="732" y="846"/>
                  </a:lnTo>
                  <a:lnTo>
                    <a:pt x="732" y="852"/>
                  </a:lnTo>
                  <a:lnTo>
                    <a:pt x="738" y="852"/>
                  </a:lnTo>
                  <a:lnTo>
                    <a:pt x="738" y="858"/>
                  </a:lnTo>
                  <a:lnTo>
                    <a:pt x="738" y="864"/>
                  </a:lnTo>
                  <a:lnTo>
                    <a:pt x="738" y="870"/>
                  </a:lnTo>
                  <a:lnTo>
                    <a:pt x="744" y="870"/>
                  </a:lnTo>
                  <a:lnTo>
                    <a:pt x="744" y="876"/>
                  </a:lnTo>
                  <a:lnTo>
                    <a:pt x="744" y="882"/>
                  </a:lnTo>
                  <a:lnTo>
                    <a:pt x="744" y="888"/>
                  </a:lnTo>
                  <a:lnTo>
                    <a:pt x="738" y="888"/>
                  </a:lnTo>
                  <a:lnTo>
                    <a:pt x="738" y="894"/>
                  </a:lnTo>
                  <a:lnTo>
                    <a:pt x="732" y="894"/>
                  </a:lnTo>
                  <a:lnTo>
                    <a:pt x="732" y="888"/>
                  </a:lnTo>
                  <a:lnTo>
                    <a:pt x="732" y="894"/>
                  </a:lnTo>
                  <a:lnTo>
                    <a:pt x="732" y="888"/>
                  </a:lnTo>
                  <a:lnTo>
                    <a:pt x="732" y="894"/>
                  </a:lnTo>
                  <a:lnTo>
                    <a:pt x="726" y="894"/>
                  </a:lnTo>
                  <a:lnTo>
                    <a:pt x="732" y="894"/>
                  </a:lnTo>
                  <a:lnTo>
                    <a:pt x="732" y="900"/>
                  </a:lnTo>
                  <a:lnTo>
                    <a:pt x="726" y="900"/>
                  </a:lnTo>
                  <a:lnTo>
                    <a:pt x="732" y="900"/>
                  </a:lnTo>
                  <a:lnTo>
                    <a:pt x="726" y="900"/>
                  </a:lnTo>
                  <a:lnTo>
                    <a:pt x="732" y="900"/>
                  </a:lnTo>
                  <a:lnTo>
                    <a:pt x="726" y="900"/>
                  </a:lnTo>
                  <a:lnTo>
                    <a:pt x="726" y="906"/>
                  </a:lnTo>
                  <a:lnTo>
                    <a:pt x="726" y="900"/>
                  </a:lnTo>
                  <a:lnTo>
                    <a:pt x="726" y="894"/>
                  </a:lnTo>
                  <a:lnTo>
                    <a:pt x="726" y="888"/>
                  </a:lnTo>
                  <a:lnTo>
                    <a:pt x="720" y="888"/>
                  </a:lnTo>
                  <a:lnTo>
                    <a:pt x="714" y="888"/>
                  </a:lnTo>
                  <a:lnTo>
                    <a:pt x="714" y="882"/>
                  </a:lnTo>
                  <a:lnTo>
                    <a:pt x="708" y="882"/>
                  </a:lnTo>
                  <a:lnTo>
                    <a:pt x="702" y="888"/>
                  </a:lnTo>
                  <a:lnTo>
                    <a:pt x="702" y="894"/>
                  </a:lnTo>
                  <a:lnTo>
                    <a:pt x="696" y="894"/>
                  </a:lnTo>
                  <a:lnTo>
                    <a:pt x="702" y="894"/>
                  </a:lnTo>
                  <a:lnTo>
                    <a:pt x="696" y="894"/>
                  </a:lnTo>
                  <a:lnTo>
                    <a:pt x="696" y="900"/>
                  </a:lnTo>
                  <a:lnTo>
                    <a:pt x="696" y="894"/>
                  </a:lnTo>
                  <a:lnTo>
                    <a:pt x="696" y="900"/>
                  </a:lnTo>
                  <a:lnTo>
                    <a:pt x="696" y="894"/>
                  </a:lnTo>
                  <a:lnTo>
                    <a:pt x="690" y="894"/>
                  </a:lnTo>
                  <a:lnTo>
                    <a:pt x="684" y="894"/>
                  </a:lnTo>
                  <a:lnTo>
                    <a:pt x="678" y="894"/>
                  </a:lnTo>
                  <a:lnTo>
                    <a:pt x="672" y="894"/>
                  </a:lnTo>
                  <a:lnTo>
                    <a:pt x="672" y="888"/>
                  </a:lnTo>
                  <a:lnTo>
                    <a:pt x="666" y="888"/>
                  </a:lnTo>
                  <a:lnTo>
                    <a:pt x="660" y="888"/>
                  </a:lnTo>
                  <a:lnTo>
                    <a:pt x="660" y="894"/>
                  </a:lnTo>
                  <a:lnTo>
                    <a:pt x="654" y="894"/>
                  </a:lnTo>
                  <a:lnTo>
                    <a:pt x="654" y="900"/>
                  </a:lnTo>
                  <a:lnTo>
                    <a:pt x="648" y="900"/>
                  </a:lnTo>
                  <a:lnTo>
                    <a:pt x="648" y="906"/>
                  </a:lnTo>
                  <a:lnTo>
                    <a:pt x="642" y="906"/>
                  </a:lnTo>
                  <a:lnTo>
                    <a:pt x="642" y="912"/>
                  </a:lnTo>
                  <a:lnTo>
                    <a:pt x="636" y="912"/>
                  </a:lnTo>
                  <a:lnTo>
                    <a:pt x="636" y="918"/>
                  </a:lnTo>
                  <a:lnTo>
                    <a:pt x="630" y="918"/>
                  </a:lnTo>
                  <a:lnTo>
                    <a:pt x="630" y="912"/>
                  </a:lnTo>
                  <a:lnTo>
                    <a:pt x="636" y="912"/>
                  </a:lnTo>
                  <a:lnTo>
                    <a:pt x="630" y="912"/>
                  </a:lnTo>
                  <a:lnTo>
                    <a:pt x="630" y="918"/>
                  </a:lnTo>
                  <a:lnTo>
                    <a:pt x="624" y="918"/>
                  </a:lnTo>
                  <a:lnTo>
                    <a:pt x="618" y="918"/>
                  </a:lnTo>
                  <a:lnTo>
                    <a:pt x="612" y="918"/>
                  </a:lnTo>
                  <a:lnTo>
                    <a:pt x="612" y="912"/>
                  </a:lnTo>
                  <a:lnTo>
                    <a:pt x="606" y="912"/>
                  </a:lnTo>
                  <a:lnTo>
                    <a:pt x="606" y="918"/>
                  </a:lnTo>
                  <a:lnTo>
                    <a:pt x="600" y="918"/>
                  </a:lnTo>
                  <a:lnTo>
                    <a:pt x="606" y="918"/>
                  </a:lnTo>
                  <a:lnTo>
                    <a:pt x="606" y="924"/>
                  </a:lnTo>
                  <a:lnTo>
                    <a:pt x="600" y="924"/>
                  </a:lnTo>
                  <a:lnTo>
                    <a:pt x="600" y="930"/>
                  </a:lnTo>
                  <a:lnTo>
                    <a:pt x="594" y="930"/>
                  </a:lnTo>
                  <a:lnTo>
                    <a:pt x="594" y="924"/>
                  </a:lnTo>
                  <a:close/>
                  <a:moveTo>
                    <a:pt x="330" y="870"/>
                  </a:moveTo>
                  <a:lnTo>
                    <a:pt x="336" y="870"/>
                  </a:lnTo>
                  <a:lnTo>
                    <a:pt x="342" y="870"/>
                  </a:lnTo>
                  <a:lnTo>
                    <a:pt x="342" y="876"/>
                  </a:lnTo>
                  <a:lnTo>
                    <a:pt x="336" y="876"/>
                  </a:lnTo>
                  <a:lnTo>
                    <a:pt x="330" y="876"/>
                  </a:lnTo>
                  <a:lnTo>
                    <a:pt x="330" y="882"/>
                  </a:lnTo>
                  <a:lnTo>
                    <a:pt x="324" y="882"/>
                  </a:lnTo>
                  <a:lnTo>
                    <a:pt x="330" y="882"/>
                  </a:lnTo>
                  <a:lnTo>
                    <a:pt x="324" y="882"/>
                  </a:lnTo>
                  <a:lnTo>
                    <a:pt x="324" y="876"/>
                  </a:lnTo>
                  <a:lnTo>
                    <a:pt x="330" y="876"/>
                  </a:lnTo>
                  <a:lnTo>
                    <a:pt x="330" y="870"/>
                  </a:lnTo>
                  <a:close/>
                  <a:moveTo>
                    <a:pt x="480" y="876"/>
                  </a:moveTo>
                  <a:lnTo>
                    <a:pt x="474" y="876"/>
                  </a:lnTo>
                  <a:lnTo>
                    <a:pt x="480" y="870"/>
                  </a:lnTo>
                  <a:lnTo>
                    <a:pt x="480" y="876"/>
                  </a:lnTo>
                  <a:close/>
                </a:path>
              </a:pathLst>
            </a:custGeom>
            <a:solidFill>
              <a:schemeClr val="accent6">
                <a:lumMod val="75000"/>
              </a:schemeClr>
            </a:solidFill>
            <a:ln w="9525" cmpd="sng">
              <a:solidFill>
                <a:schemeClr val="bg1"/>
              </a:solidFill>
              <a:round/>
              <a:headEnd/>
              <a:tailEnd/>
            </a:ln>
            <a:effectLst>
              <a:outerShdw blurRad="63500" sx="102000" sy="102000" algn="ctr" rotWithShape="0">
                <a:prstClr val="black">
                  <a:alpha val="40000"/>
                </a:prstClr>
              </a:outerShdw>
            </a:effectLst>
          </p:spPr>
          <p:txBody>
            <a:bodyPr/>
            <a:lstStyle/>
            <a:p>
              <a:pPr>
                <a:defRPr/>
              </a:pPr>
              <a:endParaRPr lang="de-DE" sz="1300" dirty="0">
                <a:solidFill>
                  <a:srgbClr val="FF0000"/>
                </a:solidFill>
                <a:ea typeface="+mn-ea"/>
              </a:endParaRPr>
            </a:p>
          </p:txBody>
        </p:sp>
        <p:sp>
          <p:nvSpPr>
            <p:cNvPr id="15" name="Freeform 11">
              <a:extLst>
                <a:ext uri="{FF2B5EF4-FFF2-40B4-BE49-F238E27FC236}">
                  <a16:creationId xmlns:a16="http://schemas.microsoft.com/office/drawing/2014/main" id="{DD47162F-0223-4EFE-8FED-61AD325F784A}"/>
                </a:ext>
              </a:extLst>
            </p:cNvPr>
            <p:cNvSpPr>
              <a:spLocks/>
            </p:cNvSpPr>
            <p:nvPr/>
          </p:nvSpPr>
          <p:spPr bwMode="gray">
            <a:xfrm>
              <a:off x="2810" y="3081"/>
              <a:ext cx="1296" cy="1337"/>
            </a:xfrm>
            <a:custGeom>
              <a:avLst/>
              <a:gdLst>
                <a:gd name="T0" fmla="*/ 240 w 1338"/>
                <a:gd name="T1" fmla="*/ 1212 h 1380"/>
                <a:gd name="T2" fmla="*/ 300 w 1338"/>
                <a:gd name="T3" fmla="*/ 1218 h 1380"/>
                <a:gd name="T4" fmla="*/ 300 w 1338"/>
                <a:gd name="T5" fmla="*/ 1140 h 1380"/>
                <a:gd name="T6" fmla="*/ 312 w 1338"/>
                <a:gd name="T7" fmla="*/ 1056 h 1380"/>
                <a:gd name="T8" fmla="*/ 276 w 1338"/>
                <a:gd name="T9" fmla="*/ 924 h 1380"/>
                <a:gd name="T10" fmla="*/ 330 w 1338"/>
                <a:gd name="T11" fmla="*/ 870 h 1380"/>
                <a:gd name="T12" fmla="*/ 348 w 1338"/>
                <a:gd name="T13" fmla="*/ 792 h 1380"/>
                <a:gd name="T14" fmla="*/ 408 w 1338"/>
                <a:gd name="T15" fmla="*/ 786 h 1380"/>
                <a:gd name="T16" fmla="*/ 402 w 1338"/>
                <a:gd name="T17" fmla="*/ 714 h 1380"/>
                <a:gd name="T18" fmla="*/ 342 w 1338"/>
                <a:gd name="T19" fmla="*/ 630 h 1380"/>
                <a:gd name="T20" fmla="*/ 318 w 1338"/>
                <a:gd name="T21" fmla="*/ 576 h 1380"/>
                <a:gd name="T22" fmla="*/ 306 w 1338"/>
                <a:gd name="T23" fmla="*/ 504 h 1380"/>
                <a:gd name="T24" fmla="*/ 294 w 1338"/>
                <a:gd name="T25" fmla="*/ 432 h 1380"/>
                <a:gd name="T26" fmla="*/ 240 w 1338"/>
                <a:gd name="T27" fmla="*/ 408 h 1380"/>
                <a:gd name="T28" fmla="*/ 234 w 1338"/>
                <a:gd name="T29" fmla="*/ 384 h 1380"/>
                <a:gd name="T30" fmla="*/ 174 w 1338"/>
                <a:gd name="T31" fmla="*/ 342 h 1380"/>
                <a:gd name="T32" fmla="*/ 138 w 1338"/>
                <a:gd name="T33" fmla="*/ 324 h 1380"/>
                <a:gd name="T34" fmla="*/ 114 w 1338"/>
                <a:gd name="T35" fmla="*/ 348 h 1380"/>
                <a:gd name="T36" fmla="*/ 54 w 1338"/>
                <a:gd name="T37" fmla="*/ 408 h 1380"/>
                <a:gd name="T38" fmla="*/ 36 w 1338"/>
                <a:gd name="T39" fmla="*/ 336 h 1380"/>
                <a:gd name="T40" fmla="*/ 12 w 1338"/>
                <a:gd name="T41" fmla="*/ 270 h 1380"/>
                <a:gd name="T42" fmla="*/ 24 w 1338"/>
                <a:gd name="T43" fmla="*/ 180 h 1380"/>
                <a:gd name="T44" fmla="*/ 114 w 1338"/>
                <a:gd name="T45" fmla="*/ 192 h 1380"/>
                <a:gd name="T46" fmla="*/ 186 w 1338"/>
                <a:gd name="T47" fmla="*/ 138 h 1380"/>
                <a:gd name="T48" fmla="*/ 234 w 1338"/>
                <a:gd name="T49" fmla="*/ 66 h 1380"/>
                <a:gd name="T50" fmla="*/ 312 w 1338"/>
                <a:gd name="T51" fmla="*/ 6 h 1380"/>
                <a:gd name="T52" fmla="*/ 372 w 1338"/>
                <a:gd name="T53" fmla="*/ 54 h 1380"/>
                <a:gd name="T54" fmla="*/ 438 w 1338"/>
                <a:gd name="T55" fmla="*/ 108 h 1380"/>
                <a:gd name="T56" fmla="*/ 492 w 1338"/>
                <a:gd name="T57" fmla="*/ 132 h 1380"/>
                <a:gd name="T58" fmla="*/ 468 w 1338"/>
                <a:gd name="T59" fmla="*/ 84 h 1380"/>
                <a:gd name="T60" fmla="*/ 552 w 1338"/>
                <a:gd name="T61" fmla="*/ 90 h 1380"/>
                <a:gd name="T62" fmla="*/ 606 w 1338"/>
                <a:gd name="T63" fmla="*/ 120 h 1380"/>
                <a:gd name="T64" fmla="*/ 624 w 1338"/>
                <a:gd name="T65" fmla="*/ 18 h 1380"/>
                <a:gd name="T66" fmla="*/ 690 w 1338"/>
                <a:gd name="T67" fmla="*/ 66 h 1380"/>
                <a:gd name="T68" fmla="*/ 786 w 1338"/>
                <a:gd name="T69" fmla="*/ 48 h 1380"/>
                <a:gd name="T70" fmla="*/ 834 w 1338"/>
                <a:gd name="T71" fmla="*/ 84 h 1380"/>
                <a:gd name="T72" fmla="*/ 864 w 1338"/>
                <a:gd name="T73" fmla="*/ 144 h 1380"/>
                <a:gd name="T74" fmla="*/ 930 w 1338"/>
                <a:gd name="T75" fmla="*/ 222 h 1380"/>
                <a:gd name="T76" fmla="*/ 936 w 1338"/>
                <a:gd name="T77" fmla="*/ 336 h 1380"/>
                <a:gd name="T78" fmla="*/ 996 w 1338"/>
                <a:gd name="T79" fmla="*/ 420 h 1380"/>
                <a:gd name="T80" fmla="*/ 1074 w 1338"/>
                <a:gd name="T81" fmla="*/ 492 h 1380"/>
                <a:gd name="T82" fmla="*/ 1170 w 1338"/>
                <a:gd name="T83" fmla="*/ 582 h 1380"/>
                <a:gd name="T84" fmla="*/ 1254 w 1338"/>
                <a:gd name="T85" fmla="*/ 642 h 1380"/>
                <a:gd name="T86" fmla="*/ 1338 w 1338"/>
                <a:gd name="T87" fmla="*/ 726 h 1380"/>
                <a:gd name="T88" fmla="*/ 1320 w 1338"/>
                <a:gd name="T89" fmla="*/ 816 h 1380"/>
                <a:gd name="T90" fmla="*/ 1236 w 1338"/>
                <a:gd name="T91" fmla="*/ 834 h 1380"/>
                <a:gd name="T92" fmla="*/ 1146 w 1338"/>
                <a:gd name="T93" fmla="*/ 942 h 1380"/>
                <a:gd name="T94" fmla="*/ 1044 w 1338"/>
                <a:gd name="T95" fmla="*/ 1020 h 1380"/>
                <a:gd name="T96" fmla="*/ 1116 w 1338"/>
                <a:gd name="T97" fmla="*/ 1134 h 1380"/>
                <a:gd name="T98" fmla="*/ 1152 w 1338"/>
                <a:gd name="T99" fmla="*/ 1200 h 1380"/>
                <a:gd name="T100" fmla="*/ 1092 w 1338"/>
                <a:gd name="T101" fmla="*/ 1260 h 1380"/>
                <a:gd name="T102" fmla="*/ 1026 w 1338"/>
                <a:gd name="T103" fmla="*/ 1200 h 1380"/>
                <a:gd name="T104" fmla="*/ 918 w 1338"/>
                <a:gd name="T105" fmla="*/ 1176 h 1380"/>
                <a:gd name="T106" fmla="*/ 816 w 1338"/>
                <a:gd name="T107" fmla="*/ 1230 h 1380"/>
                <a:gd name="T108" fmla="*/ 720 w 1338"/>
                <a:gd name="T109" fmla="*/ 1278 h 1380"/>
                <a:gd name="T110" fmla="*/ 654 w 1338"/>
                <a:gd name="T111" fmla="*/ 1308 h 1380"/>
                <a:gd name="T112" fmla="*/ 552 w 1338"/>
                <a:gd name="T113" fmla="*/ 1314 h 1380"/>
                <a:gd name="T114" fmla="*/ 468 w 1338"/>
                <a:gd name="T115" fmla="*/ 1266 h 1380"/>
                <a:gd name="T116" fmla="*/ 396 w 1338"/>
                <a:gd name="T117" fmla="*/ 1290 h 1380"/>
                <a:gd name="T118" fmla="*/ 336 w 1338"/>
                <a:gd name="T119" fmla="*/ 1380 h 1380"/>
                <a:gd name="T120" fmla="*/ 300 w 1338"/>
                <a:gd name="T121" fmla="*/ 1332 h 1380"/>
                <a:gd name="T122" fmla="*/ 240 w 1338"/>
                <a:gd name="T123" fmla="*/ 1272 h 1380"/>
                <a:gd name="T124" fmla="*/ 162 w 1338"/>
                <a:gd name="T125" fmla="*/ 1254 h 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38" h="1380">
                  <a:moveTo>
                    <a:pt x="162" y="1248"/>
                  </a:moveTo>
                  <a:lnTo>
                    <a:pt x="162" y="1254"/>
                  </a:lnTo>
                  <a:lnTo>
                    <a:pt x="168" y="1254"/>
                  </a:lnTo>
                  <a:lnTo>
                    <a:pt x="168" y="1248"/>
                  </a:lnTo>
                  <a:lnTo>
                    <a:pt x="174" y="1248"/>
                  </a:lnTo>
                  <a:lnTo>
                    <a:pt x="174" y="1242"/>
                  </a:lnTo>
                  <a:lnTo>
                    <a:pt x="168" y="1242"/>
                  </a:lnTo>
                  <a:lnTo>
                    <a:pt x="174" y="1242"/>
                  </a:lnTo>
                  <a:lnTo>
                    <a:pt x="174" y="1236"/>
                  </a:lnTo>
                  <a:lnTo>
                    <a:pt x="180" y="1236"/>
                  </a:lnTo>
                  <a:lnTo>
                    <a:pt x="180" y="1242"/>
                  </a:lnTo>
                  <a:lnTo>
                    <a:pt x="186" y="1242"/>
                  </a:lnTo>
                  <a:lnTo>
                    <a:pt x="192" y="1242"/>
                  </a:lnTo>
                  <a:lnTo>
                    <a:pt x="198" y="1242"/>
                  </a:lnTo>
                  <a:lnTo>
                    <a:pt x="198" y="1236"/>
                  </a:lnTo>
                  <a:lnTo>
                    <a:pt x="204" y="1236"/>
                  </a:lnTo>
                  <a:lnTo>
                    <a:pt x="198" y="1236"/>
                  </a:lnTo>
                  <a:lnTo>
                    <a:pt x="198" y="1242"/>
                  </a:lnTo>
                  <a:lnTo>
                    <a:pt x="204" y="1242"/>
                  </a:lnTo>
                  <a:lnTo>
                    <a:pt x="204" y="1236"/>
                  </a:lnTo>
                  <a:lnTo>
                    <a:pt x="210" y="1236"/>
                  </a:lnTo>
                  <a:lnTo>
                    <a:pt x="210" y="1230"/>
                  </a:lnTo>
                  <a:lnTo>
                    <a:pt x="216" y="1230"/>
                  </a:lnTo>
                  <a:lnTo>
                    <a:pt x="216" y="1224"/>
                  </a:lnTo>
                  <a:lnTo>
                    <a:pt x="222" y="1224"/>
                  </a:lnTo>
                  <a:lnTo>
                    <a:pt x="222" y="1218"/>
                  </a:lnTo>
                  <a:lnTo>
                    <a:pt x="228" y="1218"/>
                  </a:lnTo>
                  <a:lnTo>
                    <a:pt x="228" y="1212"/>
                  </a:lnTo>
                  <a:lnTo>
                    <a:pt x="234" y="1212"/>
                  </a:lnTo>
                  <a:lnTo>
                    <a:pt x="240" y="1212"/>
                  </a:lnTo>
                  <a:lnTo>
                    <a:pt x="240" y="1218"/>
                  </a:lnTo>
                  <a:lnTo>
                    <a:pt x="246" y="1218"/>
                  </a:lnTo>
                  <a:lnTo>
                    <a:pt x="252" y="1218"/>
                  </a:lnTo>
                  <a:lnTo>
                    <a:pt x="258" y="1218"/>
                  </a:lnTo>
                  <a:lnTo>
                    <a:pt x="264" y="1218"/>
                  </a:lnTo>
                  <a:lnTo>
                    <a:pt x="264" y="1224"/>
                  </a:lnTo>
                  <a:lnTo>
                    <a:pt x="264" y="1218"/>
                  </a:lnTo>
                  <a:lnTo>
                    <a:pt x="264" y="1224"/>
                  </a:lnTo>
                  <a:lnTo>
                    <a:pt x="264" y="1218"/>
                  </a:lnTo>
                  <a:lnTo>
                    <a:pt x="270" y="1218"/>
                  </a:lnTo>
                  <a:lnTo>
                    <a:pt x="264" y="1218"/>
                  </a:lnTo>
                  <a:lnTo>
                    <a:pt x="270" y="1218"/>
                  </a:lnTo>
                  <a:lnTo>
                    <a:pt x="270" y="1212"/>
                  </a:lnTo>
                  <a:lnTo>
                    <a:pt x="276" y="1206"/>
                  </a:lnTo>
                  <a:lnTo>
                    <a:pt x="282" y="1206"/>
                  </a:lnTo>
                  <a:lnTo>
                    <a:pt x="282" y="1212"/>
                  </a:lnTo>
                  <a:lnTo>
                    <a:pt x="288" y="1212"/>
                  </a:lnTo>
                  <a:lnTo>
                    <a:pt x="294" y="1212"/>
                  </a:lnTo>
                  <a:lnTo>
                    <a:pt x="294" y="1218"/>
                  </a:lnTo>
                  <a:lnTo>
                    <a:pt x="294" y="1224"/>
                  </a:lnTo>
                  <a:lnTo>
                    <a:pt x="294" y="1230"/>
                  </a:lnTo>
                  <a:lnTo>
                    <a:pt x="294" y="1224"/>
                  </a:lnTo>
                  <a:lnTo>
                    <a:pt x="300" y="1224"/>
                  </a:lnTo>
                  <a:lnTo>
                    <a:pt x="294" y="1224"/>
                  </a:lnTo>
                  <a:lnTo>
                    <a:pt x="300" y="1224"/>
                  </a:lnTo>
                  <a:lnTo>
                    <a:pt x="294" y="1224"/>
                  </a:lnTo>
                  <a:lnTo>
                    <a:pt x="300" y="1224"/>
                  </a:lnTo>
                  <a:lnTo>
                    <a:pt x="300" y="1218"/>
                  </a:lnTo>
                  <a:lnTo>
                    <a:pt x="294" y="1218"/>
                  </a:lnTo>
                  <a:lnTo>
                    <a:pt x="300" y="1218"/>
                  </a:lnTo>
                  <a:lnTo>
                    <a:pt x="300" y="1212"/>
                  </a:lnTo>
                  <a:lnTo>
                    <a:pt x="300" y="1218"/>
                  </a:lnTo>
                  <a:lnTo>
                    <a:pt x="300" y="1212"/>
                  </a:lnTo>
                  <a:lnTo>
                    <a:pt x="300" y="1218"/>
                  </a:lnTo>
                  <a:lnTo>
                    <a:pt x="306" y="1218"/>
                  </a:lnTo>
                  <a:lnTo>
                    <a:pt x="306" y="1212"/>
                  </a:lnTo>
                  <a:lnTo>
                    <a:pt x="312" y="1212"/>
                  </a:lnTo>
                  <a:lnTo>
                    <a:pt x="312" y="1206"/>
                  </a:lnTo>
                  <a:lnTo>
                    <a:pt x="312" y="1200"/>
                  </a:lnTo>
                  <a:lnTo>
                    <a:pt x="312" y="1194"/>
                  </a:lnTo>
                  <a:lnTo>
                    <a:pt x="306" y="1194"/>
                  </a:lnTo>
                  <a:lnTo>
                    <a:pt x="306" y="1188"/>
                  </a:lnTo>
                  <a:lnTo>
                    <a:pt x="306" y="1182"/>
                  </a:lnTo>
                  <a:lnTo>
                    <a:pt x="306" y="1176"/>
                  </a:lnTo>
                  <a:lnTo>
                    <a:pt x="300" y="1176"/>
                  </a:lnTo>
                  <a:lnTo>
                    <a:pt x="300" y="1170"/>
                  </a:lnTo>
                  <a:lnTo>
                    <a:pt x="294" y="1170"/>
                  </a:lnTo>
                  <a:lnTo>
                    <a:pt x="300" y="1170"/>
                  </a:lnTo>
                  <a:lnTo>
                    <a:pt x="294" y="1170"/>
                  </a:lnTo>
                  <a:lnTo>
                    <a:pt x="294" y="1164"/>
                  </a:lnTo>
                  <a:lnTo>
                    <a:pt x="300" y="1164"/>
                  </a:lnTo>
                  <a:lnTo>
                    <a:pt x="300" y="1158"/>
                  </a:lnTo>
                  <a:lnTo>
                    <a:pt x="306" y="1158"/>
                  </a:lnTo>
                  <a:lnTo>
                    <a:pt x="306" y="1152"/>
                  </a:lnTo>
                  <a:lnTo>
                    <a:pt x="312" y="1152"/>
                  </a:lnTo>
                  <a:lnTo>
                    <a:pt x="312" y="1158"/>
                  </a:lnTo>
                  <a:lnTo>
                    <a:pt x="312" y="1152"/>
                  </a:lnTo>
                  <a:lnTo>
                    <a:pt x="306" y="1146"/>
                  </a:lnTo>
                  <a:lnTo>
                    <a:pt x="306" y="1140"/>
                  </a:lnTo>
                  <a:lnTo>
                    <a:pt x="300" y="1140"/>
                  </a:lnTo>
                  <a:lnTo>
                    <a:pt x="306" y="1140"/>
                  </a:lnTo>
                  <a:lnTo>
                    <a:pt x="306" y="1134"/>
                  </a:lnTo>
                  <a:lnTo>
                    <a:pt x="300" y="1140"/>
                  </a:lnTo>
                  <a:lnTo>
                    <a:pt x="300" y="1134"/>
                  </a:lnTo>
                  <a:lnTo>
                    <a:pt x="306" y="1134"/>
                  </a:lnTo>
                  <a:lnTo>
                    <a:pt x="300" y="1134"/>
                  </a:lnTo>
                  <a:lnTo>
                    <a:pt x="294" y="1134"/>
                  </a:lnTo>
                  <a:lnTo>
                    <a:pt x="294" y="1128"/>
                  </a:lnTo>
                  <a:lnTo>
                    <a:pt x="300" y="1128"/>
                  </a:lnTo>
                  <a:lnTo>
                    <a:pt x="306" y="1128"/>
                  </a:lnTo>
                  <a:lnTo>
                    <a:pt x="306" y="1122"/>
                  </a:lnTo>
                  <a:lnTo>
                    <a:pt x="300" y="1122"/>
                  </a:lnTo>
                  <a:lnTo>
                    <a:pt x="306" y="1122"/>
                  </a:lnTo>
                  <a:lnTo>
                    <a:pt x="300" y="1116"/>
                  </a:lnTo>
                  <a:lnTo>
                    <a:pt x="306" y="1116"/>
                  </a:lnTo>
                  <a:lnTo>
                    <a:pt x="306" y="1110"/>
                  </a:lnTo>
                  <a:lnTo>
                    <a:pt x="306" y="1104"/>
                  </a:lnTo>
                  <a:lnTo>
                    <a:pt x="306" y="1098"/>
                  </a:lnTo>
                  <a:lnTo>
                    <a:pt x="300" y="1098"/>
                  </a:lnTo>
                  <a:lnTo>
                    <a:pt x="300" y="1092"/>
                  </a:lnTo>
                  <a:lnTo>
                    <a:pt x="300" y="1086"/>
                  </a:lnTo>
                  <a:lnTo>
                    <a:pt x="306" y="1086"/>
                  </a:lnTo>
                  <a:lnTo>
                    <a:pt x="306" y="1080"/>
                  </a:lnTo>
                  <a:lnTo>
                    <a:pt x="306" y="1074"/>
                  </a:lnTo>
                  <a:lnTo>
                    <a:pt x="312" y="1074"/>
                  </a:lnTo>
                  <a:lnTo>
                    <a:pt x="306" y="1074"/>
                  </a:lnTo>
                  <a:lnTo>
                    <a:pt x="306" y="1068"/>
                  </a:lnTo>
                  <a:lnTo>
                    <a:pt x="312" y="1068"/>
                  </a:lnTo>
                  <a:lnTo>
                    <a:pt x="312" y="1062"/>
                  </a:lnTo>
                  <a:lnTo>
                    <a:pt x="312" y="1056"/>
                  </a:lnTo>
                  <a:lnTo>
                    <a:pt x="312" y="1050"/>
                  </a:lnTo>
                  <a:lnTo>
                    <a:pt x="312" y="1044"/>
                  </a:lnTo>
                  <a:lnTo>
                    <a:pt x="312" y="1038"/>
                  </a:lnTo>
                  <a:lnTo>
                    <a:pt x="312" y="1032"/>
                  </a:lnTo>
                  <a:lnTo>
                    <a:pt x="312" y="1026"/>
                  </a:lnTo>
                  <a:lnTo>
                    <a:pt x="306" y="1026"/>
                  </a:lnTo>
                  <a:lnTo>
                    <a:pt x="306" y="1020"/>
                  </a:lnTo>
                  <a:lnTo>
                    <a:pt x="306" y="1014"/>
                  </a:lnTo>
                  <a:lnTo>
                    <a:pt x="300" y="1014"/>
                  </a:lnTo>
                  <a:lnTo>
                    <a:pt x="306" y="1014"/>
                  </a:lnTo>
                  <a:lnTo>
                    <a:pt x="300" y="1014"/>
                  </a:lnTo>
                  <a:lnTo>
                    <a:pt x="300" y="1008"/>
                  </a:lnTo>
                  <a:lnTo>
                    <a:pt x="300" y="1002"/>
                  </a:lnTo>
                  <a:lnTo>
                    <a:pt x="300" y="996"/>
                  </a:lnTo>
                  <a:lnTo>
                    <a:pt x="300" y="990"/>
                  </a:lnTo>
                  <a:lnTo>
                    <a:pt x="294" y="984"/>
                  </a:lnTo>
                  <a:lnTo>
                    <a:pt x="294" y="978"/>
                  </a:lnTo>
                  <a:lnTo>
                    <a:pt x="294" y="972"/>
                  </a:lnTo>
                  <a:lnTo>
                    <a:pt x="294" y="966"/>
                  </a:lnTo>
                  <a:lnTo>
                    <a:pt x="294" y="960"/>
                  </a:lnTo>
                  <a:lnTo>
                    <a:pt x="294" y="954"/>
                  </a:lnTo>
                  <a:lnTo>
                    <a:pt x="288" y="954"/>
                  </a:lnTo>
                  <a:lnTo>
                    <a:pt x="288" y="948"/>
                  </a:lnTo>
                  <a:lnTo>
                    <a:pt x="282" y="948"/>
                  </a:lnTo>
                  <a:lnTo>
                    <a:pt x="282" y="942"/>
                  </a:lnTo>
                  <a:lnTo>
                    <a:pt x="282" y="936"/>
                  </a:lnTo>
                  <a:lnTo>
                    <a:pt x="276" y="936"/>
                  </a:lnTo>
                  <a:lnTo>
                    <a:pt x="276" y="930"/>
                  </a:lnTo>
                  <a:lnTo>
                    <a:pt x="270" y="924"/>
                  </a:lnTo>
                  <a:lnTo>
                    <a:pt x="276" y="924"/>
                  </a:lnTo>
                  <a:lnTo>
                    <a:pt x="270" y="924"/>
                  </a:lnTo>
                  <a:lnTo>
                    <a:pt x="270" y="918"/>
                  </a:lnTo>
                  <a:lnTo>
                    <a:pt x="270" y="924"/>
                  </a:lnTo>
                  <a:lnTo>
                    <a:pt x="264" y="924"/>
                  </a:lnTo>
                  <a:lnTo>
                    <a:pt x="264" y="918"/>
                  </a:lnTo>
                  <a:lnTo>
                    <a:pt x="264" y="912"/>
                  </a:lnTo>
                  <a:lnTo>
                    <a:pt x="270" y="912"/>
                  </a:lnTo>
                  <a:lnTo>
                    <a:pt x="270" y="906"/>
                  </a:lnTo>
                  <a:lnTo>
                    <a:pt x="276" y="906"/>
                  </a:lnTo>
                  <a:lnTo>
                    <a:pt x="276" y="900"/>
                  </a:lnTo>
                  <a:lnTo>
                    <a:pt x="282" y="894"/>
                  </a:lnTo>
                  <a:lnTo>
                    <a:pt x="288" y="894"/>
                  </a:lnTo>
                  <a:lnTo>
                    <a:pt x="282" y="894"/>
                  </a:lnTo>
                  <a:lnTo>
                    <a:pt x="288" y="894"/>
                  </a:lnTo>
                  <a:lnTo>
                    <a:pt x="282" y="894"/>
                  </a:lnTo>
                  <a:lnTo>
                    <a:pt x="282" y="888"/>
                  </a:lnTo>
                  <a:lnTo>
                    <a:pt x="282" y="882"/>
                  </a:lnTo>
                  <a:lnTo>
                    <a:pt x="288" y="882"/>
                  </a:lnTo>
                  <a:lnTo>
                    <a:pt x="294" y="882"/>
                  </a:lnTo>
                  <a:lnTo>
                    <a:pt x="288" y="882"/>
                  </a:lnTo>
                  <a:lnTo>
                    <a:pt x="294" y="882"/>
                  </a:lnTo>
                  <a:lnTo>
                    <a:pt x="300" y="882"/>
                  </a:lnTo>
                  <a:lnTo>
                    <a:pt x="300" y="876"/>
                  </a:lnTo>
                  <a:lnTo>
                    <a:pt x="306" y="876"/>
                  </a:lnTo>
                  <a:lnTo>
                    <a:pt x="306" y="882"/>
                  </a:lnTo>
                  <a:lnTo>
                    <a:pt x="312" y="882"/>
                  </a:lnTo>
                  <a:lnTo>
                    <a:pt x="318" y="882"/>
                  </a:lnTo>
                  <a:lnTo>
                    <a:pt x="324" y="882"/>
                  </a:lnTo>
                  <a:lnTo>
                    <a:pt x="324" y="876"/>
                  </a:lnTo>
                  <a:lnTo>
                    <a:pt x="330" y="870"/>
                  </a:lnTo>
                  <a:lnTo>
                    <a:pt x="336" y="870"/>
                  </a:lnTo>
                  <a:lnTo>
                    <a:pt x="342" y="870"/>
                  </a:lnTo>
                  <a:lnTo>
                    <a:pt x="342" y="864"/>
                  </a:lnTo>
                  <a:lnTo>
                    <a:pt x="336" y="864"/>
                  </a:lnTo>
                  <a:lnTo>
                    <a:pt x="336" y="858"/>
                  </a:lnTo>
                  <a:lnTo>
                    <a:pt x="342" y="864"/>
                  </a:lnTo>
                  <a:lnTo>
                    <a:pt x="336" y="858"/>
                  </a:lnTo>
                  <a:lnTo>
                    <a:pt x="342" y="858"/>
                  </a:lnTo>
                  <a:lnTo>
                    <a:pt x="348" y="858"/>
                  </a:lnTo>
                  <a:lnTo>
                    <a:pt x="342" y="858"/>
                  </a:lnTo>
                  <a:lnTo>
                    <a:pt x="348" y="858"/>
                  </a:lnTo>
                  <a:lnTo>
                    <a:pt x="354" y="858"/>
                  </a:lnTo>
                  <a:lnTo>
                    <a:pt x="360" y="852"/>
                  </a:lnTo>
                  <a:lnTo>
                    <a:pt x="360" y="846"/>
                  </a:lnTo>
                  <a:lnTo>
                    <a:pt x="360" y="840"/>
                  </a:lnTo>
                  <a:lnTo>
                    <a:pt x="360" y="846"/>
                  </a:lnTo>
                  <a:lnTo>
                    <a:pt x="360" y="840"/>
                  </a:lnTo>
                  <a:lnTo>
                    <a:pt x="360" y="834"/>
                  </a:lnTo>
                  <a:lnTo>
                    <a:pt x="360" y="828"/>
                  </a:lnTo>
                  <a:lnTo>
                    <a:pt x="354" y="828"/>
                  </a:lnTo>
                  <a:lnTo>
                    <a:pt x="354" y="822"/>
                  </a:lnTo>
                  <a:lnTo>
                    <a:pt x="360" y="822"/>
                  </a:lnTo>
                  <a:lnTo>
                    <a:pt x="366" y="816"/>
                  </a:lnTo>
                  <a:lnTo>
                    <a:pt x="354" y="810"/>
                  </a:lnTo>
                  <a:lnTo>
                    <a:pt x="354" y="804"/>
                  </a:lnTo>
                  <a:lnTo>
                    <a:pt x="348" y="804"/>
                  </a:lnTo>
                  <a:lnTo>
                    <a:pt x="348" y="798"/>
                  </a:lnTo>
                  <a:lnTo>
                    <a:pt x="342" y="798"/>
                  </a:lnTo>
                  <a:lnTo>
                    <a:pt x="342" y="792"/>
                  </a:lnTo>
                  <a:lnTo>
                    <a:pt x="348" y="792"/>
                  </a:lnTo>
                  <a:lnTo>
                    <a:pt x="342" y="792"/>
                  </a:lnTo>
                  <a:lnTo>
                    <a:pt x="342" y="786"/>
                  </a:lnTo>
                  <a:lnTo>
                    <a:pt x="348" y="786"/>
                  </a:lnTo>
                  <a:lnTo>
                    <a:pt x="348" y="780"/>
                  </a:lnTo>
                  <a:lnTo>
                    <a:pt x="354" y="780"/>
                  </a:lnTo>
                  <a:lnTo>
                    <a:pt x="354" y="786"/>
                  </a:lnTo>
                  <a:lnTo>
                    <a:pt x="360" y="786"/>
                  </a:lnTo>
                  <a:lnTo>
                    <a:pt x="366" y="786"/>
                  </a:lnTo>
                  <a:lnTo>
                    <a:pt x="372" y="792"/>
                  </a:lnTo>
                  <a:lnTo>
                    <a:pt x="372" y="798"/>
                  </a:lnTo>
                  <a:lnTo>
                    <a:pt x="378" y="798"/>
                  </a:lnTo>
                  <a:lnTo>
                    <a:pt x="378" y="792"/>
                  </a:lnTo>
                  <a:lnTo>
                    <a:pt x="384" y="792"/>
                  </a:lnTo>
                  <a:lnTo>
                    <a:pt x="384" y="786"/>
                  </a:lnTo>
                  <a:lnTo>
                    <a:pt x="384" y="780"/>
                  </a:lnTo>
                  <a:lnTo>
                    <a:pt x="390" y="780"/>
                  </a:lnTo>
                  <a:lnTo>
                    <a:pt x="396" y="780"/>
                  </a:lnTo>
                  <a:lnTo>
                    <a:pt x="396" y="786"/>
                  </a:lnTo>
                  <a:lnTo>
                    <a:pt x="390" y="786"/>
                  </a:lnTo>
                  <a:lnTo>
                    <a:pt x="390" y="792"/>
                  </a:lnTo>
                  <a:lnTo>
                    <a:pt x="390" y="798"/>
                  </a:lnTo>
                  <a:lnTo>
                    <a:pt x="396" y="798"/>
                  </a:lnTo>
                  <a:lnTo>
                    <a:pt x="396" y="792"/>
                  </a:lnTo>
                  <a:lnTo>
                    <a:pt x="396" y="798"/>
                  </a:lnTo>
                  <a:lnTo>
                    <a:pt x="396" y="792"/>
                  </a:lnTo>
                  <a:lnTo>
                    <a:pt x="402" y="792"/>
                  </a:lnTo>
                  <a:lnTo>
                    <a:pt x="408" y="792"/>
                  </a:lnTo>
                  <a:lnTo>
                    <a:pt x="408" y="786"/>
                  </a:lnTo>
                  <a:lnTo>
                    <a:pt x="414" y="786"/>
                  </a:lnTo>
                  <a:lnTo>
                    <a:pt x="408" y="786"/>
                  </a:lnTo>
                  <a:lnTo>
                    <a:pt x="408" y="780"/>
                  </a:lnTo>
                  <a:lnTo>
                    <a:pt x="402" y="780"/>
                  </a:lnTo>
                  <a:lnTo>
                    <a:pt x="408" y="780"/>
                  </a:lnTo>
                  <a:lnTo>
                    <a:pt x="408" y="774"/>
                  </a:lnTo>
                  <a:lnTo>
                    <a:pt x="402" y="774"/>
                  </a:lnTo>
                  <a:lnTo>
                    <a:pt x="402" y="768"/>
                  </a:lnTo>
                  <a:lnTo>
                    <a:pt x="396" y="768"/>
                  </a:lnTo>
                  <a:lnTo>
                    <a:pt x="396" y="762"/>
                  </a:lnTo>
                  <a:lnTo>
                    <a:pt x="390" y="762"/>
                  </a:lnTo>
                  <a:lnTo>
                    <a:pt x="390" y="756"/>
                  </a:lnTo>
                  <a:lnTo>
                    <a:pt x="390" y="750"/>
                  </a:lnTo>
                  <a:lnTo>
                    <a:pt x="396" y="750"/>
                  </a:lnTo>
                  <a:lnTo>
                    <a:pt x="390" y="750"/>
                  </a:lnTo>
                  <a:lnTo>
                    <a:pt x="396" y="750"/>
                  </a:lnTo>
                  <a:lnTo>
                    <a:pt x="390" y="744"/>
                  </a:lnTo>
                  <a:lnTo>
                    <a:pt x="390" y="750"/>
                  </a:lnTo>
                  <a:lnTo>
                    <a:pt x="390" y="744"/>
                  </a:lnTo>
                  <a:lnTo>
                    <a:pt x="396" y="744"/>
                  </a:lnTo>
                  <a:lnTo>
                    <a:pt x="390" y="744"/>
                  </a:lnTo>
                  <a:lnTo>
                    <a:pt x="396" y="738"/>
                  </a:lnTo>
                  <a:lnTo>
                    <a:pt x="390" y="738"/>
                  </a:lnTo>
                  <a:lnTo>
                    <a:pt x="396" y="738"/>
                  </a:lnTo>
                  <a:lnTo>
                    <a:pt x="396" y="732"/>
                  </a:lnTo>
                  <a:lnTo>
                    <a:pt x="396" y="726"/>
                  </a:lnTo>
                  <a:lnTo>
                    <a:pt x="390" y="720"/>
                  </a:lnTo>
                  <a:lnTo>
                    <a:pt x="396" y="720"/>
                  </a:lnTo>
                  <a:lnTo>
                    <a:pt x="396" y="714"/>
                  </a:lnTo>
                  <a:lnTo>
                    <a:pt x="402" y="714"/>
                  </a:lnTo>
                  <a:lnTo>
                    <a:pt x="396" y="714"/>
                  </a:lnTo>
                  <a:lnTo>
                    <a:pt x="402" y="714"/>
                  </a:lnTo>
                  <a:lnTo>
                    <a:pt x="396" y="714"/>
                  </a:lnTo>
                  <a:lnTo>
                    <a:pt x="396" y="708"/>
                  </a:lnTo>
                  <a:lnTo>
                    <a:pt x="396" y="702"/>
                  </a:lnTo>
                  <a:lnTo>
                    <a:pt x="402" y="702"/>
                  </a:lnTo>
                  <a:lnTo>
                    <a:pt x="396" y="702"/>
                  </a:lnTo>
                  <a:lnTo>
                    <a:pt x="396" y="696"/>
                  </a:lnTo>
                  <a:lnTo>
                    <a:pt x="390" y="696"/>
                  </a:lnTo>
                  <a:lnTo>
                    <a:pt x="390" y="690"/>
                  </a:lnTo>
                  <a:lnTo>
                    <a:pt x="396" y="690"/>
                  </a:lnTo>
                  <a:lnTo>
                    <a:pt x="402" y="690"/>
                  </a:lnTo>
                  <a:lnTo>
                    <a:pt x="396" y="684"/>
                  </a:lnTo>
                  <a:lnTo>
                    <a:pt x="396" y="678"/>
                  </a:lnTo>
                  <a:lnTo>
                    <a:pt x="390" y="678"/>
                  </a:lnTo>
                  <a:lnTo>
                    <a:pt x="390" y="672"/>
                  </a:lnTo>
                  <a:lnTo>
                    <a:pt x="390" y="666"/>
                  </a:lnTo>
                  <a:lnTo>
                    <a:pt x="384" y="666"/>
                  </a:lnTo>
                  <a:lnTo>
                    <a:pt x="390" y="666"/>
                  </a:lnTo>
                  <a:lnTo>
                    <a:pt x="384" y="660"/>
                  </a:lnTo>
                  <a:lnTo>
                    <a:pt x="378" y="660"/>
                  </a:lnTo>
                  <a:lnTo>
                    <a:pt x="378" y="654"/>
                  </a:lnTo>
                  <a:lnTo>
                    <a:pt x="372" y="654"/>
                  </a:lnTo>
                  <a:lnTo>
                    <a:pt x="372" y="648"/>
                  </a:lnTo>
                  <a:lnTo>
                    <a:pt x="372" y="642"/>
                  </a:lnTo>
                  <a:lnTo>
                    <a:pt x="366" y="642"/>
                  </a:lnTo>
                  <a:lnTo>
                    <a:pt x="360" y="642"/>
                  </a:lnTo>
                  <a:lnTo>
                    <a:pt x="360" y="636"/>
                  </a:lnTo>
                  <a:lnTo>
                    <a:pt x="354" y="636"/>
                  </a:lnTo>
                  <a:lnTo>
                    <a:pt x="348" y="636"/>
                  </a:lnTo>
                  <a:lnTo>
                    <a:pt x="342" y="636"/>
                  </a:lnTo>
                  <a:lnTo>
                    <a:pt x="342" y="630"/>
                  </a:lnTo>
                  <a:lnTo>
                    <a:pt x="348" y="630"/>
                  </a:lnTo>
                  <a:lnTo>
                    <a:pt x="342" y="624"/>
                  </a:lnTo>
                  <a:lnTo>
                    <a:pt x="348" y="624"/>
                  </a:lnTo>
                  <a:lnTo>
                    <a:pt x="342" y="624"/>
                  </a:lnTo>
                  <a:lnTo>
                    <a:pt x="336" y="624"/>
                  </a:lnTo>
                  <a:lnTo>
                    <a:pt x="342" y="624"/>
                  </a:lnTo>
                  <a:lnTo>
                    <a:pt x="342" y="618"/>
                  </a:lnTo>
                  <a:lnTo>
                    <a:pt x="342" y="624"/>
                  </a:lnTo>
                  <a:lnTo>
                    <a:pt x="342" y="618"/>
                  </a:lnTo>
                  <a:lnTo>
                    <a:pt x="336" y="618"/>
                  </a:lnTo>
                  <a:lnTo>
                    <a:pt x="336" y="612"/>
                  </a:lnTo>
                  <a:lnTo>
                    <a:pt x="330" y="612"/>
                  </a:lnTo>
                  <a:lnTo>
                    <a:pt x="336" y="612"/>
                  </a:lnTo>
                  <a:lnTo>
                    <a:pt x="330" y="606"/>
                  </a:lnTo>
                  <a:lnTo>
                    <a:pt x="336" y="606"/>
                  </a:lnTo>
                  <a:lnTo>
                    <a:pt x="342" y="606"/>
                  </a:lnTo>
                  <a:lnTo>
                    <a:pt x="336" y="606"/>
                  </a:lnTo>
                  <a:lnTo>
                    <a:pt x="342" y="606"/>
                  </a:lnTo>
                  <a:lnTo>
                    <a:pt x="342" y="600"/>
                  </a:lnTo>
                  <a:lnTo>
                    <a:pt x="342" y="594"/>
                  </a:lnTo>
                  <a:lnTo>
                    <a:pt x="342" y="588"/>
                  </a:lnTo>
                  <a:lnTo>
                    <a:pt x="336" y="588"/>
                  </a:lnTo>
                  <a:lnTo>
                    <a:pt x="330" y="588"/>
                  </a:lnTo>
                  <a:lnTo>
                    <a:pt x="330" y="582"/>
                  </a:lnTo>
                  <a:lnTo>
                    <a:pt x="324" y="582"/>
                  </a:lnTo>
                  <a:lnTo>
                    <a:pt x="330" y="582"/>
                  </a:lnTo>
                  <a:lnTo>
                    <a:pt x="324" y="582"/>
                  </a:lnTo>
                  <a:lnTo>
                    <a:pt x="324" y="576"/>
                  </a:lnTo>
                  <a:lnTo>
                    <a:pt x="318" y="582"/>
                  </a:lnTo>
                  <a:lnTo>
                    <a:pt x="318" y="576"/>
                  </a:lnTo>
                  <a:lnTo>
                    <a:pt x="312" y="570"/>
                  </a:lnTo>
                  <a:lnTo>
                    <a:pt x="306" y="570"/>
                  </a:lnTo>
                  <a:lnTo>
                    <a:pt x="312" y="570"/>
                  </a:lnTo>
                  <a:lnTo>
                    <a:pt x="306" y="570"/>
                  </a:lnTo>
                  <a:lnTo>
                    <a:pt x="312" y="570"/>
                  </a:lnTo>
                  <a:lnTo>
                    <a:pt x="306" y="570"/>
                  </a:lnTo>
                  <a:lnTo>
                    <a:pt x="306" y="564"/>
                  </a:lnTo>
                  <a:lnTo>
                    <a:pt x="312" y="564"/>
                  </a:lnTo>
                  <a:lnTo>
                    <a:pt x="306" y="558"/>
                  </a:lnTo>
                  <a:lnTo>
                    <a:pt x="306" y="552"/>
                  </a:lnTo>
                  <a:lnTo>
                    <a:pt x="312" y="552"/>
                  </a:lnTo>
                  <a:lnTo>
                    <a:pt x="312" y="546"/>
                  </a:lnTo>
                  <a:lnTo>
                    <a:pt x="306" y="546"/>
                  </a:lnTo>
                  <a:lnTo>
                    <a:pt x="306" y="540"/>
                  </a:lnTo>
                  <a:lnTo>
                    <a:pt x="312" y="540"/>
                  </a:lnTo>
                  <a:lnTo>
                    <a:pt x="306" y="540"/>
                  </a:lnTo>
                  <a:lnTo>
                    <a:pt x="306" y="546"/>
                  </a:lnTo>
                  <a:lnTo>
                    <a:pt x="312" y="546"/>
                  </a:lnTo>
                  <a:lnTo>
                    <a:pt x="312" y="540"/>
                  </a:lnTo>
                  <a:lnTo>
                    <a:pt x="318" y="534"/>
                  </a:lnTo>
                  <a:lnTo>
                    <a:pt x="312" y="534"/>
                  </a:lnTo>
                  <a:lnTo>
                    <a:pt x="312" y="528"/>
                  </a:lnTo>
                  <a:lnTo>
                    <a:pt x="312" y="522"/>
                  </a:lnTo>
                  <a:lnTo>
                    <a:pt x="312" y="516"/>
                  </a:lnTo>
                  <a:lnTo>
                    <a:pt x="306" y="516"/>
                  </a:lnTo>
                  <a:lnTo>
                    <a:pt x="306" y="510"/>
                  </a:lnTo>
                  <a:lnTo>
                    <a:pt x="300" y="510"/>
                  </a:lnTo>
                  <a:lnTo>
                    <a:pt x="306" y="510"/>
                  </a:lnTo>
                  <a:lnTo>
                    <a:pt x="300" y="504"/>
                  </a:lnTo>
                  <a:lnTo>
                    <a:pt x="306" y="504"/>
                  </a:lnTo>
                  <a:lnTo>
                    <a:pt x="306" y="510"/>
                  </a:lnTo>
                  <a:lnTo>
                    <a:pt x="306" y="504"/>
                  </a:lnTo>
                  <a:lnTo>
                    <a:pt x="306" y="498"/>
                  </a:lnTo>
                  <a:lnTo>
                    <a:pt x="306" y="492"/>
                  </a:lnTo>
                  <a:lnTo>
                    <a:pt x="312" y="492"/>
                  </a:lnTo>
                  <a:lnTo>
                    <a:pt x="318" y="492"/>
                  </a:lnTo>
                  <a:lnTo>
                    <a:pt x="318" y="486"/>
                  </a:lnTo>
                  <a:lnTo>
                    <a:pt x="312" y="486"/>
                  </a:lnTo>
                  <a:lnTo>
                    <a:pt x="318" y="486"/>
                  </a:lnTo>
                  <a:lnTo>
                    <a:pt x="312" y="486"/>
                  </a:lnTo>
                  <a:lnTo>
                    <a:pt x="312" y="480"/>
                  </a:lnTo>
                  <a:lnTo>
                    <a:pt x="318" y="480"/>
                  </a:lnTo>
                  <a:lnTo>
                    <a:pt x="312" y="480"/>
                  </a:lnTo>
                  <a:lnTo>
                    <a:pt x="312" y="474"/>
                  </a:lnTo>
                  <a:lnTo>
                    <a:pt x="312" y="468"/>
                  </a:lnTo>
                  <a:lnTo>
                    <a:pt x="306" y="468"/>
                  </a:lnTo>
                  <a:lnTo>
                    <a:pt x="300" y="468"/>
                  </a:lnTo>
                  <a:lnTo>
                    <a:pt x="300" y="462"/>
                  </a:lnTo>
                  <a:lnTo>
                    <a:pt x="306" y="462"/>
                  </a:lnTo>
                  <a:lnTo>
                    <a:pt x="300" y="462"/>
                  </a:lnTo>
                  <a:lnTo>
                    <a:pt x="306" y="462"/>
                  </a:lnTo>
                  <a:lnTo>
                    <a:pt x="306" y="456"/>
                  </a:lnTo>
                  <a:lnTo>
                    <a:pt x="306" y="450"/>
                  </a:lnTo>
                  <a:lnTo>
                    <a:pt x="300" y="450"/>
                  </a:lnTo>
                  <a:lnTo>
                    <a:pt x="300" y="444"/>
                  </a:lnTo>
                  <a:lnTo>
                    <a:pt x="306" y="444"/>
                  </a:lnTo>
                  <a:lnTo>
                    <a:pt x="306" y="438"/>
                  </a:lnTo>
                  <a:lnTo>
                    <a:pt x="300" y="438"/>
                  </a:lnTo>
                  <a:lnTo>
                    <a:pt x="294" y="438"/>
                  </a:lnTo>
                  <a:lnTo>
                    <a:pt x="294" y="432"/>
                  </a:lnTo>
                  <a:lnTo>
                    <a:pt x="300" y="432"/>
                  </a:lnTo>
                  <a:lnTo>
                    <a:pt x="300" y="426"/>
                  </a:lnTo>
                  <a:lnTo>
                    <a:pt x="294" y="426"/>
                  </a:lnTo>
                  <a:lnTo>
                    <a:pt x="288" y="426"/>
                  </a:lnTo>
                  <a:lnTo>
                    <a:pt x="288" y="432"/>
                  </a:lnTo>
                  <a:lnTo>
                    <a:pt x="282" y="432"/>
                  </a:lnTo>
                  <a:lnTo>
                    <a:pt x="288" y="432"/>
                  </a:lnTo>
                  <a:lnTo>
                    <a:pt x="288" y="438"/>
                  </a:lnTo>
                  <a:lnTo>
                    <a:pt x="288" y="444"/>
                  </a:lnTo>
                  <a:lnTo>
                    <a:pt x="282" y="444"/>
                  </a:lnTo>
                  <a:lnTo>
                    <a:pt x="282" y="450"/>
                  </a:lnTo>
                  <a:lnTo>
                    <a:pt x="276" y="450"/>
                  </a:lnTo>
                  <a:lnTo>
                    <a:pt x="270" y="450"/>
                  </a:lnTo>
                  <a:lnTo>
                    <a:pt x="264" y="450"/>
                  </a:lnTo>
                  <a:lnTo>
                    <a:pt x="270" y="450"/>
                  </a:lnTo>
                  <a:lnTo>
                    <a:pt x="264" y="450"/>
                  </a:lnTo>
                  <a:lnTo>
                    <a:pt x="258" y="450"/>
                  </a:lnTo>
                  <a:lnTo>
                    <a:pt x="252" y="450"/>
                  </a:lnTo>
                  <a:lnTo>
                    <a:pt x="252" y="444"/>
                  </a:lnTo>
                  <a:lnTo>
                    <a:pt x="252" y="438"/>
                  </a:lnTo>
                  <a:lnTo>
                    <a:pt x="252" y="432"/>
                  </a:lnTo>
                  <a:lnTo>
                    <a:pt x="252" y="426"/>
                  </a:lnTo>
                  <a:lnTo>
                    <a:pt x="252" y="420"/>
                  </a:lnTo>
                  <a:lnTo>
                    <a:pt x="252" y="426"/>
                  </a:lnTo>
                  <a:lnTo>
                    <a:pt x="252" y="420"/>
                  </a:lnTo>
                  <a:lnTo>
                    <a:pt x="246" y="420"/>
                  </a:lnTo>
                  <a:lnTo>
                    <a:pt x="246" y="414"/>
                  </a:lnTo>
                  <a:lnTo>
                    <a:pt x="252" y="408"/>
                  </a:lnTo>
                  <a:lnTo>
                    <a:pt x="246" y="408"/>
                  </a:lnTo>
                  <a:lnTo>
                    <a:pt x="240" y="408"/>
                  </a:lnTo>
                  <a:lnTo>
                    <a:pt x="240" y="414"/>
                  </a:lnTo>
                  <a:lnTo>
                    <a:pt x="234" y="414"/>
                  </a:lnTo>
                  <a:lnTo>
                    <a:pt x="240" y="420"/>
                  </a:lnTo>
                  <a:lnTo>
                    <a:pt x="234" y="420"/>
                  </a:lnTo>
                  <a:lnTo>
                    <a:pt x="234" y="426"/>
                  </a:lnTo>
                  <a:lnTo>
                    <a:pt x="228" y="420"/>
                  </a:lnTo>
                  <a:lnTo>
                    <a:pt x="222" y="420"/>
                  </a:lnTo>
                  <a:lnTo>
                    <a:pt x="228" y="420"/>
                  </a:lnTo>
                  <a:lnTo>
                    <a:pt x="228" y="414"/>
                  </a:lnTo>
                  <a:lnTo>
                    <a:pt x="234" y="414"/>
                  </a:lnTo>
                  <a:lnTo>
                    <a:pt x="234" y="408"/>
                  </a:lnTo>
                  <a:lnTo>
                    <a:pt x="228" y="408"/>
                  </a:lnTo>
                  <a:lnTo>
                    <a:pt x="234" y="408"/>
                  </a:lnTo>
                  <a:lnTo>
                    <a:pt x="228" y="408"/>
                  </a:lnTo>
                  <a:lnTo>
                    <a:pt x="234" y="408"/>
                  </a:lnTo>
                  <a:lnTo>
                    <a:pt x="228" y="408"/>
                  </a:lnTo>
                  <a:lnTo>
                    <a:pt x="234" y="408"/>
                  </a:lnTo>
                  <a:lnTo>
                    <a:pt x="234" y="402"/>
                  </a:lnTo>
                  <a:lnTo>
                    <a:pt x="228" y="408"/>
                  </a:lnTo>
                  <a:lnTo>
                    <a:pt x="228" y="402"/>
                  </a:lnTo>
                  <a:lnTo>
                    <a:pt x="234" y="402"/>
                  </a:lnTo>
                  <a:lnTo>
                    <a:pt x="234" y="396"/>
                  </a:lnTo>
                  <a:lnTo>
                    <a:pt x="240" y="396"/>
                  </a:lnTo>
                  <a:lnTo>
                    <a:pt x="234" y="396"/>
                  </a:lnTo>
                  <a:lnTo>
                    <a:pt x="234" y="390"/>
                  </a:lnTo>
                  <a:lnTo>
                    <a:pt x="240" y="390"/>
                  </a:lnTo>
                  <a:lnTo>
                    <a:pt x="234" y="390"/>
                  </a:lnTo>
                  <a:lnTo>
                    <a:pt x="240" y="390"/>
                  </a:lnTo>
                  <a:lnTo>
                    <a:pt x="234" y="390"/>
                  </a:lnTo>
                  <a:lnTo>
                    <a:pt x="234" y="384"/>
                  </a:lnTo>
                  <a:lnTo>
                    <a:pt x="228" y="384"/>
                  </a:lnTo>
                  <a:lnTo>
                    <a:pt x="228" y="378"/>
                  </a:lnTo>
                  <a:lnTo>
                    <a:pt x="228" y="372"/>
                  </a:lnTo>
                  <a:lnTo>
                    <a:pt x="228" y="366"/>
                  </a:lnTo>
                  <a:lnTo>
                    <a:pt x="228" y="360"/>
                  </a:lnTo>
                  <a:lnTo>
                    <a:pt x="228" y="354"/>
                  </a:lnTo>
                  <a:lnTo>
                    <a:pt x="222" y="354"/>
                  </a:lnTo>
                  <a:lnTo>
                    <a:pt x="216" y="354"/>
                  </a:lnTo>
                  <a:lnTo>
                    <a:pt x="216" y="348"/>
                  </a:lnTo>
                  <a:lnTo>
                    <a:pt x="222" y="348"/>
                  </a:lnTo>
                  <a:lnTo>
                    <a:pt x="216" y="348"/>
                  </a:lnTo>
                  <a:lnTo>
                    <a:pt x="210" y="354"/>
                  </a:lnTo>
                  <a:lnTo>
                    <a:pt x="204" y="354"/>
                  </a:lnTo>
                  <a:lnTo>
                    <a:pt x="204" y="360"/>
                  </a:lnTo>
                  <a:lnTo>
                    <a:pt x="204" y="366"/>
                  </a:lnTo>
                  <a:lnTo>
                    <a:pt x="198" y="366"/>
                  </a:lnTo>
                  <a:lnTo>
                    <a:pt x="198" y="360"/>
                  </a:lnTo>
                  <a:lnTo>
                    <a:pt x="198" y="354"/>
                  </a:lnTo>
                  <a:lnTo>
                    <a:pt x="198" y="348"/>
                  </a:lnTo>
                  <a:lnTo>
                    <a:pt x="192" y="348"/>
                  </a:lnTo>
                  <a:lnTo>
                    <a:pt x="192" y="354"/>
                  </a:lnTo>
                  <a:lnTo>
                    <a:pt x="186" y="354"/>
                  </a:lnTo>
                  <a:lnTo>
                    <a:pt x="186" y="360"/>
                  </a:lnTo>
                  <a:lnTo>
                    <a:pt x="180" y="366"/>
                  </a:lnTo>
                  <a:lnTo>
                    <a:pt x="174" y="360"/>
                  </a:lnTo>
                  <a:lnTo>
                    <a:pt x="174" y="366"/>
                  </a:lnTo>
                  <a:lnTo>
                    <a:pt x="174" y="360"/>
                  </a:lnTo>
                  <a:lnTo>
                    <a:pt x="174" y="354"/>
                  </a:lnTo>
                  <a:lnTo>
                    <a:pt x="174" y="348"/>
                  </a:lnTo>
                  <a:lnTo>
                    <a:pt x="174" y="342"/>
                  </a:lnTo>
                  <a:lnTo>
                    <a:pt x="180" y="342"/>
                  </a:lnTo>
                  <a:lnTo>
                    <a:pt x="174" y="342"/>
                  </a:lnTo>
                  <a:lnTo>
                    <a:pt x="180" y="342"/>
                  </a:lnTo>
                  <a:lnTo>
                    <a:pt x="174" y="342"/>
                  </a:lnTo>
                  <a:lnTo>
                    <a:pt x="174" y="336"/>
                  </a:lnTo>
                  <a:lnTo>
                    <a:pt x="180" y="336"/>
                  </a:lnTo>
                  <a:lnTo>
                    <a:pt x="180" y="330"/>
                  </a:lnTo>
                  <a:lnTo>
                    <a:pt x="180" y="324"/>
                  </a:lnTo>
                  <a:lnTo>
                    <a:pt x="174" y="324"/>
                  </a:lnTo>
                  <a:lnTo>
                    <a:pt x="168" y="324"/>
                  </a:lnTo>
                  <a:lnTo>
                    <a:pt x="162" y="324"/>
                  </a:lnTo>
                  <a:lnTo>
                    <a:pt x="162" y="330"/>
                  </a:lnTo>
                  <a:lnTo>
                    <a:pt x="162" y="324"/>
                  </a:lnTo>
                  <a:lnTo>
                    <a:pt x="156" y="324"/>
                  </a:lnTo>
                  <a:lnTo>
                    <a:pt x="162" y="324"/>
                  </a:lnTo>
                  <a:lnTo>
                    <a:pt x="156" y="324"/>
                  </a:lnTo>
                  <a:lnTo>
                    <a:pt x="162" y="324"/>
                  </a:lnTo>
                  <a:lnTo>
                    <a:pt x="156" y="324"/>
                  </a:lnTo>
                  <a:lnTo>
                    <a:pt x="156" y="330"/>
                  </a:lnTo>
                  <a:lnTo>
                    <a:pt x="156" y="336"/>
                  </a:lnTo>
                  <a:lnTo>
                    <a:pt x="156" y="342"/>
                  </a:lnTo>
                  <a:lnTo>
                    <a:pt x="150" y="342"/>
                  </a:lnTo>
                  <a:lnTo>
                    <a:pt x="150" y="336"/>
                  </a:lnTo>
                  <a:lnTo>
                    <a:pt x="150" y="330"/>
                  </a:lnTo>
                  <a:lnTo>
                    <a:pt x="144" y="336"/>
                  </a:lnTo>
                  <a:lnTo>
                    <a:pt x="144" y="330"/>
                  </a:lnTo>
                  <a:lnTo>
                    <a:pt x="138" y="330"/>
                  </a:lnTo>
                  <a:lnTo>
                    <a:pt x="144" y="330"/>
                  </a:lnTo>
                  <a:lnTo>
                    <a:pt x="144" y="324"/>
                  </a:lnTo>
                  <a:lnTo>
                    <a:pt x="138" y="324"/>
                  </a:lnTo>
                  <a:lnTo>
                    <a:pt x="132" y="324"/>
                  </a:lnTo>
                  <a:lnTo>
                    <a:pt x="132" y="330"/>
                  </a:lnTo>
                  <a:lnTo>
                    <a:pt x="126" y="330"/>
                  </a:lnTo>
                  <a:lnTo>
                    <a:pt x="120" y="330"/>
                  </a:lnTo>
                  <a:lnTo>
                    <a:pt x="120" y="324"/>
                  </a:lnTo>
                  <a:lnTo>
                    <a:pt x="114" y="324"/>
                  </a:lnTo>
                  <a:lnTo>
                    <a:pt x="114" y="330"/>
                  </a:lnTo>
                  <a:lnTo>
                    <a:pt x="108" y="330"/>
                  </a:lnTo>
                  <a:lnTo>
                    <a:pt x="102" y="330"/>
                  </a:lnTo>
                  <a:lnTo>
                    <a:pt x="102" y="324"/>
                  </a:lnTo>
                  <a:lnTo>
                    <a:pt x="102" y="330"/>
                  </a:lnTo>
                  <a:lnTo>
                    <a:pt x="96" y="330"/>
                  </a:lnTo>
                  <a:lnTo>
                    <a:pt x="90" y="330"/>
                  </a:lnTo>
                  <a:lnTo>
                    <a:pt x="90" y="336"/>
                  </a:lnTo>
                  <a:lnTo>
                    <a:pt x="90" y="342"/>
                  </a:lnTo>
                  <a:lnTo>
                    <a:pt x="84" y="342"/>
                  </a:lnTo>
                  <a:lnTo>
                    <a:pt x="90" y="342"/>
                  </a:lnTo>
                  <a:lnTo>
                    <a:pt x="90" y="348"/>
                  </a:lnTo>
                  <a:lnTo>
                    <a:pt x="96" y="342"/>
                  </a:lnTo>
                  <a:lnTo>
                    <a:pt x="96" y="348"/>
                  </a:lnTo>
                  <a:lnTo>
                    <a:pt x="102" y="348"/>
                  </a:lnTo>
                  <a:lnTo>
                    <a:pt x="96" y="348"/>
                  </a:lnTo>
                  <a:lnTo>
                    <a:pt x="96" y="354"/>
                  </a:lnTo>
                  <a:lnTo>
                    <a:pt x="102" y="360"/>
                  </a:lnTo>
                  <a:lnTo>
                    <a:pt x="108" y="360"/>
                  </a:lnTo>
                  <a:lnTo>
                    <a:pt x="108" y="354"/>
                  </a:lnTo>
                  <a:lnTo>
                    <a:pt x="108" y="348"/>
                  </a:lnTo>
                  <a:lnTo>
                    <a:pt x="114" y="348"/>
                  </a:lnTo>
                  <a:lnTo>
                    <a:pt x="114" y="354"/>
                  </a:lnTo>
                  <a:lnTo>
                    <a:pt x="114" y="348"/>
                  </a:lnTo>
                  <a:lnTo>
                    <a:pt x="114" y="354"/>
                  </a:lnTo>
                  <a:lnTo>
                    <a:pt x="114" y="360"/>
                  </a:lnTo>
                  <a:lnTo>
                    <a:pt x="114" y="366"/>
                  </a:lnTo>
                  <a:lnTo>
                    <a:pt x="114" y="372"/>
                  </a:lnTo>
                  <a:lnTo>
                    <a:pt x="108" y="372"/>
                  </a:lnTo>
                  <a:lnTo>
                    <a:pt x="114" y="372"/>
                  </a:lnTo>
                  <a:lnTo>
                    <a:pt x="114" y="378"/>
                  </a:lnTo>
                  <a:lnTo>
                    <a:pt x="114" y="384"/>
                  </a:lnTo>
                  <a:lnTo>
                    <a:pt x="108" y="384"/>
                  </a:lnTo>
                  <a:lnTo>
                    <a:pt x="102" y="384"/>
                  </a:lnTo>
                  <a:lnTo>
                    <a:pt x="102" y="378"/>
                  </a:lnTo>
                  <a:lnTo>
                    <a:pt x="96" y="378"/>
                  </a:lnTo>
                  <a:lnTo>
                    <a:pt x="96" y="384"/>
                  </a:lnTo>
                  <a:lnTo>
                    <a:pt x="90" y="384"/>
                  </a:lnTo>
                  <a:lnTo>
                    <a:pt x="90" y="378"/>
                  </a:lnTo>
                  <a:lnTo>
                    <a:pt x="84" y="378"/>
                  </a:lnTo>
                  <a:lnTo>
                    <a:pt x="84" y="384"/>
                  </a:lnTo>
                  <a:lnTo>
                    <a:pt x="78" y="384"/>
                  </a:lnTo>
                  <a:lnTo>
                    <a:pt x="78" y="390"/>
                  </a:lnTo>
                  <a:lnTo>
                    <a:pt x="78" y="396"/>
                  </a:lnTo>
                  <a:lnTo>
                    <a:pt x="72" y="396"/>
                  </a:lnTo>
                  <a:lnTo>
                    <a:pt x="72" y="402"/>
                  </a:lnTo>
                  <a:lnTo>
                    <a:pt x="66" y="408"/>
                  </a:lnTo>
                  <a:lnTo>
                    <a:pt x="72" y="408"/>
                  </a:lnTo>
                  <a:lnTo>
                    <a:pt x="66" y="408"/>
                  </a:lnTo>
                  <a:lnTo>
                    <a:pt x="60" y="408"/>
                  </a:lnTo>
                  <a:lnTo>
                    <a:pt x="60" y="414"/>
                  </a:lnTo>
                  <a:lnTo>
                    <a:pt x="54" y="408"/>
                  </a:lnTo>
                  <a:lnTo>
                    <a:pt x="54" y="414"/>
                  </a:lnTo>
                  <a:lnTo>
                    <a:pt x="54" y="408"/>
                  </a:lnTo>
                  <a:lnTo>
                    <a:pt x="54" y="414"/>
                  </a:lnTo>
                  <a:lnTo>
                    <a:pt x="48" y="414"/>
                  </a:lnTo>
                  <a:lnTo>
                    <a:pt x="48" y="408"/>
                  </a:lnTo>
                  <a:lnTo>
                    <a:pt x="48" y="414"/>
                  </a:lnTo>
                  <a:lnTo>
                    <a:pt x="48" y="408"/>
                  </a:lnTo>
                  <a:lnTo>
                    <a:pt x="42" y="408"/>
                  </a:lnTo>
                  <a:lnTo>
                    <a:pt x="36" y="414"/>
                  </a:lnTo>
                  <a:lnTo>
                    <a:pt x="30" y="414"/>
                  </a:lnTo>
                  <a:lnTo>
                    <a:pt x="30" y="408"/>
                  </a:lnTo>
                  <a:lnTo>
                    <a:pt x="24" y="408"/>
                  </a:lnTo>
                  <a:lnTo>
                    <a:pt x="24" y="402"/>
                  </a:lnTo>
                  <a:lnTo>
                    <a:pt x="18" y="402"/>
                  </a:lnTo>
                  <a:lnTo>
                    <a:pt x="18" y="396"/>
                  </a:lnTo>
                  <a:lnTo>
                    <a:pt x="18" y="390"/>
                  </a:lnTo>
                  <a:lnTo>
                    <a:pt x="24" y="390"/>
                  </a:lnTo>
                  <a:lnTo>
                    <a:pt x="24" y="384"/>
                  </a:lnTo>
                  <a:lnTo>
                    <a:pt x="30" y="384"/>
                  </a:lnTo>
                  <a:lnTo>
                    <a:pt x="30" y="378"/>
                  </a:lnTo>
                  <a:lnTo>
                    <a:pt x="30" y="372"/>
                  </a:lnTo>
                  <a:lnTo>
                    <a:pt x="24" y="372"/>
                  </a:lnTo>
                  <a:lnTo>
                    <a:pt x="24" y="366"/>
                  </a:lnTo>
                  <a:lnTo>
                    <a:pt x="24" y="360"/>
                  </a:lnTo>
                  <a:lnTo>
                    <a:pt x="30" y="360"/>
                  </a:lnTo>
                  <a:lnTo>
                    <a:pt x="36" y="360"/>
                  </a:lnTo>
                  <a:lnTo>
                    <a:pt x="36" y="354"/>
                  </a:lnTo>
                  <a:lnTo>
                    <a:pt x="36" y="348"/>
                  </a:lnTo>
                  <a:lnTo>
                    <a:pt x="42" y="348"/>
                  </a:lnTo>
                  <a:lnTo>
                    <a:pt x="42" y="342"/>
                  </a:lnTo>
                  <a:lnTo>
                    <a:pt x="42" y="336"/>
                  </a:lnTo>
                  <a:lnTo>
                    <a:pt x="36" y="336"/>
                  </a:lnTo>
                  <a:lnTo>
                    <a:pt x="30" y="336"/>
                  </a:lnTo>
                  <a:lnTo>
                    <a:pt x="30" y="330"/>
                  </a:lnTo>
                  <a:lnTo>
                    <a:pt x="36" y="330"/>
                  </a:lnTo>
                  <a:lnTo>
                    <a:pt x="30" y="330"/>
                  </a:lnTo>
                  <a:lnTo>
                    <a:pt x="36" y="330"/>
                  </a:lnTo>
                  <a:lnTo>
                    <a:pt x="30" y="330"/>
                  </a:lnTo>
                  <a:lnTo>
                    <a:pt x="36" y="330"/>
                  </a:lnTo>
                  <a:lnTo>
                    <a:pt x="36" y="324"/>
                  </a:lnTo>
                  <a:lnTo>
                    <a:pt x="36" y="318"/>
                  </a:lnTo>
                  <a:lnTo>
                    <a:pt x="30" y="318"/>
                  </a:lnTo>
                  <a:lnTo>
                    <a:pt x="24" y="318"/>
                  </a:lnTo>
                  <a:lnTo>
                    <a:pt x="30" y="318"/>
                  </a:lnTo>
                  <a:lnTo>
                    <a:pt x="24" y="318"/>
                  </a:lnTo>
                  <a:lnTo>
                    <a:pt x="24" y="312"/>
                  </a:lnTo>
                  <a:lnTo>
                    <a:pt x="24" y="306"/>
                  </a:lnTo>
                  <a:lnTo>
                    <a:pt x="24" y="300"/>
                  </a:lnTo>
                  <a:lnTo>
                    <a:pt x="30" y="300"/>
                  </a:lnTo>
                  <a:lnTo>
                    <a:pt x="24" y="300"/>
                  </a:lnTo>
                  <a:lnTo>
                    <a:pt x="24" y="294"/>
                  </a:lnTo>
                  <a:lnTo>
                    <a:pt x="24" y="300"/>
                  </a:lnTo>
                  <a:lnTo>
                    <a:pt x="18" y="306"/>
                  </a:lnTo>
                  <a:lnTo>
                    <a:pt x="18" y="300"/>
                  </a:lnTo>
                  <a:lnTo>
                    <a:pt x="12" y="300"/>
                  </a:lnTo>
                  <a:lnTo>
                    <a:pt x="12" y="294"/>
                  </a:lnTo>
                  <a:lnTo>
                    <a:pt x="12" y="288"/>
                  </a:lnTo>
                  <a:lnTo>
                    <a:pt x="18" y="288"/>
                  </a:lnTo>
                  <a:lnTo>
                    <a:pt x="12" y="288"/>
                  </a:lnTo>
                  <a:lnTo>
                    <a:pt x="12" y="282"/>
                  </a:lnTo>
                  <a:lnTo>
                    <a:pt x="12" y="276"/>
                  </a:lnTo>
                  <a:lnTo>
                    <a:pt x="12" y="270"/>
                  </a:lnTo>
                  <a:lnTo>
                    <a:pt x="12" y="264"/>
                  </a:lnTo>
                  <a:lnTo>
                    <a:pt x="12" y="258"/>
                  </a:lnTo>
                  <a:lnTo>
                    <a:pt x="6" y="252"/>
                  </a:lnTo>
                  <a:lnTo>
                    <a:pt x="12" y="252"/>
                  </a:lnTo>
                  <a:lnTo>
                    <a:pt x="12" y="246"/>
                  </a:lnTo>
                  <a:lnTo>
                    <a:pt x="6" y="246"/>
                  </a:lnTo>
                  <a:lnTo>
                    <a:pt x="6" y="240"/>
                  </a:lnTo>
                  <a:lnTo>
                    <a:pt x="12" y="240"/>
                  </a:lnTo>
                  <a:lnTo>
                    <a:pt x="6" y="240"/>
                  </a:lnTo>
                  <a:lnTo>
                    <a:pt x="6" y="234"/>
                  </a:lnTo>
                  <a:lnTo>
                    <a:pt x="12" y="234"/>
                  </a:lnTo>
                  <a:lnTo>
                    <a:pt x="12" y="240"/>
                  </a:lnTo>
                  <a:lnTo>
                    <a:pt x="18" y="240"/>
                  </a:lnTo>
                  <a:lnTo>
                    <a:pt x="18" y="234"/>
                  </a:lnTo>
                  <a:lnTo>
                    <a:pt x="12" y="234"/>
                  </a:lnTo>
                  <a:lnTo>
                    <a:pt x="12" y="228"/>
                  </a:lnTo>
                  <a:lnTo>
                    <a:pt x="12" y="222"/>
                  </a:lnTo>
                  <a:lnTo>
                    <a:pt x="12" y="216"/>
                  </a:lnTo>
                  <a:lnTo>
                    <a:pt x="6" y="216"/>
                  </a:lnTo>
                  <a:lnTo>
                    <a:pt x="0" y="216"/>
                  </a:lnTo>
                  <a:lnTo>
                    <a:pt x="0" y="210"/>
                  </a:lnTo>
                  <a:lnTo>
                    <a:pt x="0" y="204"/>
                  </a:lnTo>
                  <a:lnTo>
                    <a:pt x="6" y="204"/>
                  </a:lnTo>
                  <a:lnTo>
                    <a:pt x="6" y="198"/>
                  </a:lnTo>
                  <a:lnTo>
                    <a:pt x="6" y="192"/>
                  </a:lnTo>
                  <a:lnTo>
                    <a:pt x="6" y="186"/>
                  </a:lnTo>
                  <a:lnTo>
                    <a:pt x="12" y="186"/>
                  </a:lnTo>
                  <a:lnTo>
                    <a:pt x="18" y="186"/>
                  </a:lnTo>
                  <a:lnTo>
                    <a:pt x="24" y="186"/>
                  </a:lnTo>
                  <a:lnTo>
                    <a:pt x="24" y="180"/>
                  </a:lnTo>
                  <a:lnTo>
                    <a:pt x="24" y="186"/>
                  </a:lnTo>
                  <a:lnTo>
                    <a:pt x="30" y="186"/>
                  </a:lnTo>
                  <a:lnTo>
                    <a:pt x="30" y="180"/>
                  </a:lnTo>
                  <a:lnTo>
                    <a:pt x="36" y="180"/>
                  </a:lnTo>
                  <a:lnTo>
                    <a:pt x="42" y="186"/>
                  </a:lnTo>
                  <a:lnTo>
                    <a:pt x="48" y="186"/>
                  </a:lnTo>
                  <a:lnTo>
                    <a:pt x="42" y="192"/>
                  </a:lnTo>
                  <a:lnTo>
                    <a:pt x="42" y="198"/>
                  </a:lnTo>
                  <a:lnTo>
                    <a:pt x="42" y="192"/>
                  </a:lnTo>
                  <a:lnTo>
                    <a:pt x="48" y="192"/>
                  </a:lnTo>
                  <a:lnTo>
                    <a:pt x="48" y="186"/>
                  </a:lnTo>
                  <a:lnTo>
                    <a:pt x="54" y="186"/>
                  </a:lnTo>
                  <a:lnTo>
                    <a:pt x="54" y="180"/>
                  </a:lnTo>
                  <a:lnTo>
                    <a:pt x="54" y="174"/>
                  </a:lnTo>
                  <a:lnTo>
                    <a:pt x="60" y="174"/>
                  </a:lnTo>
                  <a:lnTo>
                    <a:pt x="66" y="174"/>
                  </a:lnTo>
                  <a:lnTo>
                    <a:pt x="66" y="168"/>
                  </a:lnTo>
                  <a:lnTo>
                    <a:pt x="66" y="174"/>
                  </a:lnTo>
                  <a:lnTo>
                    <a:pt x="72" y="174"/>
                  </a:lnTo>
                  <a:lnTo>
                    <a:pt x="78" y="174"/>
                  </a:lnTo>
                  <a:lnTo>
                    <a:pt x="84" y="174"/>
                  </a:lnTo>
                  <a:lnTo>
                    <a:pt x="90" y="180"/>
                  </a:lnTo>
                  <a:lnTo>
                    <a:pt x="90" y="174"/>
                  </a:lnTo>
                  <a:lnTo>
                    <a:pt x="96" y="174"/>
                  </a:lnTo>
                  <a:lnTo>
                    <a:pt x="96" y="180"/>
                  </a:lnTo>
                  <a:lnTo>
                    <a:pt x="102" y="180"/>
                  </a:lnTo>
                  <a:lnTo>
                    <a:pt x="108" y="180"/>
                  </a:lnTo>
                  <a:lnTo>
                    <a:pt x="108" y="186"/>
                  </a:lnTo>
                  <a:lnTo>
                    <a:pt x="108" y="192"/>
                  </a:lnTo>
                  <a:lnTo>
                    <a:pt x="114" y="192"/>
                  </a:lnTo>
                  <a:lnTo>
                    <a:pt x="114" y="198"/>
                  </a:lnTo>
                  <a:lnTo>
                    <a:pt x="120" y="198"/>
                  </a:lnTo>
                  <a:lnTo>
                    <a:pt x="126" y="198"/>
                  </a:lnTo>
                  <a:lnTo>
                    <a:pt x="132" y="198"/>
                  </a:lnTo>
                  <a:lnTo>
                    <a:pt x="132" y="192"/>
                  </a:lnTo>
                  <a:lnTo>
                    <a:pt x="138" y="192"/>
                  </a:lnTo>
                  <a:lnTo>
                    <a:pt x="144" y="192"/>
                  </a:lnTo>
                  <a:lnTo>
                    <a:pt x="144" y="186"/>
                  </a:lnTo>
                  <a:lnTo>
                    <a:pt x="144" y="180"/>
                  </a:lnTo>
                  <a:lnTo>
                    <a:pt x="144" y="174"/>
                  </a:lnTo>
                  <a:lnTo>
                    <a:pt x="144" y="168"/>
                  </a:lnTo>
                  <a:lnTo>
                    <a:pt x="150" y="168"/>
                  </a:lnTo>
                  <a:lnTo>
                    <a:pt x="144" y="162"/>
                  </a:lnTo>
                  <a:lnTo>
                    <a:pt x="138" y="162"/>
                  </a:lnTo>
                  <a:lnTo>
                    <a:pt x="138" y="156"/>
                  </a:lnTo>
                  <a:lnTo>
                    <a:pt x="138" y="150"/>
                  </a:lnTo>
                  <a:lnTo>
                    <a:pt x="144" y="150"/>
                  </a:lnTo>
                  <a:lnTo>
                    <a:pt x="144" y="144"/>
                  </a:lnTo>
                  <a:lnTo>
                    <a:pt x="138" y="144"/>
                  </a:lnTo>
                  <a:lnTo>
                    <a:pt x="138" y="138"/>
                  </a:lnTo>
                  <a:lnTo>
                    <a:pt x="138" y="132"/>
                  </a:lnTo>
                  <a:lnTo>
                    <a:pt x="144" y="132"/>
                  </a:lnTo>
                  <a:lnTo>
                    <a:pt x="144" y="138"/>
                  </a:lnTo>
                  <a:lnTo>
                    <a:pt x="150" y="138"/>
                  </a:lnTo>
                  <a:lnTo>
                    <a:pt x="156" y="138"/>
                  </a:lnTo>
                  <a:lnTo>
                    <a:pt x="162" y="138"/>
                  </a:lnTo>
                  <a:lnTo>
                    <a:pt x="168" y="138"/>
                  </a:lnTo>
                  <a:lnTo>
                    <a:pt x="174" y="138"/>
                  </a:lnTo>
                  <a:lnTo>
                    <a:pt x="180" y="138"/>
                  </a:lnTo>
                  <a:lnTo>
                    <a:pt x="186" y="138"/>
                  </a:lnTo>
                  <a:lnTo>
                    <a:pt x="186" y="132"/>
                  </a:lnTo>
                  <a:lnTo>
                    <a:pt x="180" y="132"/>
                  </a:lnTo>
                  <a:lnTo>
                    <a:pt x="174" y="132"/>
                  </a:lnTo>
                  <a:lnTo>
                    <a:pt x="174" y="126"/>
                  </a:lnTo>
                  <a:lnTo>
                    <a:pt x="180" y="126"/>
                  </a:lnTo>
                  <a:lnTo>
                    <a:pt x="180" y="120"/>
                  </a:lnTo>
                  <a:lnTo>
                    <a:pt x="186" y="120"/>
                  </a:lnTo>
                  <a:lnTo>
                    <a:pt x="186" y="114"/>
                  </a:lnTo>
                  <a:lnTo>
                    <a:pt x="192" y="120"/>
                  </a:lnTo>
                  <a:lnTo>
                    <a:pt x="192" y="114"/>
                  </a:lnTo>
                  <a:lnTo>
                    <a:pt x="198" y="114"/>
                  </a:lnTo>
                  <a:lnTo>
                    <a:pt x="198" y="108"/>
                  </a:lnTo>
                  <a:lnTo>
                    <a:pt x="204" y="108"/>
                  </a:lnTo>
                  <a:lnTo>
                    <a:pt x="204" y="102"/>
                  </a:lnTo>
                  <a:lnTo>
                    <a:pt x="204" y="96"/>
                  </a:lnTo>
                  <a:lnTo>
                    <a:pt x="204" y="90"/>
                  </a:lnTo>
                  <a:lnTo>
                    <a:pt x="204" y="84"/>
                  </a:lnTo>
                  <a:lnTo>
                    <a:pt x="204" y="78"/>
                  </a:lnTo>
                  <a:lnTo>
                    <a:pt x="210" y="72"/>
                  </a:lnTo>
                  <a:lnTo>
                    <a:pt x="210" y="66"/>
                  </a:lnTo>
                  <a:lnTo>
                    <a:pt x="210" y="60"/>
                  </a:lnTo>
                  <a:lnTo>
                    <a:pt x="210" y="54"/>
                  </a:lnTo>
                  <a:lnTo>
                    <a:pt x="216" y="54"/>
                  </a:lnTo>
                  <a:lnTo>
                    <a:pt x="216" y="60"/>
                  </a:lnTo>
                  <a:lnTo>
                    <a:pt x="216" y="54"/>
                  </a:lnTo>
                  <a:lnTo>
                    <a:pt x="222" y="54"/>
                  </a:lnTo>
                  <a:lnTo>
                    <a:pt x="222" y="60"/>
                  </a:lnTo>
                  <a:lnTo>
                    <a:pt x="228" y="60"/>
                  </a:lnTo>
                  <a:lnTo>
                    <a:pt x="228" y="66"/>
                  </a:lnTo>
                  <a:lnTo>
                    <a:pt x="234" y="66"/>
                  </a:lnTo>
                  <a:lnTo>
                    <a:pt x="240" y="66"/>
                  </a:lnTo>
                  <a:lnTo>
                    <a:pt x="240" y="60"/>
                  </a:lnTo>
                  <a:lnTo>
                    <a:pt x="240" y="66"/>
                  </a:lnTo>
                  <a:lnTo>
                    <a:pt x="246" y="66"/>
                  </a:lnTo>
                  <a:lnTo>
                    <a:pt x="252" y="66"/>
                  </a:lnTo>
                  <a:lnTo>
                    <a:pt x="252" y="60"/>
                  </a:lnTo>
                  <a:lnTo>
                    <a:pt x="258" y="60"/>
                  </a:lnTo>
                  <a:lnTo>
                    <a:pt x="258" y="54"/>
                  </a:lnTo>
                  <a:lnTo>
                    <a:pt x="264" y="54"/>
                  </a:lnTo>
                  <a:lnTo>
                    <a:pt x="264" y="48"/>
                  </a:lnTo>
                  <a:lnTo>
                    <a:pt x="270" y="48"/>
                  </a:lnTo>
                  <a:lnTo>
                    <a:pt x="270" y="42"/>
                  </a:lnTo>
                  <a:lnTo>
                    <a:pt x="276" y="42"/>
                  </a:lnTo>
                  <a:lnTo>
                    <a:pt x="276" y="36"/>
                  </a:lnTo>
                  <a:lnTo>
                    <a:pt x="282" y="36"/>
                  </a:lnTo>
                  <a:lnTo>
                    <a:pt x="282" y="30"/>
                  </a:lnTo>
                  <a:lnTo>
                    <a:pt x="282" y="24"/>
                  </a:lnTo>
                  <a:lnTo>
                    <a:pt x="288" y="18"/>
                  </a:lnTo>
                  <a:lnTo>
                    <a:pt x="282" y="18"/>
                  </a:lnTo>
                  <a:lnTo>
                    <a:pt x="288" y="18"/>
                  </a:lnTo>
                  <a:lnTo>
                    <a:pt x="288" y="12"/>
                  </a:lnTo>
                  <a:lnTo>
                    <a:pt x="294" y="12"/>
                  </a:lnTo>
                  <a:lnTo>
                    <a:pt x="294" y="6"/>
                  </a:lnTo>
                  <a:lnTo>
                    <a:pt x="294" y="12"/>
                  </a:lnTo>
                  <a:lnTo>
                    <a:pt x="294" y="6"/>
                  </a:lnTo>
                  <a:lnTo>
                    <a:pt x="300" y="6"/>
                  </a:lnTo>
                  <a:lnTo>
                    <a:pt x="300" y="0"/>
                  </a:lnTo>
                  <a:lnTo>
                    <a:pt x="306" y="0"/>
                  </a:lnTo>
                  <a:lnTo>
                    <a:pt x="306" y="6"/>
                  </a:lnTo>
                  <a:lnTo>
                    <a:pt x="312" y="6"/>
                  </a:lnTo>
                  <a:lnTo>
                    <a:pt x="312" y="0"/>
                  </a:lnTo>
                  <a:lnTo>
                    <a:pt x="312" y="6"/>
                  </a:lnTo>
                  <a:lnTo>
                    <a:pt x="318" y="6"/>
                  </a:lnTo>
                  <a:lnTo>
                    <a:pt x="324" y="6"/>
                  </a:lnTo>
                  <a:lnTo>
                    <a:pt x="318" y="6"/>
                  </a:lnTo>
                  <a:lnTo>
                    <a:pt x="324" y="0"/>
                  </a:lnTo>
                  <a:lnTo>
                    <a:pt x="330" y="0"/>
                  </a:lnTo>
                  <a:lnTo>
                    <a:pt x="330" y="6"/>
                  </a:lnTo>
                  <a:lnTo>
                    <a:pt x="336" y="6"/>
                  </a:lnTo>
                  <a:lnTo>
                    <a:pt x="336" y="12"/>
                  </a:lnTo>
                  <a:lnTo>
                    <a:pt x="336" y="18"/>
                  </a:lnTo>
                  <a:lnTo>
                    <a:pt x="342" y="18"/>
                  </a:lnTo>
                  <a:lnTo>
                    <a:pt x="348" y="24"/>
                  </a:lnTo>
                  <a:lnTo>
                    <a:pt x="354" y="24"/>
                  </a:lnTo>
                  <a:lnTo>
                    <a:pt x="354" y="30"/>
                  </a:lnTo>
                  <a:lnTo>
                    <a:pt x="354" y="24"/>
                  </a:lnTo>
                  <a:lnTo>
                    <a:pt x="360" y="24"/>
                  </a:lnTo>
                  <a:lnTo>
                    <a:pt x="360" y="30"/>
                  </a:lnTo>
                  <a:lnTo>
                    <a:pt x="360" y="24"/>
                  </a:lnTo>
                  <a:lnTo>
                    <a:pt x="360" y="30"/>
                  </a:lnTo>
                  <a:lnTo>
                    <a:pt x="366" y="30"/>
                  </a:lnTo>
                  <a:lnTo>
                    <a:pt x="360" y="30"/>
                  </a:lnTo>
                  <a:lnTo>
                    <a:pt x="366" y="30"/>
                  </a:lnTo>
                  <a:lnTo>
                    <a:pt x="366" y="36"/>
                  </a:lnTo>
                  <a:lnTo>
                    <a:pt x="366" y="42"/>
                  </a:lnTo>
                  <a:lnTo>
                    <a:pt x="372" y="42"/>
                  </a:lnTo>
                  <a:lnTo>
                    <a:pt x="372" y="48"/>
                  </a:lnTo>
                  <a:lnTo>
                    <a:pt x="378" y="48"/>
                  </a:lnTo>
                  <a:lnTo>
                    <a:pt x="372" y="48"/>
                  </a:lnTo>
                  <a:lnTo>
                    <a:pt x="372" y="54"/>
                  </a:lnTo>
                  <a:lnTo>
                    <a:pt x="378" y="54"/>
                  </a:lnTo>
                  <a:lnTo>
                    <a:pt x="384" y="54"/>
                  </a:lnTo>
                  <a:lnTo>
                    <a:pt x="378" y="54"/>
                  </a:lnTo>
                  <a:lnTo>
                    <a:pt x="384" y="60"/>
                  </a:lnTo>
                  <a:lnTo>
                    <a:pt x="378" y="60"/>
                  </a:lnTo>
                  <a:lnTo>
                    <a:pt x="378" y="66"/>
                  </a:lnTo>
                  <a:lnTo>
                    <a:pt x="384" y="66"/>
                  </a:lnTo>
                  <a:lnTo>
                    <a:pt x="390" y="66"/>
                  </a:lnTo>
                  <a:lnTo>
                    <a:pt x="396" y="66"/>
                  </a:lnTo>
                  <a:lnTo>
                    <a:pt x="396" y="72"/>
                  </a:lnTo>
                  <a:lnTo>
                    <a:pt x="396" y="78"/>
                  </a:lnTo>
                  <a:lnTo>
                    <a:pt x="402" y="78"/>
                  </a:lnTo>
                  <a:lnTo>
                    <a:pt x="408" y="78"/>
                  </a:lnTo>
                  <a:lnTo>
                    <a:pt x="402" y="78"/>
                  </a:lnTo>
                  <a:lnTo>
                    <a:pt x="408" y="78"/>
                  </a:lnTo>
                  <a:lnTo>
                    <a:pt x="408" y="84"/>
                  </a:lnTo>
                  <a:lnTo>
                    <a:pt x="402" y="84"/>
                  </a:lnTo>
                  <a:lnTo>
                    <a:pt x="408" y="84"/>
                  </a:lnTo>
                  <a:lnTo>
                    <a:pt x="414" y="84"/>
                  </a:lnTo>
                  <a:lnTo>
                    <a:pt x="414" y="78"/>
                  </a:lnTo>
                  <a:lnTo>
                    <a:pt x="420" y="78"/>
                  </a:lnTo>
                  <a:lnTo>
                    <a:pt x="420" y="84"/>
                  </a:lnTo>
                  <a:lnTo>
                    <a:pt x="420" y="78"/>
                  </a:lnTo>
                  <a:lnTo>
                    <a:pt x="420" y="84"/>
                  </a:lnTo>
                  <a:lnTo>
                    <a:pt x="420" y="90"/>
                  </a:lnTo>
                  <a:lnTo>
                    <a:pt x="426" y="90"/>
                  </a:lnTo>
                  <a:lnTo>
                    <a:pt x="432" y="96"/>
                  </a:lnTo>
                  <a:lnTo>
                    <a:pt x="432" y="102"/>
                  </a:lnTo>
                  <a:lnTo>
                    <a:pt x="432" y="108"/>
                  </a:lnTo>
                  <a:lnTo>
                    <a:pt x="438" y="108"/>
                  </a:lnTo>
                  <a:lnTo>
                    <a:pt x="438" y="114"/>
                  </a:lnTo>
                  <a:lnTo>
                    <a:pt x="432" y="114"/>
                  </a:lnTo>
                  <a:lnTo>
                    <a:pt x="438" y="114"/>
                  </a:lnTo>
                  <a:lnTo>
                    <a:pt x="432" y="114"/>
                  </a:lnTo>
                  <a:lnTo>
                    <a:pt x="432" y="120"/>
                  </a:lnTo>
                  <a:lnTo>
                    <a:pt x="438" y="120"/>
                  </a:lnTo>
                  <a:lnTo>
                    <a:pt x="432" y="120"/>
                  </a:lnTo>
                  <a:lnTo>
                    <a:pt x="432" y="126"/>
                  </a:lnTo>
                  <a:lnTo>
                    <a:pt x="438" y="126"/>
                  </a:lnTo>
                  <a:lnTo>
                    <a:pt x="438" y="132"/>
                  </a:lnTo>
                  <a:lnTo>
                    <a:pt x="432" y="132"/>
                  </a:lnTo>
                  <a:lnTo>
                    <a:pt x="438" y="132"/>
                  </a:lnTo>
                  <a:lnTo>
                    <a:pt x="438" y="138"/>
                  </a:lnTo>
                  <a:lnTo>
                    <a:pt x="444" y="138"/>
                  </a:lnTo>
                  <a:lnTo>
                    <a:pt x="450" y="138"/>
                  </a:lnTo>
                  <a:lnTo>
                    <a:pt x="456" y="138"/>
                  </a:lnTo>
                  <a:lnTo>
                    <a:pt x="456" y="144"/>
                  </a:lnTo>
                  <a:lnTo>
                    <a:pt x="462" y="144"/>
                  </a:lnTo>
                  <a:lnTo>
                    <a:pt x="468" y="144"/>
                  </a:lnTo>
                  <a:lnTo>
                    <a:pt x="468" y="150"/>
                  </a:lnTo>
                  <a:lnTo>
                    <a:pt x="468" y="144"/>
                  </a:lnTo>
                  <a:lnTo>
                    <a:pt x="468" y="138"/>
                  </a:lnTo>
                  <a:lnTo>
                    <a:pt x="468" y="132"/>
                  </a:lnTo>
                  <a:lnTo>
                    <a:pt x="468" y="126"/>
                  </a:lnTo>
                  <a:lnTo>
                    <a:pt x="474" y="126"/>
                  </a:lnTo>
                  <a:lnTo>
                    <a:pt x="474" y="132"/>
                  </a:lnTo>
                  <a:lnTo>
                    <a:pt x="480" y="132"/>
                  </a:lnTo>
                  <a:lnTo>
                    <a:pt x="486" y="132"/>
                  </a:lnTo>
                  <a:lnTo>
                    <a:pt x="486" y="126"/>
                  </a:lnTo>
                  <a:lnTo>
                    <a:pt x="492" y="132"/>
                  </a:lnTo>
                  <a:lnTo>
                    <a:pt x="498" y="132"/>
                  </a:lnTo>
                  <a:lnTo>
                    <a:pt x="504" y="132"/>
                  </a:lnTo>
                  <a:lnTo>
                    <a:pt x="504" y="126"/>
                  </a:lnTo>
                  <a:lnTo>
                    <a:pt x="504" y="120"/>
                  </a:lnTo>
                  <a:lnTo>
                    <a:pt x="498" y="120"/>
                  </a:lnTo>
                  <a:lnTo>
                    <a:pt x="504" y="120"/>
                  </a:lnTo>
                  <a:lnTo>
                    <a:pt x="504" y="114"/>
                  </a:lnTo>
                  <a:lnTo>
                    <a:pt x="498" y="114"/>
                  </a:lnTo>
                  <a:lnTo>
                    <a:pt x="498" y="120"/>
                  </a:lnTo>
                  <a:lnTo>
                    <a:pt x="498" y="114"/>
                  </a:lnTo>
                  <a:lnTo>
                    <a:pt x="492" y="114"/>
                  </a:lnTo>
                  <a:lnTo>
                    <a:pt x="486" y="114"/>
                  </a:lnTo>
                  <a:lnTo>
                    <a:pt x="492" y="114"/>
                  </a:lnTo>
                  <a:lnTo>
                    <a:pt x="486" y="114"/>
                  </a:lnTo>
                  <a:lnTo>
                    <a:pt x="492" y="114"/>
                  </a:lnTo>
                  <a:lnTo>
                    <a:pt x="492" y="108"/>
                  </a:lnTo>
                  <a:lnTo>
                    <a:pt x="486" y="108"/>
                  </a:lnTo>
                  <a:lnTo>
                    <a:pt x="480" y="108"/>
                  </a:lnTo>
                  <a:lnTo>
                    <a:pt x="474" y="108"/>
                  </a:lnTo>
                  <a:lnTo>
                    <a:pt x="474" y="102"/>
                  </a:lnTo>
                  <a:lnTo>
                    <a:pt x="468" y="102"/>
                  </a:lnTo>
                  <a:lnTo>
                    <a:pt x="468" y="96"/>
                  </a:lnTo>
                  <a:lnTo>
                    <a:pt x="468" y="90"/>
                  </a:lnTo>
                  <a:lnTo>
                    <a:pt x="468" y="84"/>
                  </a:lnTo>
                  <a:lnTo>
                    <a:pt x="468" y="90"/>
                  </a:lnTo>
                  <a:lnTo>
                    <a:pt x="468" y="84"/>
                  </a:lnTo>
                  <a:lnTo>
                    <a:pt x="462" y="84"/>
                  </a:lnTo>
                  <a:lnTo>
                    <a:pt x="468" y="84"/>
                  </a:lnTo>
                  <a:lnTo>
                    <a:pt x="468" y="78"/>
                  </a:lnTo>
                  <a:lnTo>
                    <a:pt x="468" y="84"/>
                  </a:lnTo>
                  <a:lnTo>
                    <a:pt x="474" y="78"/>
                  </a:lnTo>
                  <a:lnTo>
                    <a:pt x="474" y="84"/>
                  </a:lnTo>
                  <a:lnTo>
                    <a:pt x="480" y="84"/>
                  </a:lnTo>
                  <a:lnTo>
                    <a:pt x="480" y="78"/>
                  </a:lnTo>
                  <a:lnTo>
                    <a:pt x="480" y="72"/>
                  </a:lnTo>
                  <a:lnTo>
                    <a:pt x="486" y="72"/>
                  </a:lnTo>
                  <a:lnTo>
                    <a:pt x="492" y="72"/>
                  </a:lnTo>
                  <a:lnTo>
                    <a:pt x="498" y="66"/>
                  </a:lnTo>
                  <a:lnTo>
                    <a:pt x="504" y="66"/>
                  </a:lnTo>
                  <a:lnTo>
                    <a:pt x="504" y="72"/>
                  </a:lnTo>
                  <a:lnTo>
                    <a:pt x="504" y="66"/>
                  </a:lnTo>
                  <a:lnTo>
                    <a:pt x="510" y="66"/>
                  </a:lnTo>
                  <a:lnTo>
                    <a:pt x="510" y="72"/>
                  </a:lnTo>
                  <a:lnTo>
                    <a:pt x="516" y="72"/>
                  </a:lnTo>
                  <a:lnTo>
                    <a:pt x="522" y="72"/>
                  </a:lnTo>
                  <a:lnTo>
                    <a:pt x="522" y="66"/>
                  </a:lnTo>
                  <a:lnTo>
                    <a:pt x="528" y="72"/>
                  </a:lnTo>
                  <a:lnTo>
                    <a:pt x="534" y="72"/>
                  </a:lnTo>
                  <a:lnTo>
                    <a:pt x="534" y="78"/>
                  </a:lnTo>
                  <a:lnTo>
                    <a:pt x="528" y="78"/>
                  </a:lnTo>
                  <a:lnTo>
                    <a:pt x="534" y="78"/>
                  </a:lnTo>
                  <a:lnTo>
                    <a:pt x="534" y="84"/>
                  </a:lnTo>
                  <a:lnTo>
                    <a:pt x="540" y="84"/>
                  </a:lnTo>
                  <a:lnTo>
                    <a:pt x="540" y="78"/>
                  </a:lnTo>
                  <a:lnTo>
                    <a:pt x="546" y="78"/>
                  </a:lnTo>
                  <a:lnTo>
                    <a:pt x="552" y="78"/>
                  </a:lnTo>
                  <a:lnTo>
                    <a:pt x="552" y="84"/>
                  </a:lnTo>
                  <a:lnTo>
                    <a:pt x="552" y="90"/>
                  </a:lnTo>
                  <a:lnTo>
                    <a:pt x="552" y="84"/>
                  </a:lnTo>
                  <a:lnTo>
                    <a:pt x="552" y="90"/>
                  </a:lnTo>
                  <a:lnTo>
                    <a:pt x="552" y="84"/>
                  </a:lnTo>
                  <a:lnTo>
                    <a:pt x="558" y="84"/>
                  </a:lnTo>
                  <a:lnTo>
                    <a:pt x="564" y="84"/>
                  </a:lnTo>
                  <a:lnTo>
                    <a:pt x="564" y="78"/>
                  </a:lnTo>
                  <a:lnTo>
                    <a:pt x="570" y="78"/>
                  </a:lnTo>
                  <a:lnTo>
                    <a:pt x="576" y="78"/>
                  </a:lnTo>
                  <a:lnTo>
                    <a:pt x="576" y="84"/>
                  </a:lnTo>
                  <a:lnTo>
                    <a:pt x="570" y="84"/>
                  </a:lnTo>
                  <a:lnTo>
                    <a:pt x="576" y="84"/>
                  </a:lnTo>
                  <a:lnTo>
                    <a:pt x="582" y="84"/>
                  </a:lnTo>
                  <a:lnTo>
                    <a:pt x="576" y="84"/>
                  </a:lnTo>
                  <a:lnTo>
                    <a:pt x="582" y="84"/>
                  </a:lnTo>
                  <a:lnTo>
                    <a:pt x="582" y="90"/>
                  </a:lnTo>
                  <a:lnTo>
                    <a:pt x="582" y="96"/>
                  </a:lnTo>
                  <a:lnTo>
                    <a:pt x="576" y="102"/>
                  </a:lnTo>
                  <a:lnTo>
                    <a:pt x="576" y="108"/>
                  </a:lnTo>
                  <a:lnTo>
                    <a:pt x="582" y="108"/>
                  </a:lnTo>
                  <a:lnTo>
                    <a:pt x="582" y="114"/>
                  </a:lnTo>
                  <a:lnTo>
                    <a:pt x="582" y="108"/>
                  </a:lnTo>
                  <a:lnTo>
                    <a:pt x="582" y="114"/>
                  </a:lnTo>
                  <a:lnTo>
                    <a:pt x="588" y="114"/>
                  </a:lnTo>
                  <a:lnTo>
                    <a:pt x="594" y="114"/>
                  </a:lnTo>
                  <a:lnTo>
                    <a:pt x="588" y="114"/>
                  </a:lnTo>
                  <a:lnTo>
                    <a:pt x="588" y="120"/>
                  </a:lnTo>
                  <a:lnTo>
                    <a:pt x="594" y="120"/>
                  </a:lnTo>
                  <a:lnTo>
                    <a:pt x="594" y="114"/>
                  </a:lnTo>
                  <a:lnTo>
                    <a:pt x="594" y="108"/>
                  </a:lnTo>
                  <a:lnTo>
                    <a:pt x="600" y="114"/>
                  </a:lnTo>
                  <a:lnTo>
                    <a:pt x="606" y="114"/>
                  </a:lnTo>
                  <a:lnTo>
                    <a:pt x="606" y="120"/>
                  </a:lnTo>
                  <a:lnTo>
                    <a:pt x="612" y="120"/>
                  </a:lnTo>
                  <a:lnTo>
                    <a:pt x="612" y="114"/>
                  </a:lnTo>
                  <a:lnTo>
                    <a:pt x="612" y="108"/>
                  </a:lnTo>
                  <a:lnTo>
                    <a:pt x="612" y="102"/>
                  </a:lnTo>
                  <a:lnTo>
                    <a:pt x="612" y="96"/>
                  </a:lnTo>
                  <a:lnTo>
                    <a:pt x="612" y="90"/>
                  </a:lnTo>
                  <a:lnTo>
                    <a:pt x="618" y="90"/>
                  </a:lnTo>
                  <a:lnTo>
                    <a:pt x="612" y="84"/>
                  </a:lnTo>
                  <a:lnTo>
                    <a:pt x="618" y="84"/>
                  </a:lnTo>
                  <a:lnTo>
                    <a:pt x="618" y="78"/>
                  </a:lnTo>
                  <a:lnTo>
                    <a:pt x="618" y="72"/>
                  </a:lnTo>
                  <a:lnTo>
                    <a:pt x="612" y="72"/>
                  </a:lnTo>
                  <a:lnTo>
                    <a:pt x="612" y="66"/>
                  </a:lnTo>
                  <a:lnTo>
                    <a:pt x="612" y="60"/>
                  </a:lnTo>
                  <a:lnTo>
                    <a:pt x="612" y="54"/>
                  </a:lnTo>
                  <a:lnTo>
                    <a:pt x="612" y="48"/>
                  </a:lnTo>
                  <a:lnTo>
                    <a:pt x="612" y="42"/>
                  </a:lnTo>
                  <a:lnTo>
                    <a:pt x="606" y="42"/>
                  </a:lnTo>
                  <a:lnTo>
                    <a:pt x="612" y="42"/>
                  </a:lnTo>
                  <a:lnTo>
                    <a:pt x="606" y="36"/>
                  </a:lnTo>
                  <a:lnTo>
                    <a:pt x="606" y="30"/>
                  </a:lnTo>
                  <a:lnTo>
                    <a:pt x="612" y="30"/>
                  </a:lnTo>
                  <a:lnTo>
                    <a:pt x="618" y="30"/>
                  </a:lnTo>
                  <a:lnTo>
                    <a:pt x="624" y="30"/>
                  </a:lnTo>
                  <a:lnTo>
                    <a:pt x="624" y="24"/>
                  </a:lnTo>
                  <a:lnTo>
                    <a:pt x="618" y="24"/>
                  </a:lnTo>
                  <a:lnTo>
                    <a:pt x="624" y="24"/>
                  </a:lnTo>
                  <a:lnTo>
                    <a:pt x="630" y="24"/>
                  </a:lnTo>
                  <a:lnTo>
                    <a:pt x="630" y="18"/>
                  </a:lnTo>
                  <a:lnTo>
                    <a:pt x="624" y="18"/>
                  </a:lnTo>
                  <a:lnTo>
                    <a:pt x="630" y="18"/>
                  </a:lnTo>
                  <a:lnTo>
                    <a:pt x="636" y="18"/>
                  </a:lnTo>
                  <a:lnTo>
                    <a:pt x="636" y="12"/>
                  </a:lnTo>
                  <a:lnTo>
                    <a:pt x="630" y="12"/>
                  </a:lnTo>
                  <a:lnTo>
                    <a:pt x="636" y="12"/>
                  </a:lnTo>
                  <a:lnTo>
                    <a:pt x="642" y="12"/>
                  </a:lnTo>
                  <a:lnTo>
                    <a:pt x="648" y="12"/>
                  </a:lnTo>
                  <a:lnTo>
                    <a:pt x="654" y="12"/>
                  </a:lnTo>
                  <a:lnTo>
                    <a:pt x="654" y="18"/>
                  </a:lnTo>
                  <a:lnTo>
                    <a:pt x="660" y="18"/>
                  </a:lnTo>
                  <a:lnTo>
                    <a:pt x="660" y="24"/>
                  </a:lnTo>
                  <a:lnTo>
                    <a:pt x="654" y="24"/>
                  </a:lnTo>
                  <a:lnTo>
                    <a:pt x="654" y="30"/>
                  </a:lnTo>
                  <a:lnTo>
                    <a:pt x="654" y="36"/>
                  </a:lnTo>
                  <a:lnTo>
                    <a:pt x="654" y="42"/>
                  </a:lnTo>
                  <a:lnTo>
                    <a:pt x="654" y="48"/>
                  </a:lnTo>
                  <a:lnTo>
                    <a:pt x="660" y="48"/>
                  </a:lnTo>
                  <a:lnTo>
                    <a:pt x="660" y="54"/>
                  </a:lnTo>
                  <a:lnTo>
                    <a:pt x="666" y="48"/>
                  </a:lnTo>
                  <a:lnTo>
                    <a:pt x="672" y="48"/>
                  </a:lnTo>
                  <a:lnTo>
                    <a:pt x="672" y="54"/>
                  </a:lnTo>
                  <a:lnTo>
                    <a:pt x="672" y="60"/>
                  </a:lnTo>
                  <a:lnTo>
                    <a:pt x="672" y="66"/>
                  </a:lnTo>
                  <a:lnTo>
                    <a:pt x="672" y="60"/>
                  </a:lnTo>
                  <a:lnTo>
                    <a:pt x="678" y="60"/>
                  </a:lnTo>
                  <a:lnTo>
                    <a:pt x="678" y="66"/>
                  </a:lnTo>
                  <a:lnTo>
                    <a:pt x="684" y="72"/>
                  </a:lnTo>
                  <a:lnTo>
                    <a:pt x="678" y="72"/>
                  </a:lnTo>
                  <a:lnTo>
                    <a:pt x="684" y="72"/>
                  </a:lnTo>
                  <a:lnTo>
                    <a:pt x="690" y="66"/>
                  </a:lnTo>
                  <a:lnTo>
                    <a:pt x="690" y="72"/>
                  </a:lnTo>
                  <a:lnTo>
                    <a:pt x="690" y="66"/>
                  </a:lnTo>
                  <a:lnTo>
                    <a:pt x="696" y="66"/>
                  </a:lnTo>
                  <a:lnTo>
                    <a:pt x="696" y="60"/>
                  </a:lnTo>
                  <a:lnTo>
                    <a:pt x="702" y="60"/>
                  </a:lnTo>
                  <a:lnTo>
                    <a:pt x="702" y="66"/>
                  </a:lnTo>
                  <a:lnTo>
                    <a:pt x="708" y="66"/>
                  </a:lnTo>
                  <a:lnTo>
                    <a:pt x="714" y="66"/>
                  </a:lnTo>
                  <a:lnTo>
                    <a:pt x="720" y="66"/>
                  </a:lnTo>
                  <a:lnTo>
                    <a:pt x="726" y="66"/>
                  </a:lnTo>
                  <a:lnTo>
                    <a:pt x="726" y="60"/>
                  </a:lnTo>
                  <a:lnTo>
                    <a:pt x="726" y="66"/>
                  </a:lnTo>
                  <a:lnTo>
                    <a:pt x="726" y="60"/>
                  </a:lnTo>
                  <a:lnTo>
                    <a:pt x="732" y="60"/>
                  </a:lnTo>
                  <a:lnTo>
                    <a:pt x="738" y="60"/>
                  </a:lnTo>
                  <a:lnTo>
                    <a:pt x="738" y="54"/>
                  </a:lnTo>
                  <a:lnTo>
                    <a:pt x="744" y="60"/>
                  </a:lnTo>
                  <a:lnTo>
                    <a:pt x="744" y="54"/>
                  </a:lnTo>
                  <a:lnTo>
                    <a:pt x="750" y="54"/>
                  </a:lnTo>
                  <a:lnTo>
                    <a:pt x="756" y="54"/>
                  </a:lnTo>
                  <a:lnTo>
                    <a:pt x="756" y="60"/>
                  </a:lnTo>
                  <a:lnTo>
                    <a:pt x="762" y="60"/>
                  </a:lnTo>
                  <a:lnTo>
                    <a:pt x="762" y="66"/>
                  </a:lnTo>
                  <a:lnTo>
                    <a:pt x="762" y="60"/>
                  </a:lnTo>
                  <a:lnTo>
                    <a:pt x="768" y="60"/>
                  </a:lnTo>
                  <a:lnTo>
                    <a:pt x="774" y="60"/>
                  </a:lnTo>
                  <a:lnTo>
                    <a:pt x="774" y="54"/>
                  </a:lnTo>
                  <a:lnTo>
                    <a:pt x="780" y="54"/>
                  </a:lnTo>
                  <a:lnTo>
                    <a:pt x="786" y="54"/>
                  </a:lnTo>
                  <a:lnTo>
                    <a:pt x="786" y="48"/>
                  </a:lnTo>
                  <a:lnTo>
                    <a:pt x="792" y="48"/>
                  </a:lnTo>
                  <a:lnTo>
                    <a:pt x="792" y="54"/>
                  </a:lnTo>
                  <a:lnTo>
                    <a:pt x="798" y="54"/>
                  </a:lnTo>
                  <a:lnTo>
                    <a:pt x="798" y="60"/>
                  </a:lnTo>
                  <a:lnTo>
                    <a:pt x="804" y="60"/>
                  </a:lnTo>
                  <a:lnTo>
                    <a:pt x="804" y="66"/>
                  </a:lnTo>
                  <a:lnTo>
                    <a:pt x="804" y="72"/>
                  </a:lnTo>
                  <a:lnTo>
                    <a:pt x="804" y="78"/>
                  </a:lnTo>
                  <a:lnTo>
                    <a:pt x="804" y="72"/>
                  </a:lnTo>
                  <a:lnTo>
                    <a:pt x="804" y="78"/>
                  </a:lnTo>
                  <a:lnTo>
                    <a:pt x="810" y="78"/>
                  </a:lnTo>
                  <a:lnTo>
                    <a:pt x="810" y="84"/>
                  </a:lnTo>
                  <a:lnTo>
                    <a:pt x="816" y="78"/>
                  </a:lnTo>
                  <a:lnTo>
                    <a:pt x="816" y="84"/>
                  </a:lnTo>
                  <a:lnTo>
                    <a:pt x="816" y="90"/>
                  </a:lnTo>
                  <a:lnTo>
                    <a:pt x="822" y="90"/>
                  </a:lnTo>
                  <a:lnTo>
                    <a:pt x="822" y="84"/>
                  </a:lnTo>
                  <a:lnTo>
                    <a:pt x="822" y="90"/>
                  </a:lnTo>
                  <a:lnTo>
                    <a:pt x="828" y="90"/>
                  </a:lnTo>
                  <a:lnTo>
                    <a:pt x="822" y="90"/>
                  </a:lnTo>
                  <a:lnTo>
                    <a:pt x="828" y="90"/>
                  </a:lnTo>
                  <a:lnTo>
                    <a:pt x="822" y="90"/>
                  </a:lnTo>
                  <a:lnTo>
                    <a:pt x="828" y="84"/>
                  </a:lnTo>
                  <a:lnTo>
                    <a:pt x="828" y="90"/>
                  </a:lnTo>
                  <a:lnTo>
                    <a:pt x="828" y="84"/>
                  </a:lnTo>
                  <a:lnTo>
                    <a:pt x="828" y="90"/>
                  </a:lnTo>
                  <a:lnTo>
                    <a:pt x="834" y="90"/>
                  </a:lnTo>
                  <a:lnTo>
                    <a:pt x="828" y="90"/>
                  </a:lnTo>
                  <a:lnTo>
                    <a:pt x="834" y="90"/>
                  </a:lnTo>
                  <a:lnTo>
                    <a:pt x="834" y="84"/>
                  </a:lnTo>
                  <a:lnTo>
                    <a:pt x="834" y="90"/>
                  </a:lnTo>
                  <a:lnTo>
                    <a:pt x="840" y="90"/>
                  </a:lnTo>
                  <a:lnTo>
                    <a:pt x="840" y="96"/>
                  </a:lnTo>
                  <a:lnTo>
                    <a:pt x="846" y="96"/>
                  </a:lnTo>
                  <a:lnTo>
                    <a:pt x="840" y="96"/>
                  </a:lnTo>
                  <a:lnTo>
                    <a:pt x="840" y="102"/>
                  </a:lnTo>
                  <a:lnTo>
                    <a:pt x="846" y="102"/>
                  </a:lnTo>
                  <a:lnTo>
                    <a:pt x="846" y="108"/>
                  </a:lnTo>
                  <a:lnTo>
                    <a:pt x="846" y="114"/>
                  </a:lnTo>
                  <a:lnTo>
                    <a:pt x="840" y="114"/>
                  </a:lnTo>
                  <a:lnTo>
                    <a:pt x="834" y="114"/>
                  </a:lnTo>
                  <a:lnTo>
                    <a:pt x="840" y="114"/>
                  </a:lnTo>
                  <a:lnTo>
                    <a:pt x="840" y="120"/>
                  </a:lnTo>
                  <a:lnTo>
                    <a:pt x="834" y="120"/>
                  </a:lnTo>
                  <a:lnTo>
                    <a:pt x="840" y="120"/>
                  </a:lnTo>
                  <a:lnTo>
                    <a:pt x="840" y="126"/>
                  </a:lnTo>
                  <a:lnTo>
                    <a:pt x="846" y="126"/>
                  </a:lnTo>
                  <a:lnTo>
                    <a:pt x="852" y="126"/>
                  </a:lnTo>
                  <a:lnTo>
                    <a:pt x="846" y="126"/>
                  </a:lnTo>
                  <a:lnTo>
                    <a:pt x="852" y="126"/>
                  </a:lnTo>
                  <a:lnTo>
                    <a:pt x="852" y="132"/>
                  </a:lnTo>
                  <a:lnTo>
                    <a:pt x="858" y="132"/>
                  </a:lnTo>
                  <a:lnTo>
                    <a:pt x="852" y="138"/>
                  </a:lnTo>
                  <a:lnTo>
                    <a:pt x="858" y="138"/>
                  </a:lnTo>
                  <a:lnTo>
                    <a:pt x="864" y="138"/>
                  </a:lnTo>
                  <a:lnTo>
                    <a:pt x="858" y="138"/>
                  </a:lnTo>
                  <a:lnTo>
                    <a:pt x="858" y="144"/>
                  </a:lnTo>
                  <a:lnTo>
                    <a:pt x="864" y="144"/>
                  </a:lnTo>
                  <a:lnTo>
                    <a:pt x="864" y="138"/>
                  </a:lnTo>
                  <a:lnTo>
                    <a:pt x="864" y="144"/>
                  </a:lnTo>
                  <a:lnTo>
                    <a:pt x="864" y="150"/>
                  </a:lnTo>
                  <a:lnTo>
                    <a:pt x="870" y="150"/>
                  </a:lnTo>
                  <a:lnTo>
                    <a:pt x="870" y="156"/>
                  </a:lnTo>
                  <a:lnTo>
                    <a:pt x="864" y="162"/>
                  </a:lnTo>
                  <a:lnTo>
                    <a:pt x="864" y="168"/>
                  </a:lnTo>
                  <a:lnTo>
                    <a:pt x="864" y="174"/>
                  </a:lnTo>
                  <a:lnTo>
                    <a:pt x="864" y="180"/>
                  </a:lnTo>
                  <a:lnTo>
                    <a:pt x="870" y="180"/>
                  </a:lnTo>
                  <a:lnTo>
                    <a:pt x="876" y="180"/>
                  </a:lnTo>
                  <a:lnTo>
                    <a:pt x="876" y="186"/>
                  </a:lnTo>
                  <a:lnTo>
                    <a:pt x="882" y="186"/>
                  </a:lnTo>
                  <a:lnTo>
                    <a:pt x="876" y="186"/>
                  </a:lnTo>
                  <a:lnTo>
                    <a:pt x="882" y="186"/>
                  </a:lnTo>
                  <a:lnTo>
                    <a:pt x="882" y="192"/>
                  </a:lnTo>
                  <a:lnTo>
                    <a:pt x="888" y="192"/>
                  </a:lnTo>
                  <a:lnTo>
                    <a:pt x="882" y="198"/>
                  </a:lnTo>
                  <a:lnTo>
                    <a:pt x="888" y="198"/>
                  </a:lnTo>
                  <a:lnTo>
                    <a:pt x="888" y="204"/>
                  </a:lnTo>
                  <a:lnTo>
                    <a:pt x="888" y="198"/>
                  </a:lnTo>
                  <a:lnTo>
                    <a:pt x="894" y="198"/>
                  </a:lnTo>
                  <a:lnTo>
                    <a:pt x="900" y="204"/>
                  </a:lnTo>
                  <a:lnTo>
                    <a:pt x="900" y="210"/>
                  </a:lnTo>
                  <a:lnTo>
                    <a:pt x="906" y="210"/>
                  </a:lnTo>
                  <a:lnTo>
                    <a:pt x="912" y="210"/>
                  </a:lnTo>
                  <a:lnTo>
                    <a:pt x="912" y="216"/>
                  </a:lnTo>
                  <a:lnTo>
                    <a:pt x="918" y="216"/>
                  </a:lnTo>
                  <a:lnTo>
                    <a:pt x="924" y="216"/>
                  </a:lnTo>
                  <a:lnTo>
                    <a:pt x="918" y="222"/>
                  </a:lnTo>
                  <a:lnTo>
                    <a:pt x="924" y="222"/>
                  </a:lnTo>
                  <a:lnTo>
                    <a:pt x="930" y="222"/>
                  </a:lnTo>
                  <a:lnTo>
                    <a:pt x="930" y="228"/>
                  </a:lnTo>
                  <a:lnTo>
                    <a:pt x="936" y="228"/>
                  </a:lnTo>
                  <a:lnTo>
                    <a:pt x="942" y="228"/>
                  </a:lnTo>
                  <a:lnTo>
                    <a:pt x="948" y="228"/>
                  </a:lnTo>
                  <a:lnTo>
                    <a:pt x="948" y="234"/>
                  </a:lnTo>
                  <a:lnTo>
                    <a:pt x="948" y="240"/>
                  </a:lnTo>
                  <a:lnTo>
                    <a:pt x="942" y="240"/>
                  </a:lnTo>
                  <a:lnTo>
                    <a:pt x="942" y="246"/>
                  </a:lnTo>
                  <a:lnTo>
                    <a:pt x="942" y="252"/>
                  </a:lnTo>
                  <a:lnTo>
                    <a:pt x="948" y="252"/>
                  </a:lnTo>
                  <a:lnTo>
                    <a:pt x="954" y="252"/>
                  </a:lnTo>
                  <a:lnTo>
                    <a:pt x="960" y="252"/>
                  </a:lnTo>
                  <a:lnTo>
                    <a:pt x="960" y="258"/>
                  </a:lnTo>
                  <a:lnTo>
                    <a:pt x="966" y="258"/>
                  </a:lnTo>
                  <a:lnTo>
                    <a:pt x="966" y="264"/>
                  </a:lnTo>
                  <a:lnTo>
                    <a:pt x="960" y="264"/>
                  </a:lnTo>
                  <a:lnTo>
                    <a:pt x="960" y="270"/>
                  </a:lnTo>
                  <a:lnTo>
                    <a:pt x="954" y="270"/>
                  </a:lnTo>
                  <a:lnTo>
                    <a:pt x="954" y="276"/>
                  </a:lnTo>
                  <a:lnTo>
                    <a:pt x="954" y="282"/>
                  </a:lnTo>
                  <a:lnTo>
                    <a:pt x="948" y="282"/>
                  </a:lnTo>
                  <a:lnTo>
                    <a:pt x="948" y="288"/>
                  </a:lnTo>
                  <a:lnTo>
                    <a:pt x="942" y="294"/>
                  </a:lnTo>
                  <a:lnTo>
                    <a:pt x="942" y="300"/>
                  </a:lnTo>
                  <a:lnTo>
                    <a:pt x="942" y="306"/>
                  </a:lnTo>
                  <a:lnTo>
                    <a:pt x="942" y="312"/>
                  </a:lnTo>
                  <a:lnTo>
                    <a:pt x="924" y="324"/>
                  </a:lnTo>
                  <a:lnTo>
                    <a:pt x="924" y="330"/>
                  </a:lnTo>
                  <a:lnTo>
                    <a:pt x="930" y="336"/>
                  </a:lnTo>
                  <a:lnTo>
                    <a:pt x="936" y="336"/>
                  </a:lnTo>
                  <a:lnTo>
                    <a:pt x="936" y="342"/>
                  </a:lnTo>
                  <a:lnTo>
                    <a:pt x="936" y="348"/>
                  </a:lnTo>
                  <a:lnTo>
                    <a:pt x="942" y="348"/>
                  </a:lnTo>
                  <a:lnTo>
                    <a:pt x="948" y="348"/>
                  </a:lnTo>
                  <a:lnTo>
                    <a:pt x="948" y="354"/>
                  </a:lnTo>
                  <a:lnTo>
                    <a:pt x="954" y="354"/>
                  </a:lnTo>
                  <a:lnTo>
                    <a:pt x="960" y="354"/>
                  </a:lnTo>
                  <a:lnTo>
                    <a:pt x="960" y="360"/>
                  </a:lnTo>
                  <a:lnTo>
                    <a:pt x="960" y="366"/>
                  </a:lnTo>
                  <a:lnTo>
                    <a:pt x="960" y="372"/>
                  </a:lnTo>
                  <a:lnTo>
                    <a:pt x="960" y="378"/>
                  </a:lnTo>
                  <a:lnTo>
                    <a:pt x="966" y="378"/>
                  </a:lnTo>
                  <a:lnTo>
                    <a:pt x="960" y="378"/>
                  </a:lnTo>
                  <a:lnTo>
                    <a:pt x="960" y="384"/>
                  </a:lnTo>
                  <a:lnTo>
                    <a:pt x="966" y="384"/>
                  </a:lnTo>
                  <a:lnTo>
                    <a:pt x="966" y="378"/>
                  </a:lnTo>
                  <a:lnTo>
                    <a:pt x="972" y="384"/>
                  </a:lnTo>
                  <a:lnTo>
                    <a:pt x="972" y="390"/>
                  </a:lnTo>
                  <a:lnTo>
                    <a:pt x="978" y="396"/>
                  </a:lnTo>
                  <a:lnTo>
                    <a:pt x="972" y="396"/>
                  </a:lnTo>
                  <a:lnTo>
                    <a:pt x="972" y="402"/>
                  </a:lnTo>
                  <a:lnTo>
                    <a:pt x="978" y="402"/>
                  </a:lnTo>
                  <a:lnTo>
                    <a:pt x="978" y="408"/>
                  </a:lnTo>
                  <a:lnTo>
                    <a:pt x="978" y="414"/>
                  </a:lnTo>
                  <a:lnTo>
                    <a:pt x="984" y="414"/>
                  </a:lnTo>
                  <a:lnTo>
                    <a:pt x="978" y="414"/>
                  </a:lnTo>
                  <a:lnTo>
                    <a:pt x="984" y="414"/>
                  </a:lnTo>
                  <a:lnTo>
                    <a:pt x="984" y="420"/>
                  </a:lnTo>
                  <a:lnTo>
                    <a:pt x="990" y="420"/>
                  </a:lnTo>
                  <a:lnTo>
                    <a:pt x="996" y="420"/>
                  </a:lnTo>
                  <a:lnTo>
                    <a:pt x="996" y="426"/>
                  </a:lnTo>
                  <a:lnTo>
                    <a:pt x="996" y="432"/>
                  </a:lnTo>
                  <a:lnTo>
                    <a:pt x="996" y="438"/>
                  </a:lnTo>
                  <a:lnTo>
                    <a:pt x="990" y="438"/>
                  </a:lnTo>
                  <a:lnTo>
                    <a:pt x="990" y="444"/>
                  </a:lnTo>
                  <a:lnTo>
                    <a:pt x="996" y="444"/>
                  </a:lnTo>
                  <a:lnTo>
                    <a:pt x="996" y="450"/>
                  </a:lnTo>
                  <a:lnTo>
                    <a:pt x="1002" y="450"/>
                  </a:lnTo>
                  <a:lnTo>
                    <a:pt x="1002" y="456"/>
                  </a:lnTo>
                  <a:lnTo>
                    <a:pt x="1002" y="462"/>
                  </a:lnTo>
                  <a:lnTo>
                    <a:pt x="1008" y="462"/>
                  </a:lnTo>
                  <a:lnTo>
                    <a:pt x="1014" y="462"/>
                  </a:lnTo>
                  <a:lnTo>
                    <a:pt x="1014" y="468"/>
                  </a:lnTo>
                  <a:lnTo>
                    <a:pt x="1020" y="468"/>
                  </a:lnTo>
                  <a:lnTo>
                    <a:pt x="1026" y="474"/>
                  </a:lnTo>
                  <a:lnTo>
                    <a:pt x="1032" y="480"/>
                  </a:lnTo>
                  <a:lnTo>
                    <a:pt x="1026" y="480"/>
                  </a:lnTo>
                  <a:lnTo>
                    <a:pt x="1032" y="486"/>
                  </a:lnTo>
                  <a:lnTo>
                    <a:pt x="1038" y="486"/>
                  </a:lnTo>
                  <a:lnTo>
                    <a:pt x="1032" y="492"/>
                  </a:lnTo>
                  <a:lnTo>
                    <a:pt x="1038" y="492"/>
                  </a:lnTo>
                  <a:lnTo>
                    <a:pt x="1044" y="498"/>
                  </a:lnTo>
                  <a:lnTo>
                    <a:pt x="1050" y="498"/>
                  </a:lnTo>
                  <a:lnTo>
                    <a:pt x="1050" y="492"/>
                  </a:lnTo>
                  <a:lnTo>
                    <a:pt x="1056" y="492"/>
                  </a:lnTo>
                  <a:lnTo>
                    <a:pt x="1056" y="498"/>
                  </a:lnTo>
                  <a:lnTo>
                    <a:pt x="1062" y="498"/>
                  </a:lnTo>
                  <a:lnTo>
                    <a:pt x="1062" y="492"/>
                  </a:lnTo>
                  <a:lnTo>
                    <a:pt x="1068" y="492"/>
                  </a:lnTo>
                  <a:lnTo>
                    <a:pt x="1074" y="492"/>
                  </a:lnTo>
                  <a:lnTo>
                    <a:pt x="1080" y="492"/>
                  </a:lnTo>
                  <a:lnTo>
                    <a:pt x="1080" y="498"/>
                  </a:lnTo>
                  <a:lnTo>
                    <a:pt x="1086" y="498"/>
                  </a:lnTo>
                  <a:lnTo>
                    <a:pt x="1092" y="498"/>
                  </a:lnTo>
                  <a:lnTo>
                    <a:pt x="1092" y="504"/>
                  </a:lnTo>
                  <a:lnTo>
                    <a:pt x="1098" y="504"/>
                  </a:lnTo>
                  <a:lnTo>
                    <a:pt x="1098" y="510"/>
                  </a:lnTo>
                  <a:lnTo>
                    <a:pt x="1104" y="510"/>
                  </a:lnTo>
                  <a:lnTo>
                    <a:pt x="1104" y="516"/>
                  </a:lnTo>
                  <a:lnTo>
                    <a:pt x="1104" y="522"/>
                  </a:lnTo>
                  <a:lnTo>
                    <a:pt x="1104" y="528"/>
                  </a:lnTo>
                  <a:lnTo>
                    <a:pt x="1110" y="528"/>
                  </a:lnTo>
                  <a:lnTo>
                    <a:pt x="1116" y="534"/>
                  </a:lnTo>
                  <a:lnTo>
                    <a:pt x="1122" y="534"/>
                  </a:lnTo>
                  <a:lnTo>
                    <a:pt x="1122" y="540"/>
                  </a:lnTo>
                  <a:lnTo>
                    <a:pt x="1128" y="540"/>
                  </a:lnTo>
                  <a:lnTo>
                    <a:pt x="1128" y="546"/>
                  </a:lnTo>
                  <a:lnTo>
                    <a:pt x="1128" y="552"/>
                  </a:lnTo>
                  <a:lnTo>
                    <a:pt x="1134" y="552"/>
                  </a:lnTo>
                  <a:lnTo>
                    <a:pt x="1134" y="558"/>
                  </a:lnTo>
                  <a:lnTo>
                    <a:pt x="1140" y="558"/>
                  </a:lnTo>
                  <a:lnTo>
                    <a:pt x="1140" y="564"/>
                  </a:lnTo>
                  <a:lnTo>
                    <a:pt x="1146" y="564"/>
                  </a:lnTo>
                  <a:lnTo>
                    <a:pt x="1146" y="570"/>
                  </a:lnTo>
                  <a:lnTo>
                    <a:pt x="1146" y="576"/>
                  </a:lnTo>
                  <a:lnTo>
                    <a:pt x="1152" y="576"/>
                  </a:lnTo>
                  <a:lnTo>
                    <a:pt x="1152" y="582"/>
                  </a:lnTo>
                  <a:lnTo>
                    <a:pt x="1158" y="582"/>
                  </a:lnTo>
                  <a:lnTo>
                    <a:pt x="1164" y="588"/>
                  </a:lnTo>
                  <a:lnTo>
                    <a:pt x="1170" y="582"/>
                  </a:lnTo>
                  <a:lnTo>
                    <a:pt x="1176" y="582"/>
                  </a:lnTo>
                  <a:lnTo>
                    <a:pt x="1182" y="588"/>
                  </a:lnTo>
                  <a:lnTo>
                    <a:pt x="1188" y="588"/>
                  </a:lnTo>
                  <a:lnTo>
                    <a:pt x="1188" y="594"/>
                  </a:lnTo>
                  <a:lnTo>
                    <a:pt x="1194" y="594"/>
                  </a:lnTo>
                  <a:lnTo>
                    <a:pt x="1194" y="600"/>
                  </a:lnTo>
                  <a:lnTo>
                    <a:pt x="1200" y="600"/>
                  </a:lnTo>
                  <a:lnTo>
                    <a:pt x="1200" y="606"/>
                  </a:lnTo>
                  <a:lnTo>
                    <a:pt x="1206" y="606"/>
                  </a:lnTo>
                  <a:lnTo>
                    <a:pt x="1206" y="612"/>
                  </a:lnTo>
                  <a:lnTo>
                    <a:pt x="1212" y="612"/>
                  </a:lnTo>
                  <a:lnTo>
                    <a:pt x="1206" y="612"/>
                  </a:lnTo>
                  <a:lnTo>
                    <a:pt x="1206" y="618"/>
                  </a:lnTo>
                  <a:lnTo>
                    <a:pt x="1212" y="618"/>
                  </a:lnTo>
                  <a:lnTo>
                    <a:pt x="1212" y="624"/>
                  </a:lnTo>
                  <a:lnTo>
                    <a:pt x="1212" y="630"/>
                  </a:lnTo>
                  <a:lnTo>
                    <a:pt x="1212" y="636"/>
                  </a:lnTo>
                  <a:lnTo>
                    <a:pt x="1218" y="642"/>
                  </a:lnTo>
                  <a:lnTo>
                    <a:pt x="1224" y="642"/>
                  </a:lnTo>
                  <a:lnTo>
                    <a:pt x="1224" y="648"/>
                  </a:lnTo>
                  <a:lnTo>
                    <a:pt x="1230" y="648"/>
                  </a:lnTo>
                  <a:lnTo>
                    <a:pt x="1236" y="648"/>
                  </a:lnTo>
                  <a:lnTo>
                    <a:pt x="1236" y="654"/>
                  </a:lnTo>
                  <a:lnTo>
                    <a:pt x="1236" y="648"/>
                  </a:lnTo>
                  <a:lnTo>
                    <a:pt x="1236" y="654"/>
                  </a:lnTo>
                  <a:lnTo>
                    <a:pt x="1242" y="654"/>
                  </a:lnTo>
                  <a:lnTo>
                    <a:pt x="1242" y="648"/>
                  </a:lnTo>
                  <a:lnTo>
                    <a:pt x="1242" y="642"/>
                  </a:lnTo>
                  <a:lnTo>
                    <a:pt x="1248" y="642"/>
                  </a:lnTo>
                  <a:lnTo>
                    <a:pt x="1254" y="642"/>
                  </a:lnTo>
                  <a:lnTo>
                    <a:pt x="1260" y="642"/>
                  </a:lnTo>
                  <a:lnTo>
                    <a:pt x="1266" y="642"/>
                  </a:lnTo>
                  <a:lnTo>
                    <a:pt x="1266" y="648"/>
                  </a:lnTo>
                  <a:lnTo>
                    <a:pt x="1266" y="654"/>
                  </a:lnTo>
                  <a:lnTo>
                    <a:pt x="1272" y="654"/>
                  </a:lnTo>
                  <a:lnTo>
                    <a:pt x="1272" y="648"/>
                  </a:lnTo>
                  <a:lnTo>
                    <a:pt x="1278" y="648"/>
                  </a:lnTo>
                  <a:lnTo>
                    <a:pt x="1278" y="654"/>
                  </a:lnTo>
                  <a:lnTo>
                    <a:pt x="1272" y="654"/>
                  </a:lnTo>
                  <a:lnTo>
                    <a:pt x="1278" y="660"/>
                  </a:lnTo>
                  <a:lnTo>
                    <a:pt x="1278" y="666"/>
                  </a:lnTo>
                  <a:lnTo>
                    <a:pt x="1284" y="672"/>
                  </a:lnTo>
                  <a:lnTo>
                    <a:pt x="1290" y="672"/>
                  </a:lnTo>
                  <a:lnTo>
                    <a:pt x="1290" y="678"/>
                  </a:lnTo>
                  <a:lnTo>
                    <a:pt x="1296" y="678"/>
                  </a:lnTo>
                  <a:lnTo>
                    <a:pt x="1302" y="678"/>
                  </a:lnTo>
                  <a:lnTo>
                    <a:pt x="1308" y="678"/>
                  </a:lnTo>
                  <a:lnTo>
                    <a:pt x="1308" y="684"/>
                  </a:lnTo>
                  <a:lnTo>
                    <a:pt x="1314" y="690"/>
                  </a:lnTo>
                  <a:lnTo>
                    <a:pt x="1314" y="696"/>
                  </a:lnTo>
                  <a:lnTo>
                    <a:pt x="1320" y="696"/>
                  </a:lnTo>
                  <a:lnTo>
                    <a:pt x="1326" y="696"/>
                  </a:lnTo>
                  <a:lnTo>
                    <a:pt x="1320" y="702"/>
                  </a:lnTo>
                  <a:lnTo>
                    <a:pt x="1326" y="702"/>
                  </a:lnTo>
                  <a:lnTo>
                    <a:pt x="1332" y="714"/>
                  </a:lnTo>
                  <a:lnTo>
                    <a:pt x="1326" y="714"/>
                  </a:lnTo>
                  <a:lnTo>
                    <a:pt x="1326" y="720"/>
                  </a:lnTo>
                  <a:lnTo>
                    <a:pt x="1332" y="720"/>
                  </a:lnTo>
                  <a:lnTo>
                    <a:pt x="1338" y="720"/>
                  </a:lnTo>
                  <a:lnTo>
                    <a:pt x="1338" y="726"/>
                  </a:lnTo>
                  <a:lnTo>
                    <a:pt x="1332" y="726"/>
                  </a:lnTo>
                  <a:lnTo>
                    <a:pt x="1332" y="732"/>
                  </a:lnTo>
                  <a:lnTo>
                    <a:pt x="1332" y="738"/>
                  </a:lnTo>
                  <a:lnTo>
                    <a:pt x="1332" y="744"/>
                  </a:lnTo>
                  <a:lnTo>
                    <a:pt x="1326" y="744"/>
                  </a:lnTo>
                  <a:lnTo>
                    <a:pt x="1326" y="750"/>
                  </a:lnTo>
                  <a:lnTo>
                    <a:pt x="1332" y="750"/>
                  </a:lnTo>
                  <a:lnTo>
                    <a:pt x="1338" y="750"/>
                  </a:lnTo>
                  <a:lnTo>
                    <a:pt x="1338" y="756"/>
                  </a:lnTo>
                  <a:lnTo>
                    <a:pt x="1332" y="756"/>
                  </a:lnTo>
                  <a:lnTo>
                    <a:pt x="1332" y="762"/>
                  </a:lnTo>
                  <a:lnTo>
                    <a:pt x="1332" y="768"/>
                  </a:lnTo>
                  <a:lnTo>
                    <a:pt x="1332" y="774"/>
                  </a:lnTo>
                  <a:lnTo>
                    <a:pt x="1338" y="774"/>
                  </a:lnTo>
                  <a:lnTo>
                    <a:pt x="1338" y="780"/>
                  </a:lnTo>
                  <a:lnTo>
                    <a:pt x="1338" y="786"/>
                  </a:lnTo>
                  <a:lnTo>
                    <a:pt x="1332" y="786"/>
                  </a:lnTo>
                  <a:lnTo>
                    <a:pt x="1332" y="792"/>
                  </a:lnTo>
                  <a:lnTo>
                    <a:pt x="1332" y="798"/>
                  </a:lnTo>
                  <a:lnTo>
                    <a:pt x="1332" y="804"/>
                  </a:lnTo>
                  <a:lnTo>
                    <a:pt x="1326" y="804"/>
                  </a:lnTo>
                  <a:lnTo>
                    <a:pt x="1326" y="810"/>
                  </a:lnTo>
                  <a:lnTo>
                    <a:pt x="1326" y="816"/>
                  </a:lnTo>
                  <a:lnTo>
                    <a:pt x="1320" y="816"/>
                  </a:lnTo>
                  <a:lnTo>
                    <a:pt x="1320" y="810"/>
                  </a:lnTo>
                  <a:lnTo>
                    <a:pt x="1320" y="816"/>
                  </a:lnTo>
                  <a:lnTo>
                    <a:pt x="1314" y="816"/>
                  </a:lnTo>
                  <a:lnTo>
                    <a:pt x="1320" y="816"/>
                  </a:lnTo>
                  <a:lnTo>
                    <a:pt x="1314" y="816"/>
                  </a:lnTo>
                  <a:lnTo>
                    <a:pt x="1320" y="816"/>
                  </a:lnTo>
                  <a:lnTo>
                    <a:pt x="1314" y="816"/>
                  </a:lnTo>
                  <a:lnTo>
                    <a:pt x="1314" y="822"/>
                  </a:lnTo>
                  <a:lnTo>
                    <a:pt x="1320" y="822"/>
                  </a:lnTo>
                  <a:lnTo>
                    <a:pt x="1314" y="828"/>
                  </a:lnTo>
                  <a:lnTo>
                    <a:pt x="1314" y="834"/>
                  </a:lnTo>
                  <a:lnTo>
                    <a:pt x="1308" y="834"/>
                  </a:lnTo>
                  <a:lnTo>
                    <a:pt x="1308" y="828"/>
                  </a:lnTo>
                  <a:lnTo>
                    <a:pt x="1302" y="828"/>
                  </a:lnTo>
                  <a:lnTo>
                    <a:pt x="1296" y="828"/>
                  </a:lnTo>
                  <a:lnTo>
                    <a:pt x="1296" y="822"/>
                  </a:lnTo>
                  <a:lnTo>
                    <a:pt x="1290" y="822"/>
                  </a:lnTo>
                  <a:lnTo>
                    <a:pt x="1290" y="816"/>
                  </a:lnTo>
                  <a:lnTo>
                    <a:pt x="1284" y="816"/>
                  </a:lnTo>
                  <a:lnTo>
                    <a:pt x="1278" y="816"/>
                  </a:lnTo>
                  <a:lnTo>
                    <a:pt x="1278" y="810"/>
                  </a:lnTo>
                  <a:lnTo>
                    <a:pt x="1272" y="810"/>
                  </a:lnTo>
                  <a:lnTo>
                    <a:pt x="1272" y="816"/>
                  </a:lnTo>
                  <a:lnTo>
                    <a:pt x="1266" y="816"/>
                  </a:lnTo>
                  <a:lnTo>
                    <a:pt x="1266" y="810"/>
                  </a:lnTo>
                  <a:lnTo>
                    <a:pt x="1260" y="810"/>
                  </a:lnTo>
                  <a:lnTo>
                    <a:pt x="1254" y="804"/>
                  </a:lnTo>
                  <a:lnTo>
                    <a:pt x="1248" y="804"/>
                  </a:lnTo>
                  <a:lnTo>
                    <a:pt x="1248" y="810"/>
                  </a:lnTo>
                  <a:lnTo>
                    <a:pt x="1248" y="816"/>
                  </a:lnTo>
                  <a:lnTo>
                    <a:pt x="1242" y="816"/>
                  </a:lnTo>
                  <a:lnTo>
                    <a:pt x="1236" y="816"/>
                  </a:lnTo>
                  <a:lnTo>
                    <a:pt x="1230" y="816"/>
                  </a:lnTo>
                  <a:lnTo>
                    <a:pt x="1230" y="822"/>
                  </a:lnTo>
                  <a:lnTo>
                    <a:pt x="1236" y="828"/>
                  </a:lnTo>
                  <a:lnTo>
                    <a:pt x="1236" y="834"/>
                  </a:lnTo>
                  <a:lnTo>
                    <a:pt x="1236" y="840"/>
                  </a:lnTo>
                  <a:lnTo>
                    <a:pt x="1236" y="846"/>
                  </a:lnTo>
                  <a:lnTo>
                    <a:pt x="1230" y="852"/>
                  </a:lnTo>
                  <a:lnTo>
                    <a:pt x="1230" y="858"/>
                  </a:lnTo>
                  <a:lnTo>
                    <a:pt x="1230" y="864"/>
                  </a:lnTo>
                  <a:lnTo>
                    <a:pt x="1236" y="870"/>
                  </a:lnTo>
                  <a:lnTo>
                    <a:pt x="1230" y="876"/>
                  </a:lnTo>
                  <a:lnTo>
                    <a:pt x="1230" y="882"/>
                  </a:lnTo>
                  <a:lnTo>
                    <a:pt x="1230" y="888"/>
                  </a:lnTo>
                  <a:lnTo>
                    <a:pt x="1230" y="894"/>
                  </a:lnTo>
                  <a:lnTo>
                    <a:pt x="1224" y="894"/>
                  </a:lnTo>
                  <a:lnTo>
                    <a:pt x="1224" y="900"/>
                  </a:lnTo>
                  <a:lnTo>
                    <a:pt x="1218" y="900"/>
                  </a:lnTo>
                  <a:lnTo>
                    <a:pt x="1218" y="906"/>
                  </a:lnTo>
                  <a:lnTo>
                    <a:pt x="1212" y="906"/>
                  </a:lnTo>
                  <a:lnTo>
                    <a:pt x="1212" y="912"/>
                  </a:lnTo>
                  <a:lnTo>
                    <a:pt x="1206" y="912"/>
                  </a:lnTo>
                  <a:lnTo>
                    <a:pt x="1206" y="918"/>
                  </a:lnTo>
                  <a:lnTo>
                    <a:pt x="1200" y="918"/>
                  </a:lnTo>
                  <a:lnTo>
                    <a:pt x="1194" y="924"/>
                  </a:lnTo>
                  <a:lnTo>
                    <a:pt x="1188" y="930"/>
                  </a:lnTo>
                  <a:lnTo>
                    <a:pt x="1182" y="930"/>
                  </a:lnTo>
                  <a:lnTo>
                    <a:pt x="1176" y="930"/>
                  </a:lnTo>
                  <a:lnTo>
                    <a:pt x="1170" y="930"/>
                  </a:lnTo>
                  <a:lnTo>
                    <a:pt x="1164" y="930"/>
                  </a:lnTo>
                  <a:lnTo>
                    <a:pt x="1158" y="930"/>
                  </a:lnTo>
                  <a:lnTo>
                    <a:pt x="1158" y="936"/>
                  </a:lnTo>
                  <a:lnTo>
                    <a:pt x="1152" y="936"/>
                  </a:lnTo>
                  <a:lnTo>
                    <a:pt x="1152" y="942"/>
                  </a:lnTo>
                  <a:lnTo>
                    <a:pt x="1146" y="942"/>
                  </a:lnTo>
                  <a:lnTo>
                    <a:pt x="1140" y="942"/>
                  </a:lnTo>
                  <a:lnTo>
                    <a:pt x="1134" y="942"/>
                  </a:lnTo>
                  <a:lnTo>
                    <a:pt x="1128" y="942"/>
                  </a:lnTo>
                  <a:lnTo>
                    <a:pt x="1128" y="948"/>
                  </a:lnTo>
                  <a:lnTo>
                    <a:pt x="1122" y="948"/>
                  </a:lnTo>
                  <a:lnTo>
                    <a:pt x="1116" y="948"/>
                  </a:lnTo>
                  <a:lnTo>
                    <a:pt x="1116" y="954"/>
                  </a:lnTo>
                  <a:lnTo>
                    <a:pt x="1116" y="960"/>
                  </a:lnTo>
                  <a:lnTo>
                    <a:pt x="1110" y="960"/>
                  </a:lnTo>
                  <a:lnTo>
                    <a:pt x="1110" y="966"/>
                  </a:lnTo>
                  <a:lnTo>
                    <a:pt x="1104" y="966"/>
                  </a:lnTo>
                  <a:lnTo>
                    <a:pt x="1104" y="972"/>
                  </a:lnTo>
                  <a:lnTo>
                    <a:pt x="1098" y="972"/>
                  </a:lnTo>
                  <a:lnTo>
                    <a:pt x="1092" y="972"/>
                  </a:lnTo>
                  <a:lnTo>
                    <a:pt x="1086" y="972"/>
                  </a:lnTo>
                  <a:lnTo>
                    <a:pt x="1080" y="972"/>
                  </a:lnTo>
                  <a:lnTo>
                    <a:pt x="1080" y="978"/>
                  </a:lnTo>
                  <a:lnTo>
                    <a:pt x="1074" y="978"/>
                  </a:lnTo>
                  <a:lnTo>
                    <a:pt x="1074" y="984"/>
                  </a:lnTo>
                  <a:lnTo>
                    <a:pt x="1074" y="990"/>
                  </a:lnTo>
                  <a:lnTo>
                    <a:pt x="1068" y="990"/>
                  </a:lnTo>
                  <a:lnTo>
                    <a:pt x="1068" y="996"/>
                  </a:lnTo>
                  <a:lnTo>
                    <a:pt x="1062" y="996"/>
                  </a:lnTo>
                  <a:lnTo>
                    <a:pt x="1062" y="1002"/>
                  </a:lnTo>
                  <a:lnTo>
                    <a:pt x="1056" y="1002"/>
                  </a:lnTo>
                  <a:lnTo>
                    <a:pt x="1056" y="1008"/>
                  </a:lnTo>
                  <a:lnTo>
                    <a:pt x="1050" y="1008"/>
                  </a:lnTo>
                  <a:lnTo>
                    <a:pt x="1050" y="1014"/>
                  </a:lnTo>
                  <a:lnTo>
                    <a:pt x="1044" y="1014"/>
                  </a:lnTo>
                  <a:lnTo>
                    <a:pt x="1044" y="1020"/>
                  </a:lnTo>
                  <a:lnTo>
                    <a:pt x="1050" y="1020"/>
                  </a:lnTo>
                  <a:lnTo>
                    <a:pt x="1050" y="1026"/>
                  </a:lnTo>
                  <a:lnTo>
                    <a:pt x="1050" y="1032"/>
                  </a:lnTo>
                  <a:lnTo>
                    <a:pt x="1056" y="1032"/>
                  </a:lnTo>
                  <a:lnTo>
                    <a:pt x="1056" y="1038"/>
                  </a:lnTo>
                  <a:lnTo>
                    <a:pt x="1062" y="1038"/>
                  </a:lnTo>
                  <a:lnTo>
                    <a:pt x="1062" y="1044"/>
                  </a:lnTo>
                  <a:lnTo>
                    <a:pt x="1068" y="1044"/>
                  </a:lnTo>
                  <a:lnTo>
                    <a:pt x="1074" y="1050"/>
                  </a:lnTo>
                  <a:lnTo>
                    <a:pt x="1080" y="1056"/>
                  </a:lnTo>
                  <a:lnTo>
                    <a:pt x="1080" y="1062"/>
                  </a:lnTo>
                  <a:lnTo>
                    <a:pt x="1080" y="1068"/>
                  </a:lnTo>
                  <a:lnTo>
                    <a:pt x="1080" y="1074"/>
                  </a:lnTo>
                  <a:lnTo>
                    <a:pt x="1086" y="1074"/>
                  </a:lnTo>
                  <a:lnTo>
                    <a:pt x="1092" y="1074"/>
                  </a:lnTo>
                  <a:lnTo>
                    <a:pt x="1098" y="1080"/>
                  </a:lnTo>
                  <a:lnTo>
                    <a:pt x="1098" y="1086"/>
                  </a:lnTo>
                  <a:lnTo>
                    <a:pt x="1104" y="1086"/>
                  </a:lnTo>
                  <a:lnTo>
                    <a:pt x="1104" y="1080"/>
                  </a:lnTo>
                  <a:lnTo>
                    <a:pt x="1104" y="1086"/>
                  </a:lnTo>
                  <a:lnTo>
                    <a:pt x="1104" y="1092"/>
                  </a:lnTo>
                  <a:lnTo>
                    <a:pt x="1110" y="1098"/>
                  </a:lnTo>
                  <a:lnTo>
                    <a:pt x="1110" y="1104"/>
                  </a:lnTo>
                  <a:lnTo>
                    <a:pt x="1116" y="1104"/>
                  </a:lnTo>
                  <a:lnTo>
                    <a:pt x="1116" y="1110"/>
                  </a:lnTo>
                  <a:lnTo>
                    <a:pt x="1122" y="1116"/>
                  </a:lnTo>
                  <a:lnTo>
                    <a:pt x="1122" y="1122"/>
                  </a:lnTo>
                  <a:lnTo>
                    <a:pt x="1122" y="1128"/>
                  </a:lnTo>
                  <a:lnTo>
                    <a:pt x="1116" y="1128"/>
                  </a:lnTo>
                  <a:lnTo>
                    <a:pt x="1116" y="1134"/>
                  </a:lnTo>
                  <a:lnTo>
                    <a:pt x="1116" y="1140"/>
                  </a:lnTo>
                  <a:lnTo>
                    <a:pt x="1110" y="1140"/>
                  </a:lnTo>
                  <a:lnTo>
                    <a:pt x="1110" y="1146"/>
                  </a:lnTo>
                  <a:lnTo>
                    <a:pt x="1104" y="1146"/>
                  </a:lnTo>
                  <a:lnTo>
                    <a:pt x="1104" y="1152"/>
                  </a:lnTo>
                  <a:lnTo>
                    <a:pt x="1104" y="1158"/>
                  </a:lnTo>
                  <a:lnTo>
                    <a:pt x="1104" y="1152"/>
                  </a:lnTo>
                  <a:lnTo>
                    <a:pt x="1110" y="1158"/>
                  </a:lnTo>
                  <a:lnTo>
                    <a:pt x="1104" y="1158"/>
                  </a:lnTo>
                  <a:lnTo>
                    <a:pt x="1104" y="1164"/>
                  </a:lnTo>
                  <a:lnTo>
                    <a:pt x="1098" y="1164"/>
                  </a:lnTo>
                  <a:lnTo>
                    <a:pt x="1098" y="1170"/>
                  </a:lnTo>
                  <a:lnTo>
                    <a:pt x="1098" y="1176"/>
                  </a:lnTo>
                  <a:lnTo>
                    <a:pt x="1104" y="1176"/>
                  </a:lnTo>
                  <a:lnTo>
                    <a:pt x="1104" y="1182"/>
                  </a:lnTo>
                  <a:lnTo>
                    <a:pt x="1110" y="1182"/>
                  </a:lnTo>
                  <a:lnTo>
                    <a:pt x="1116" y="1182"/>
                  </a:lnTo>
                  <a:lnTo>
                    <a:pt x="1122" y="1182"/>
                  </a:lnTo>
                  <a:lnTo>
                    <a:pt x="1122" y="1176"/>
                  </a:lnTo>
                  <a:lnTo>
                    <a:pt x="1128" y="1176"/>
                  </a:lnTo>
                  <a:lnTo>
                    <a:pt x="1122" y="1176"/>
                  </a:lnTo>
                  <a:lnTo>
                    <a:pt x="1128" y="1176"/>
                  </a:lnTo>
                  <a:lnTo>
                    <a:pt x="1134" y="1176"/>
                  </a:lnTo>
                  <a:lnTo>
                    <a:pt x="1140" y="1176"/>
                  </a:lnTo>
                  <a:lnTo>
                    <a:pt x="1140" y="1182"/>
                  </a:lnTo>
                  <a:lnTo>
                    <a:pt x="1140" y="1188"/>
                  </a:lnTo>
                  <a:lnTo>
                    <a:pt x="1146" y="1188"/>
                  </a:lnTo>
                  <a:lnTo>
                    <a:pt x="1146" y="1194"/>
                  </a:lnTo>
                  <a:lnTo>
                    <a:pt x="1146" y="1200"/>
                  </a:lnTo>
                  <a:lnTo>
                    <a:pt x="1152" y="1200"/>
                  </a:lnTo>
                  <a:lnTo>
                    <a:pt x="1152" y="1206"/>
                  </a:lnTo>
                  <a:lnTo>
                    <a:pt x="1152" y="1212"/>
                  </a:lnTo>
                  <a:lnTo>
                    <a:pt x="1152" y="1218"/>
                  </a:lnTo>
                  <a:lnTo>
                    <a:pt x="1146" y="1218"/>
                  </a:lnTo>
                  <a:lnTo>
                    <a:pt x="1146" y="1224"/>
                  </a:lnTo>
                  <a:lnTo>
                    <a:pt x="1146" y="1230"/>
                  </a:lnTo>
                  <a:lnTo>
                    <a:pt x="1140" y="1230"/>
                  </a:lnTo>
                  <a:lnTo>
                    <a:pt x="1140" y="1236"/>
                  </a:lnTo>
                  <a:lnTo>
                    <a:pt x="1140" y="1242"/>
                  </a:lnTo>
                  <a:lnTo>
                    <a:pt x="1140" y="1248"/>
                  </a:lnTo>
                  <a:lnTo>
                    <a:pt x="1134" y="1254"/>
                  </a:lnTo>
                  <a:lnTo>
                    <a:pt x="1140" y="1254"/>
                  </a:lnTo>
                  <a:lnTo>
                    <a:pt x="1140" y="1260"/>
                  </a:lnTo>
                  <a:lnTo>
                    <a:pt x="1140" y="1266"/>
                  </a:lnTo>
                  <a:lnTo>
                    <a:pt x="1140" y="1272"/>
                  </a:lnTo>
                  <a:lnTo>
                    <a:pt x="1134" y="1272"/>
                  </a:lnTo>
                  <a:lnTo>
                    <a:pt x="1134" y="1278"/>
                  </a:lnTo>
                  <a:lnTo>
                    <a:pt x="1128" y="1278"/>
                  </a:lnTo>
                  <a:lnTo>
                    <a:pt x="1128" y="1284"/>
                  </a:lnTo>
                  <a:lnTo>
                    <a:pt x="1128" y="1278"/>
                  </a:lnTo>
                  <a:lnTo>
                    <a:pt x="1122" y="1278"/>
                  </a:lnTo>
                  <a:lnTo>
                    <a:pt x="1122" y="1272"/>
                  </a:lnTo>
                  <a:lnTo>
                    <a:pt x="1122" y="1278"/>
                  </a:lnTo>
                  <a:lnTo>
                    <a:pt x="1116" y="1278"/>
                  </a:lnTo>
                  <a:lnTo>
                    <a:pt x="1110" y="1278"/>
                  </a:lnTo>
                  <a:lnTo>
                    <a:pt x="1110" y="1272"/>
                  </a:lnTo>
                  <a:lnTo>
                    <a:pt x="1104" y="1272"/>
                  </a:lnTo>
                  <a:lnTo>
                    <a:pt x="1098" y="1266"/>
                  </a:lnTo>
                  <a:lnTo>
                    <a:pt x="1092" y="1266"/>
                  </a:lnTo>
                  <a:lnTo>
                    <a:pt x="1092" y="1260"/>
                  </a:lnTo>
                  <a:lnTo>
                    <a:pt x="1086" y="1260"/>
                  </a:lnTo>
                  <a:lnTo>
                    <a:pt x="1086" y="1254"/>
                  </a:lnTo>
                  <a:lnTo>
                    <a:pt x="1086" y="1248"/>
                  </a:lnTo>
                  <a:lnTo>
                    <a:pt x="1080" y="1248"/>
                  </a:lnTo>
                  <a:lnTo>
                    <a:pt x="1080" y="1254"/>
                  </a:lnTo>
                  <a:lnTo>
                    <a:pt x="1074" y="1248"/>
                  </a:lnTo>
                  <a:lnTo>
                    <a:pt x="1068" y="1248"/>
                  </a:lnTo>
                  <a:lnTo>
                    <a:pt x="1068" y="1242"/>
                  </a:lnTo>
                  <a:lnTo>
                    <a:pt x="1062" y="1242"/>
                  </a:lnTo>
                  <a:lnTo>
                    <a:pt x="1062" y="1236"/>
                  </a:lnTo>
                  <a:lnTo>
                    <a:pt x="1068" y="1236"/>
                  </a:lnTo>
                  <a:lnTo>
                    <a:pt x="1068" y="1230"/>
                  </a:lnTo>
                  <a:lnTo>
                    <a:pt x="1068" y="1224"/>
                  </a:lnTo>
                  <a:lnTo>
                    <a:pt x="1074" y="1224"/>
                  </a:lnTo>
                  <a:lnTo>
                    <a:pt x="1074" y="1218"/>
                  </a:lnTo>
                  <a:lnTo>
                    <a:pt x="1068" y="1218"/>
                  </a:lnTo>
                  <a:lnTo>
                    <a:pt x="1068" y="1212"/>
                  </a:lnTo>
                  <a:lnTo>
                    <a:pt x="1062" y="1212"/>
                  </a:lnTo>
                  <a:lnTo>
                    <a:pt x="1056" y="1212"/>
                  </a:lnTo>
                  <a:lnTo>
                    <a:pt x="1056" y="1206"/>
                  </a:lnTo>
                  <a:lnTo>
                    <a:pt x="1062" y="1206"/>
                  </a:lnTo>
                  <a:lnTo>
                    <a:pt x="1062" y="1200"/>
                  </a:lnTo>
                  <a:lnTo>
                    <a:pt x="1056" y="1200"/>
                  </a:lnTo>
                  <a:lnTo>
                    <a:pt x="1050" y="1200"/>
                  </a:lnTo>
                  <a:lnTo>
                    <a:pt x="1050" y="1194"/>
                  </a:lnTo>
                  <a:lnTo>
                    <a:pt x="1044" y="1194"/>
                  </a:lnTo>
                  <a:lnTo>
                    <a:pt x="1038" y="1194"/>
                  </a:lnTo>
                  <a:lnTo>
                    <a:pt x="1032" y="1194"/>
                  </a:lnTo>
                  <a:lnTo>
                    <a:pt x="1026" y="1194"/>
                  </a:lnTo>
                  <a:lnTo>
                    <a:pt x="1026" y="1200"/>
                  </a:lnTo>
                  <a:lnTo>
                    <a:pt x="1020" y="1200"/>
                  </a:lnTo>
                  <a:lnTo>
                    <a:pt x="1014" y="1200"/>
                  </a:lnTo>
                  <a:lnTo>
                    <a:pt x="1008" y="1200"/>
                  </a:lnTo>
                  <a:lnTo>
                    <a:pt x="1008" y="1206"/>
                  </a:lnTo>
                  <a:lnTo>
                    <a:pt x="1008" y="1212"/>
                  </a:lnTo>
                  <a:lnTo>
                    <a:pt x="1008" y="1218"/>
                  </a:lnTo>
                  <a:lnTo>
                    <a:pt x="1002" y="1218"/>
                  </a:lnTo>
                  <a:lnTo>
                    <a:pt x="996" y="1218"/>
                  </a:lnTo>
                  <a:lnTo>
                    <a:pt x="990" y="1218"/>
                  </a:lnTo>
                  <a:lnTo>
                    <a:pt x="984" y="1218"/>
                  </a:lnTo>
                  <a:lnTo>
                    <a:pt x="978" y="1218"/>
                  </a:lnTo>
                  <a:lnTo>
                    <a:pt x="972" y="1212"/>
                  </a:lnTo>
                  <a:lnTo>
                    <a:pt x="972" y="1206"/>
                  </a:lnTo>
                  <a:lnTo>
                    <a:pt x="966" y="1200"/>
                  </a:lnTo>
                  <a:lnTo>
                    <a:pt x="966" y="1194"/>
                  </a:lnTo>
                  <a:lnTo>
                    <a:pt x="960" y="1194"/>
                  </a:lnTo>
                  <a:lnTo>
                    <a:pt x="954" y="1194"/>
                  </a:lnTo>
                  <a:lnTo>
                    <a:pt x="948" y="1194"/>
                  </a:lnTo>
                  <a:lnTo>
                    <a:pt x="942" y="1200"/>
                  </a:lnTo>
                  <a:lnTo>
                    <a:pt x="942" y="1194"/>
                  </a:lnTo>
                  <a:lnTo>
                    <a:pt x="936" y="1194"/>
                  </a:lnTo>
                  <a:lnTo>
                    <a:pt x="924" y="1194"/>
                  </a:lnTo>
                  <a:lnTo>
                    <a:pt x="918" y="1194"/>
                  </a:lnTo>
                  <a:lnTo>
                    <a:pt x="918" y="1200"/>
                  </a:lnTo>
                  <a:lnTo>
                    <a:pt x="912" y="1200"/>
                  </a:lnTo>
                  <a:lnTo>
                    <a:pt x="912" y="1194"/>
                  </a:lnTo>
                  <a:lnTo>
                    <a:pt x="906" y="1194"/>
                  </a:lnTo>
                  <a:lnTo>
                    <a:pt x="912" y="1188"/>
                  </a:lnTo>
                  <a:lnTo>
                    <a:pt x="912" y="1182"/>
                  </a:lnTo>
                  <a:lnTo>
                    <a:pt x="918" y="1176"/>
                  </a:lnTo>
                  <a:lnTo>
                    <a:pt x="912" y="1176"/>
                  </a:lnTo>
                  <a:lnTo>
                    <a:pt x="906" y="1176"/>
                  </a:lnTo>
                  <a:lnTo>
                    <a:pt x="906" y="1182"/>
                  </a:lnTo>
                  <a:lnTo>
                    <a:pt x="900" y="1188"/>
                  </a:lnTo>
                  <a:lnTo>
                    <a:pt x="894" y="1188"/>
                  </a:lnTo>
                  <a:lnTo>
                    <a:pt x="894" y="1194"/>
                  </a:lnTo>
                  <a:lnTo>
                    <a:pt x="888" y="1194"/>
                  </a:lnTo>
                  <a:lnTo>
                    <a:pt x="888" y="1200"/>
                  </a:lnTo>
                  <a:lnTo>
                    <a:pt x="894" y="1206"/>
                  </a:lnTo>
                  <a:lnTo>
                    <a:pt x="900" y="1218"/>
                  </a:lnTo>
                  <a:lnTo>
                    <a:pt x="900" y="1224"/>
                  </a:lnTo>
                  <a:lnTo>
                    <a:pt x="900" y="1230"/>
                  </a:lnTo>
                  <a:lnTo>
                    <a:pt x="894" y="1230"/>
                  </a:lnTo>
                  <a:lnTo>
                    <a:pt x="894" y="1236"/>
                  </a:lnTo>
                  <a:lnTo>
                    <a:pt x="894" y="1230"/>
                  </a:lnTo>
                  <a:lnTo>
                    <a:pt x="888" y="1230"/>
                  </a:lnTo>
                  <a:lnTo>
                    <a:pt x="882" y="1230"/>
                  </a:lnTo>
                  <a:lnTo>
                    <a:pt x="876" y="1230"/>
                  </a:lnTo>
                  <a:lnTo>
                    <a:pt x="870" y="1230"/>
                  </a:lnTo>
                  <a:lnTo>
                    <a:pt x="864" y="1230"/>
                  </a:lnTo>
                  <a:lnTo>
                    <a:pt x="858" y="1230"/>
                  </a:lnTo>
                  <a:lnTo>
                    <a:pt x="852" y="1230"/>
                  </a:lnTo>
                  <a:lnTo>
                    <a:pt x="846" y="1230"/>
                  </a:lnTo>
                  <a:lnTo>
                    <a:pt x="846" y="1224"/>
                  </a:lnTo>
                  <a:lnTo>
                    <a:pt x="840" y="1224"/>
                  </a:lnTo>
                  <a:lnTo>
                    <a:pt x="840" y="1230"/>
                  </a:lnTo>
                  <a:lnTo>
                    <a:pt x="834" y="1230"/>
                  </a:lnTo>
                  <a:lnTo>
                    <a:pt x="828" y="1230"/>
                  </a:lnTo>
                  <a:lnTo>
                    <a:pt x="822" y="1230"/>
                  </a:lnTo>
                  <a:lnTo>
                    <a:pt x="816" y="1230"/>
                  </a:lnTo>
                  <a:lnTo>
                    <a:pt x="816" y="1236"/>
                  </a:lnTo>
                  <a:lnTo>
                    <a:pt x="816" y="1230"/>
                  </a:lnTo>
                  <a:lnTo>
                    <a:pt x="810" y="1230"/>
                  </a:lnTo>
                  <a:lnTo>
                    <a:pt x="810" y="1236"/>
                  </a:lnTo>
                  <a:lnTo>
                    <a:pt x="804" y="1236"/>
                  </a:lnTo>
                  <a:lnTo>
                    <a:pt x="798" y="1236"/>
                  </a:lnTo>
                  <a:lnTo>
                    <a:pt x="798" y="1242"/>
                  </a:lnTo>
                  <a:lnTo>
                    <a:pt x="792" y="1242"/>
                  </a:lnTo>
                  <a:lnTo>
                    <a:pt x="786" y="1242"/>
                  </a:lnTo>
                  <a:lnTo>
                    <a:pt x="780" y="1242"/>
                  </a:lnTo>
                  <a:lnTo>
                    <a:pt x="774" y="1242"/>
                  </a:lnTo>
                  <a:lnTo>
                    <a:pt x="768" y="1242"/>
                  </a:lnTo>
                  <a:lnTo>
                    <a:pt x="762" y="1242"/>
                  </a:lnTo>
                  <a:lnTo>
                    <a:pt x="756" y="1242"/>
                  </a:lnTo>
                  <a:lnTo>
                    <a:pt x="750" y="1242"/>
                  </a:lnTo>
                  <a:lnTo>
                    <a:pt x="744" y="1248"/>
                  </a:lnTo>
                  <a:lnTo>
                    <a:pt x="744" y="1242"/>
                  </a:lnTo>
                  <a:lnTo>
                    <a:pt x="744" y="1248"/>
                  </a:lnTo>
                  <a:lnTo>
                    <a:pt x="744" y="1242"/>
                  </a:lnTo>
                  <a:lnTo>
                    <a:pt x="738" y="1242"/>
                  </a:lnTo>
                  <a:lnTo>
                    <a:pt x="738" y="1248"/>
                  </a:lnTo>
                  <a:lnTo>
                    <a:pt x="732" y="1248"/>
                  </a:lnTo>
                  <a:lnTo>
                    <a:pt x="726" y="1248"/>
                  </a:lnTo>
                  <a:lnTo>
                    <a:pt x="732" y="1248"/>
                  </a:lnTo>
                  <a:lnTo>
                    <a:pt x="726" y="1254"/>
                  </a:lnTo>
                  <a:lnTo>
                    <a:pt x="726" y="1260"/>
                  </a:lnTo>
                  <a:lnTo>
                    <a:pt x="726" y="1266"/>
                  </a:lnTo>
                  <a:lnTo>
                    <a:pt x="726" y="1272"/>
                  </a:lnTo>
                  <a:lnTo>
                    <a:pt x="720" y="1272"/>
                  </a:lnTo>
                  <a:lnTo>
                    <a:pt x="720" y="1278"/>
                  </a:lnTo>
                  <a:lnTo>
                    <a:pt x="714" y="1278"/>
                  </a:lnTo>
                  <a:lnTo>
                    <a:pt x="708" y="1278"/>
                  </a:lnTo>
                  <a:lnTo>
                    <a:pt x="702" y="1278"/>
                  </a:lnTo>
                  <a:lnTo>
                    <a:pt x="696" y="1278"/>
                  </a:lnTo>
                  <a:lnTo>
                    <a:pt x="690" y="1278"/>
                  </a:lnTo>
                  <a:lnTo>
                    <a:pt x="684" y="1278"/>
                  </a:lnTo>
                  <a:lnTo>
                    <a:pt x="684" y="1272"/>
                  </a:lnTo>
                  <a:lnTo>
                    <a:pt x="684" y="1278"/>
                  </a:lnTo>
                  <a:lnTo>
                    <a:pt x="684" y="1272"/>
                  </a:lnTo>
                  <a:lnTo>
                    <a:pt x="684" y="1278"/>
                  </a:lnTo>
                  <a:lnTo>
                    <a:pt x="678" y="1278"/>
                  </a:lnTo>
                  <a:lnTo>
                    <a:pt x="678" y="1284"/>
                  </a:lnTo>
                  <a:lnTo>
                    <a:pt x="672" y="1284"/>
                  </a:lnTo>
                  <a:lnTo>
                    <a:pt x="672" y="1290"/>
                  </a:lnTo>
                  <a:lnTo>
                    <a:pt x="672" y="1284"/>
                  </a:lnTo>
                  <a:lnTo>
                    <a:pt x="672" y="1290"/>
                  </a:lnTo>
                  <a:lnTo>
                    <a:pt x="666" y="1290"/>
                  </a:lnTo>
                  <a:lnTo>
                    <a:pt x="666" y="1296"/>
                  </a:lnTo>
                  <a:lnTo>
                    <a:pt x="672" y="1296"/>
                  </a:lnTo>
                  <a:lnTo>
                    <a:pt x="678" y="1296"/>
                  </a:lnTo>
                  <a:lnTo>
                    <a:pt x="672" y="1296"/>
                  </a:lnTo>
                  <a:lnTo>
                    <a:pt x="678" y="1296"/>
                  </a:lnTo>
                  <a:lnTo>
                    <a:pt x="678" y="1302"/>
                  </a:lnTo>
                  <a:lnTo>
                    <a:pt x="672" y="1302"/>
                  </a:lnTo>
                  <a:lnTo>
                    <a:pt x="666" y="1302"/>
                  </a:lnTo>
                  <a:lnTo>
                    <a:pt x="666" y="1308"/>
                  </a:lnTo>
                  <a:lnTo>
                    <a:pt x="660" y="1308"/>
                  </a:lnTo>
                  <a:lnTo>
                    <a:pt x="660" y="1302"/>
                  </a:lnTo>
                  <a:lnTo>
                    <a:pt x="654" y="1302"/>
                  </a:lnTo>
                  <a:lnTo>
                    <a:pt x="654" y="1308"/>
                  </a:lnTo>
                  <a:lnTo>
                    <a:pt x="648" y="1308"/>
                  </a:lnTo>
                  <a:lnTo>
                    <a:pt x="648" y="1314"/>
                  </a:lnTo>
                  <a:lnTo>
                    <a:pt x="642" y="1314"/>
                  </a:lnTo>
                  <a:lnTo>
                    <a:pt x="642" y="1320"/>
                  </a:lnTo>
                  <a:lnTo>
                    <a:pt x="642" y="1326"/>
                  </a:lnTo>
                  <a:lnTo>
                    <a:pt x="636" y="1326"/>
                  </a:lnTo>
                  <a:lnTo>
                    <a:pt x="630" y="1326"/>
                  </a:lnTo>
                  <a:lnTo>
                    <a:pt x="624" y="1326"/>
                  </a:lnTo>
                  <a:lnTo>
                    <a:pt x="624" y="1320"/>
                  </a:lnTo>
                  <a:lnTo>
                    <a:pt x="630" y="1320"/>
                  </a:lnTo>
                  <a:lnTo>
                    <a:pt x="630" y="1314"/>
                  </a:lnTo>
                  <a:lnTo>
                    <a:pt x="624" y="1314"/>
                  </a:lnTo>
                  <a:lnTo>
                    <a:pt x="618" y="1314"/>
                  </a:lnTo>
                  <a:lnTo>
                    <a:pt x="618" y="1308"/>
                  </a:lnTo>
                  <a:lnTo>
                    <a:pt x="618" y="1314"/>
                  </a:lnTo>
                  <a:lnTo>
                    <a:pt x="612" y="1314"/>
                  </a:lnTo>
                  <a:lnTo>
                    <a:pt x="606" y="1314"/>
                  </a:lnTo>
                  <a:lnTo>
                    <a:pt x="600" y="1314"/>
                  </a:lnTo>
                  <a:lnTo>
                    <a:pt x="600" y="1320"/>
                  </a:lnTo>
                  <a:lnTo>
                    <a:pt x="594" y="1320"/>
                  </a:lnTo>
                  <a:lnTo>
                    <a:pt x="594" y="1326"/>
                  </a:lnTo>
                  <a:lnTo>
                    <a:pt x="588" y="1326"/>
                  </a:lnTo>
                  <a:lnTo>
                    <a:pt x="582" y="1326"/>
                  </a:lnTo>
                  <a:lnTo>
                    <a:pt x="576" y="1326"/>
                  </a:lnTo>
                  <a:lnTo>
                    <a:pt x="570" y="1326"/>
                  </a:lnTo>
                  <a:lnTo>
                    <a:pt x="564" y="1326"/>
                  </a:lnTo>
                  <a:lnTo>
                    <a:pt x="558" y="1326"/>
                  </a:lnTo>
                  <a:lnTo>
                    <a:pt x="552" y="1326"/>
                  </a:lnTo>
                  <a:lnTo>
                    <a:pt x="552" y="1320"/>
                  </a:lnTo>
                  <a:lnTo>
                    <a:pt x="552" y="1314"/>
                  </a:lnTo>
                  <a:lnTo>
                    <a:pt x="552" y="1308"/>
                  </a:lnTo>
                  <a:lnTo>
                    <a:pt x="546" y="1308"/>
                  </a:lnTo>
                  <a:lnTo>
                    <a:pt x="546" y="1302"/>
                  </a:lnTo>
                  <a:lnTo>
                    <a:pt x="540" y="1302"/>
                  </a:lnTo>
                  <a:lnTo>
                    <a:pt x="540" y="1296"/>
                  </a:lnTo>
                  <a:lnTo>
                    <a:pt x="540" y="1290"/>
                  </a:lnTo>
                  <a:lnTo>
                    <a:pt x="534" y="1290"/>
                  </a:lnTo>
                  <a:lnTo>
                    <a:pt x="528" y="1290"/>
                  </a:lnTo>
                  <a:lnTo>
                    <a:pt x="522" y="1290"/>
                  </a:lnTo>
                  <a:lnTo>
                    <a:pt x="522" y="1284"/>
                  </a:lnTo>
                  <a:lnTo>
                    <a:pt x="528" y="1284"/>
                  </a:lnTo>
                  <a:lnTo>
                    <a:pt x="528" y="1278"/>
                  </a:lnTo>
                  <a:lnTo>
                    <a:pt x="534" y="1278"/>
                  </a:lnTo>
                  <a:lnTo>
                    <a:pt x="528" y="1278"/>
                  </a:lnTo>
                  <a:lnTo>
                    <a:pt x="528" y="1272"/>
                  </a:lnTo>
                  <a:lnTo>
                    <a:pt x="528" y="1266"/>
                  </a:lnTo>
                  <a:lnTo>
                    <a:pt x="522" y="1266"/>
                  </a:lnTo>
                  <a:lnTo>
                    <a:pt x="522" y="1272"/>
                  </a:lnTo>
                  <a:lnTo>
                    <a:pt x="516" y="1272"/>
                  </a:lnTo>
                  <a:lnTo>
                    <a:pt x="510" y="1272"/>
                  </a:lnTo>
                  <a:lnTo>
                    <a:pt x="504" y="1272"/>
                  </a:lnTo>
                  <a:lnTo>
                    <a:pt x="504" y="1278"/>
                  </a:lnTo>
                  <a:lnTo>
                    <a:pt x="498" y="1278"/>
                  </a:lnTo>
                  <a:lnTo>
                    <a:pt x="492" y="1278"/>
                  </a:lnTo>
                  <a:lnTo>
                    <a:pt x="492" y="1272"/>
                  </a:lnTo>
                  <a:lnTo>
                    <a:pt x="486" y="1272"/>
                  </a:lnTo>
                  <a:lnTo>
                    <a:pt x="486" y="1266"/>
                  </a:lnTo>
                  <a:lnTo>
                    <a:pt x="480" y="1266"/>
                  </a:lnTo>
                  <a:lnTo>
                    <a:pt x="474" y="1266"/>
                  </a:lnTo>
                  <a:lnTo>
                    <a:pt x="468" y="1266"/>
                  </a:lnTo>
                  <a:lnTo>
                    <a:pt x="468" y="1260"/>
                  </a:lnTo>
                  <a:lnTo>
                    <a:pt x="462" y="1260"/>
                  </a:lnTo>
                  <a:lnTo>
                    <a:pt x="456" y="1260"/>
                  </a:lnTo>
                  <a:lnTo>
                    <a:pt x="450" y="1260"/>
                  </a:lnTo>
                  <a:lnTo>
                    <a:pt x="450" y="1254"/>
                  </a:lnTo>
                  <a:lnTo>
                    <a:pt x="450" y="1260"/>
                  </a:lnTo>
                  <a:lnTo>
                    <a:pt x="444" y="1260"/>
                  </a:lnTo>
                  <a:lnTo>
                    <a:pt x="444" y="1254"/>
                  </a:lnTo>
                  <a:lnTo>
                    <a:pt x="444" y="1260"/>
                  </a:lnTo>
                  <a:lnTo>
                    <a:pt x="438" y="1260"/>
                  </a:lnTo>
                  <a:lnTo>
                    <a:pt x="438" y="1266"/>
                  </a:lnTo>
                  <a:lnTo>
                    <a:pt x="438" y="1272"/>
                  </a:lnTo>
                  <a:lnTo>
                    <a:pt x="432" y="1272"/>
                  </a:lnTo>
                  <a:lnTo>
                    <a:pt x="426" y="1272"/>
                  </a:lnTo>
                  <a:lnTo>
                    <a:pt x="414" y="1266"/>
                  </a:lnTo>
                  <a:lnTo>
                    <a:pt x="408" y="1266"/>
                  </a:lnTo>
                  <a:lnTo>
                    <a:pt x="402" y="1266"/>
                  </a:lnTo>
                  <a:lnTo>
                    <a:pt x="402" y="1260"/>
                  </a:lnTo>
                  <a:lnTo>
                    <a:pt x="408" y="1260"/>
                  </a:lnTo>
                  <a:lnTo>
                    <a:pt x="408" y="1254"/>
                  </a:lnTo>
                  <a:lnTo>
                    <a:pt x="408" y="1248"/>
                  </a:lnTo>
                  <a:lnTo>
                    <a:pt x="402" y="1248"/>
                  </a:lnTo>
                  <a:lnTo>
                    <a:pt x="396" y="1248"/>
                  </a:lnTo>
                  <a:lnTo>
                    <a:pt x="396" y="1254"/>
                  </a:lnTo>
                  <a:lnTo>
                    <a:pt x="402" y="1254"/>
                  </a:lnTo>
                  <a:lnTo>
                    <a:pt x="402" y="1260"/>
                  </a:lnTo>
                  <a:lnTo>
                    <a:pt x="396" y="1278"/>
                  </a:lnTo>
                  <a:lnTo>
                    <a:pt x="402" y="1278"/>
                  </a:lnTo>
                  <a:lnTo>
                    <a:pt x="396" y="1284"/>
                  </a:lnTo>
                  <a:lnTo>
                    <a:pt x="396" y="1290"/>
                  </a:lnTo>
                  <a:lnTo>
                    <a:pt x="402" y="1290"/>
                  </a:lnTo>
                  <a:lnTo>
                    <a:pt x="408" y="1290"/>
                  </a:lnTo>
                  <a:lnTo>
                    <a:pt x="408" y="1296"/>
                  </a:lnTo>
                  <a:lnTo>
                    <a:pt x="408" y="1302"/>
                  </a:lnTo>
                  <a:lnTo>
                    <a:pt x="408" y="1308"/>
                  </a:lnTo>
                  <a:lnTo>
                    <a:pt x="408" y="1314"/>
                  </a:lnTo>
                  <a:lnTo>
                    <a:pt x="402" y="1314"/>
                  </a:lnTo>
                  <a:lnTo>
                    <a:pt x="402" y="1320"/>
                  </a:lnTo>
                  <a:lnTo>
                    <a:pt x="396" y="1320"/>
                  </a:lnTo>
                  <a:lnTo>
                    <a:pt x="396" y="1326"/>
                  </a:lnTo>
                  <a:lnTo>
                    <a:pt x="396" y="1332"/>
                  </a:lnTo>
                  <a:lnTo>
                    <a:pt x="396" y="1338"/>
                  </a:lnTo>
                  <a:lnTo>
                    <a:pt x="396" y="1332"/>
                  </a:lnTo>
                  <a:lnTo>
                    <a:pt x="396" y="1338"/>
                  </a:lnTo>
                  <a:lnTo>
                    <a:pt x="390" y="1338"/>
                  </a:lnTo>
                  <a:lnTo>
                    <a:pt x="384" y="1338"/>
                  </a:lnTo>
                  <a:lnTo>
                    <a:pt x="384" y="1344"/>
                  </a:lnTo>
                  <a:lnTo>
                    <a:pt x="384" y="1350"/>
                  </a:lnTo>
                  <a:lnTo>
                    <a:pt x="378" y="1350"/>
                  </a:lnTo>
                  <a:lnTo>
                    <a:pt x="378" y="1356"/>
                  </a:lnTo>
                  <a:lnTo>
                    <a:pt x="372" y="1362"/>
                  </a:lnTo>
                  <a:lnTo>
                    <a:pt x="372" y="1368"/>
                  </a:lnTo>
                  <a:lnTo>
                    <a:pt x="366" y="1368"/>
                  </a:lnTo>
                  <a:lnTo>
                    <a:pt x="360" y="1368"/>
                  </a:lnTo>
                  <a:lnTo>
                    <a:pt x="360" y="1374"/>
                  </a:lnTo>
                  <a:lnTo>
                    <a:pt x="354" y="1374"/>
                  </a:lnTo>
                  <a:lnTo>
                    <a:pt x="348" y="1374"/>
                  </a:lnTo>
                  <a:lnTo>
                    <a:pt x="348" y="1380"/>
                  </a:lnTo>
                  <a:lnTo>
                    <a:pt x="342" y="1380"/>
                  </a:lnTo>
                  <a:lnTo>
                    <a:pt x="336" y="1380"/>
                  </a:lnTo>
                  <a:lnTo>
                    <a:pt x="330" y="1380"/>
                  </a:lnTo>
                  <a:lnTo>
                    <a:pt x="324" y="1380"/>
                  </a:lnTo>
                  <a:lnTo>
                    <a:pt x="324" y="1374"/>
                  </a:lnTo>
                  <a:lnTo>
                    <a:pt x="330" y="1374"/>
                  </a:lnTo>
                  <a:lnTo>
                    <a:pt x="330" y="1368"/>
                  </a:lnTo>
                  <a:lnTo>
                    <a:pt x="336" y="1368"/>
                  </a:lnTo>
                  <a:lnTo>
                    <a:pt x="336" y="1362"/>
                  </a:lnTo>
                  <a:lnTo>
                    <a:pt x="330" y="1362"/>
                  </a:lnTo>
                  <a:lnTo>
                    <a:pt x="330" y="1356"/>
                  </a:lnTo>
                  <a:lnTo>
                    <a:pt x="336" y="1356"/>
                  </a:lnTo>
                  <a:lnTo>
                    <a:pt x="330" y="1356"/>
                  </a:lnTo>
                  <a:lnTo>
                    <a:pt x="336" y="1350"/>
                  </a:lnTo>
                  <a:lnTo>
                    <a:pt x="336" y="1344"/>
                  </a:lnTo>
                  <a:lnTo>
                    <a:pt x="342" y="1344"/>
                  </a:lnTo>
                  <a:lnTo>
                    <a:pt x="342" y="1338"/>
                  </a:lnTo>
                  <a:lnTo>
                    <a:pt x="342" y="1332"/>
                  </a:lnTo>
                  <a:lnTo>
                    <a:pt x="336" y="1332"/>
                  </a:lnTo>
                  <a:lnTo>
                    <a:pt x="336" y="1338"/>
                  </a:lnTo>
                  <a:lnTo>
                    <a:pt x="336" y="1332"/>
                  </a:lnTo>
                  <a:lnTo>
                    <a:pt x="330" y="1332"/>
                  </a:lnTo>
                  <a:lnTo>
                    <a:pt x="330" y="1338"/>
                  </a:lnTo>
                  <a:lnTo>
                    <a:pt x="330" y="1332"/>
                  </a:lnTo>
                  <a:lnTo>
                    <a:pt x="324" y="1332"/>
                  </a:lnTo>
                  <a:lnTo>
                    <a:pt x="324" y="1338"/>
                  </a:lnTo>
                  <a:lnTo>
                    <a:pt x="324" y="1344"/>
                  </a:lnTo>
                  <a:lnTo>
                    <a:pt x="318" y="1344"/>
                  </a:lnTo>
                  <a:lnTo>
                    <a:pt x="312" y="1344"/>
                  </a:lnTo>
                  <a:lnTo>
                    <a:pt x="306" y="1338"/>
                  </a:lnTo>
                  <a:lnTo>
                    <a:pt x="300" y="1344"/>
                  </a:lnTo>
                  <a:lnTo>
                    <a:pt x="300" y="1332"/>
                  </a:lnTo>
                  <a:lnTo>
                    <a:pt x="300" y="1326"/>
                  </a:lnTo>
                  <a:lnTo>
                    <a:pt x="294" y="1326"/>
                  </a:lnTo>
                  <a:lnTo>
                    <a:pt x="294" y="1320"/>
                  </a:lnTo>
                  <a:lnTo>
                    <a:pt x="300" y="1320"/>
                  </a:lnTo>
                  <a:lnTo>
                    <a:pt x="300" y="1314"/>
                  </a:lnTo>
                  <a:lnTo>
                    <a:pt x="306" y="1314"/>
                  </a:lnTo>
                  <a:lnTo>
                    <a:pt x="300" y="1314"/>
                  </a:lnTo>
                  <a:lnTo>
                    <a:pt x="300" y="1308"/>
                  </a:lnTo>
                  <a:lnTo>
                    <a:pt x="300" y="1302"/>
                  </a:lnTo>
                  <a:lnTo>
                    <a:pt x="294" y="1302"/>
                  </a:lnTo>
                  <a:lnTo>
                    <a:pt x="288" y="1302"/>
                  </a:lnTo>
                  <a:lnTo>
                    <a:pt x="288" y="1296"/>
                  </a:lnTo>
                  <a:lnTo>
                    <a:pt x="288" y="1290"/>
                  </a:lnTo>
                  <a:lnTo>
                    <a:pt x="282" y="1290"/>
                  </a:lnTo>
                  <a:lnTo>
                    <a:pt x="276" y="1290"/>
                  </a:lnTo>
                  <a:lnTo>
                    <a:pt x="276" y="1296"/>
                  </a:lnTo>
                  <a:lnTo>
                    <a:pt x="276" y="1290"/>
                  </a:lnTo>
                  <a:lnTo>
                    <a:pt x="270" y="1290"/>
                  </a:lnTo>
                  <a:lnTo>
                    <a:pt x="270" y="1284"/>
                  </a:lnTo>
                  <a:lnTo>
                    <a:pt x="270" y="1278"/>
                  </a:lnTo>
                  <a:lnTo>
                    <a:pt x="264" y="1278"/>
                  </a:lnTo>
                  <a:lnTo>
                    <a:pt x="264" y="1272"/>
                  </a:lnTo>
                  <a:lnTo>
                    <a:pt x="264" y="1266"/>
                  </a:lnTo>
                  <a:lnTo>
                    <a:pt x="264" y="1272"/>
                  </a:lnTo>
                  <a:lnTo>
                    <a:pt x="258" y="1272"/>
                  </a:lnTo>
                  <a:lnTo>
                    <a:pt x="252" y="1272"/>
                  </a:lnTo>
                  <a:lnTo>
                    <a:pt x="246" y="1272"/>
                  </a:lnTo>
                  <a:lnTo>
                    <a:pt x="246" y="1266"/>
                  </a:lnTo>
                  <a:lnTo>
                    <a:pt x="240" y="1266"/>
                  </a:lnTo>
                  <a:lnTo>
                    <a:pt x="240" y="1272"/>
                  </a:lnTo>
                  <a:lnTo>
                    <a:pt x="234" y="1272"/>
                  </a:lnTo>
                  <a:lnTo>
                    <a:pt x="234" y="1266"/>
                  </a:lnTo>
                  <a:lnTo>
                    <a:pt x="228" y="1266"/>
                  </a:lnTo>
                  <a:lnTo>
                    <a:pt x="222" y="1266"/>
                  </a:lnTo>
                  <a:lnTo>
                    <a:pt x="222" y="1260"/>
                  </a:lnTo>
                  <a:lnTo>
                    <a:pt x="222" y="1254"/>
                  </a:lnTo>
                  <a:lnTo>
                    <a:pt x="222" y="1248"/>
                  </a:lnTo>
                  <a:lnTo>
                    <a:pt x="216" y="1248"/>
                  </a:lnTo>
                  <a:lnTo>
                    <a:pt x="210" y="1248"/>
                  </a:lnTo>
                  <a:lnTo>
                    <a:pt x="204" y="1248"/>
                  </a:lnTo>
                  <a:lnTo>
                    <a:pt x="204" y="1254"/>
                  </a:lnTo>
                  <a:lnTo>
                    <a:pt x="204" y="1260"/>
                  </a:lnTo>
                  <a:lnTo>
                    <a:pt x="198" y="1260"/>
                  </a:lnTo>
                  <a:lnTo>
                    <a:pt x="204" y="1260"/>
                  </a:lnTo>
                  <a:lnTo>
                    <a:pt x="198" y="1260"/>
                  </a:lnTo>
                  <a:lnTo>
                    <a:pt x="198" y="1266"/>
                  </a:lnTo>
                  <a:lnTo>
                    <a:pt x="198" y="1272"/>
                  </a:lnTo>
                  <a:lnTo>
                    <a:pt x="198" y="1266"/>
                  </a:lnTo>
                  <a:lnTo>
                    <a:pt x="192" y="1266"/>
                  </a:lnTo>
                  <a:lnTo>
                    <a:pt x="186" y="1266"/>
                  </a:lnTo>
                  <a:lnTo>
                    <a:pt x="180" y="1266"/>
                  </a:lnTo>
                  <a:lnTo>
                    <a:pt x="186" y="1266"/>
                  </a:lnTo>
                  <a:lnTo>
                    <a:pt x="186" y="1260"/>
                  </a:lnTo>
                  <a:lnTo>
                    <a:pt x="180" y="1260"/>
                  </a:lnTo>
                  <a:lnTo>
                    <a:pt x="174" y="1260"/>
                  </a:lnTo>
                  <a:lnTo>
                    <a:pt x="168" y="1260"/>
                  </a:lnTo>
                  <a:lnTo>
                    <a:pt x="168" y="1254"/>
                  </a:lnTo>
                  <a:lnTo>
                    <a:pt x="168" y="1260"/>
                  </a:lnTo>
                  <a:lnTo>
                    <a:pt x="168" y="1254"/>
                  </a:lnTo>
                  <a:lnTo>
                    <a:pt x="162" y="1254"/>
                  </a:lnTo>
                  <a:lnTo>
                    <a:pt x="162" y="1248"/>
                  </a:lnTo>
                  <a:close/>
                </a:path>
              </a:pathLst>
            </a:custGeom>
            <a:solidFill>
              <a:schemeClr val="accent6">
                <a:lumMod val="75000"/>
              </a:schemeClr>
            </a:solidFill>
            <a:ln w="9525" cmpd="sng">
              <a:solidFill>
                <a:schemeClr val="bg1"/>
              </a:solidFill>
              <a:round/>
              <a:headEnd/>
              <a:tailEnd/>
            </a:ln>
            <a:effectLst>
              <a:outerShdw blurRad="63500" sx="102000" sy="102000" algn="ctr" rotWithShape="0">
                <a:prstClr val="black">
                  <a:alpha val="40000"/>
                </a:prstClr>
              </a:outerShdw>
            </a:effectLst>
          </p:spPr>
          <p:txBody>
            <a:bodyPr/>
            <a:lstStyle/>
            <a:p>
              <a:pPr>
                <a:defRPr/>
              </a:pPr>
              <a:endParaRPr lang="de-DE" sz="1300" dirty="0">
                <a:solidFill>
                  <a:srgbClr val="FF0000"/>
                </a:solidFill>
                <a:ea typeface="+mn-ea"/>
              </a:endParaRPr>
            </a:p>
          </p:txBody>
        </p:sp>
        <p:sp>
          <p:nvSpPr>
            <p:cNvPr id="16" name="Freeform 12">
              <a:extLst>
                <a:ext uri="{FF2B5EF4-FFF2-40B4-BE49-F238E27FC236}">
                  <a16:creationId xmlns:a16="http://schemas.microsoft.com/office/drawing/2014/main" id="{5F954962-E35D-4F20-BC4C-C1B8B126F95E}"/>
                </a:ext>
              </a:extLst>
            </p:cNvPr>
            <p:cNvSpPr>
              <a:spLocks/>
            </p:cNvSpPr>
            <p:nvPr/>
          </p:nvSpPr>
          <p:spPr bwMode="gray">
            <a:xfrm>
              <a:off x="2113" y="3442"/>
              <a:ext cx="273" cy="215"/>
            </a:xfrm>
            <a:custGeom>
              <a:avLst/>
              <a:gdLst>
                <a:gd name="T0" fmla="*/ 252 w 282"/>
                <a:gd name="T1" fmla="*/ 216 h 222"/>
                <a:gd name="T2" fmla="*/ 234 w 282"/>
                <a:gd name="T3" fmla="*/ 216 h 222"/>
                <a:gd name="T4" fmla="*/ 222 w 282"/>
                <a:gd name="T5" fmla="*/ 210 h 222"/>
                <a:gd name="T6" fmla="*/ 210 w 282"/>
                <a:gd name="T7" fmla="*/ 216 h 222"/>
                <a:gd name="T8" fmla="*/ 198 w 282"/>
                <a:gd name="T9" fmla="*/ 204 h 222"/>
                <a:gd name="T10" fmla="*/ 186 w 282"/>
                <a:gd name="T11" fmla="*/ 216 h 222"/>
                <a:gd name="T12" fmla="*/ 180 w 282"/>
                <a:gd name="T13" fmla="*/ 192 h 222"/>
                <a:gd name="T14" fmla="*/ 162 w 282"/>
                <a:gd name="T15" fmla="*/ 174 h 222"/>
                <a:gd name="T16" fmla="*/ 150 w 282"/>
                <a:gd name="T17" fmla="*/ 168 h 222"/>
                <a:gd name="T18" fmla="*/ 132 w 282"/>
                <a:gd name="T19" fmla="*/ 168 h 222"/>
                <a:gd name="T20" fmla="*/ 132 w 282"/>
                <a:gd name="T21" fmla="*/ 186 h 222"/>
                <a:gd name="T22" fmla="*/ 114 w 282"/>
                <a:gd name="T23" fmla="*/ 198 h 222"/>
                <a:gd name="T24" fmla="*/ 90 w 282"/>
                <a:gd name="T25" fmla="*/ 186 h 222"/>
                <a:gd name="T26" fmla="*/ 84 w 282"/>
                <a:gd name="T27" fmla="*/ 174 h 222"/>
                <a:gd name="T28" fmla="*/ 78 w 282"/>
                <a:gd name="T29" fmla="*/ 150 h 222"/>
                <a:gd name="T30" fmla="*/ 66 w 282"/>
                <a:gd name="T31" fmla="*/ 132 h 222"/>
                <a:gd name="T32" fmla="*/ 60 w 282"/>
                <a:gd name="T33" fmla="*/ 120 h 222"/>
                <a:gd name="T34" fmla="*/ 54 w 282"/>
                <a:gd name="T35" fmla="*/ 108 h 222"/>
                <a:gd name="T36" fmla="*/ 66 w 282"/>
                <a:gd name="T37" fmla="*/ 102 h 222"/>
                <a:gd name="T38" fmla="*/ 54 w 282"/>
                <a:gd name="T39" fmla="*/ 96 h 222"/>
                <a:gd name="T40" fmla="*/ 48 w 282"/>
                <a:gd name="T41" fmla="*/ 84 h 222"/>
                <a:gd name="T42" fmla="*/ 36 w 282"/>
                <a:gd name="T43" fmla="*/ 72 h 222"/>
                <a:gd name="T44" fmla="*/ 24 w 282"/>
                <a:gd name="T45" fmla="*/ 66 h 222"/>
                <a:gd name="T46" fmla="*/ 0 w 282"/>
                <a:gd name="T47" fmla="*/ 60 h 222"/>
                <a:gd name="T48" fmla="*/ 0 w 282"/>
                <a:gd name="T49" fmla="*/ 36 h 222"/>
                <a:gd name="T50" fmla="*/ 18 w 282"/>
                <a:gd name="T51" fmla="*/ 30 h 222"/>
                <a:gd name="T52" fmla="*/ 42 w 282"/>
                <a:gd name="T53" fmla="*/ 36 h 222"/>
                <a:gd name="T54" fmla="*/ 60 w 282"/>
                <a:gd name="T55" fmla="*/ 42 h 222"/>
                <a:gd name="T56" fmla="*/ 78 w 282"/>
                <a:gd name="T57" fmla="*/ 36 h 222"/>
                <a:gd name="T58" fmla="*/ 84 w 282"/>
                <a:gd name="T59" fmla="*/ 36 h 222"/>
                <a:gd name="T60" fmla="*/ 102 w 282"/>
                <a:gd name="T61" fmla="*/ 30 h 222"/>
                <a:gd name="T62" fmla="*/ 114 w 282"/>
                <a:gd name="T63" fmla="*/ 24 h 222"/>
                <a:gd name="T64" fmla="*/ 132 w 282"/>
                <a:gd name="T65" fmla="*/ 18 h 222"/>
                <a:gd name="T66" fmla="*/ 144 w 282"/>
                <a:gd name="T67" fmla="*/ 6 h 222"/>
                <a:gd name="T68" fmla="*/ 150 w 282"/>
                <a:gd name="T69" fmla="*/ 6 h 222"/>
                <a:gd name="T70" fmla="*/ 162 w 282"/>
                <a:gd name="T71" fmla="*/ 0 h 222"/>
                <a:gd name="T72" fmla="*/ 180 w 282"/>
                <a:gd name="T73" fmla="*/ 0 h 222"/>
                <a:gd name="T74" fmla="*/ 204 w 282"/>
                <a:gd name="T75" fmla="*/ 12 h 222"/>
                <a:gd name="T76" fmla="*/ 222 w 282"/>
                <a:gd name="T77" fmla="*/ 12 h 222"/>
                <a:gd name="T78" fmla="*/ 234 w 282"/>
                <a:gd name="T79" fmla="*/ 30 h 222"/>
                <a:gd name="T80" fmla="*/ 246 w 282"/>
                <a:gd name="T81" fmla="*/ 24 h 222"/>
                <a:gd name="T82" fmla="*/ 258 w 282"/>
                <a:gd name="T83" fmla="*/ 42 h 222"/>
                <a:gd name="T84" fmla="*/ 252 w 282"/>
                <a:gd name="T85" fmla="*/ 66 h 222"/>
                <a:gd name="T86" fmla="*/ 246 w 282"/>
                <a:gd name="T87" fmla="*/ 78 h 222"/>
                <a:gd name="T88" fmla="*/ 246 w 282"/>
                <a:gd name="T89" fmla="*/ 90 h 222"/>
                <a:gd name="T90" fmla="*/ 252 w 282"/>
                <a:gd name="T91" fmla="*/ 102 h 222"/>
                <a:gd name="T92" fmla="*/ 264 w 282"/>
                <a:gd name="T93" fmla="*/ 108 h 222"/>
                <a:gd name="T94" fmla="*/ 282 w 282"/>
                <a:gd name="T95" fmla="*/ 120 h 222"/>
                <a:gd name="T96" fmla="*/ 276 w 282"/>
                <a:gd name="T97" fmla="*/ 132 h 222"/>
                <a:gd name="T98" fmla="*/ 276 w 282"/>
                <a:gd name="T99" fmla="*/ 138 h 222"/>
                <a:gd name="T100" fmla="*/ 264 w 282"/>
                <a:gd name="T101" fmla="*/ 156 h 222"/>
                <a:gd name="T102" fmla="*/ 252 w 282"/>
                <a:gd name="T103" fmla="*/ 162 h 222"/>
                <a:gd name="T104" fmla="*/ 258 w 282"/>
                <a:gd name="T105" fmla="*/ 186 h 222"/>
                <a:gd name="T106" fmla="*/ 270 w 282"/>
                <a:gd name="T107" fmla="*/ 20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2" h="222">
                  <a:moveTo>
                    <a:pt x="270" y="204"/>
                  </a:moveTo>
                  <a:lnTo>
                    <a:pt x="270" y="210"/>
                  </a:lnTo>
                  <a:lnTo>
                    <a:pt x="264" y="210"/>
                  </a:lnTo>
                  <a:lnTo>
                    <a:pt x="258" y="210"/>
                  </a:lnTo>
                  <a:lnTo>
                    <a:pt x="252" y="216"/>
                  </a:lnTo>
                  <a:lnTo>
                    <a:pt x="252" y="222"/>
                  </a:lnTo>
                  <a:lnTo>
                    <a:pt x="246" y="222"/>
                  </a:lnTo>
                  <a:lnTo>
                    <a:pt x="246" y="216"/>
                  </a:lnTo>
                  <a:lnTo>
                    <a:pt x="240" y="216"/>
                  </a:lnTo>
                  <a:lnTo>
                    <a:pt x="234" y="216"/>
                  </a:lnTo>
                  <a:lnTo>
                    <a:pt x="228" y="216"/>
                  </a:lnTo>
                  <a:lnTo>
                    <a:pt x="222" y="216"/>
                  </a:lnTo>
                  <a:lnTo>
                    <a:pt x="222" y="222"/>
                  </a:lnTo>
                  <a:lnTo>
                    <a:pt x="222" y="216"/>
                  </a:lnTo>
                  <a:lnTo>
                    <a:pt x="222" y="210"/>
                  </a:lnTo>
                  <a:lnTo>
                    <a:pt x="216" y="210"/>
                  </a:lnTo>
                  <a:lnTo>
                    <a:pt x="216" y="216"/>
                  </a:lnTo>
                  <a:lnTo>
                    <a:pt x="216" y="210"/>
                  </a:lnTo>
                  <a:lnTo>
                    <a:pt x="216" y="216"/>
                  </a:lnTo>
                  <a:lnTo>
                    <a:pt x="210" y="216"/>
                  </a:lnTo>
                  <a:lnTo>
                    <a:pt x="204" y="210"/>
                  </a:lnTo>
                  <a:lnTo>
                    <a:pt x="204" y="204"/>
                  </a:lnTo>
                  <a:lnTo>
                    <a:pt x="204" y="210"/>
                  </a:lnTo>
                  <a:lnTo>
                    <a:pt x="198" y="210"/>
                  </a:lnTo>
                  <a:lnTo>
                    <a:pt x="198" y="204"/>
                  </a:lnTo>
                  <a:lnTo>
                    <a:pt x="198" y="198"/>
                  </a:lnTo>
                  <a:lnTo>
                    <a:pt x="198" y="204"/>
                  </a:lnTo>
                  <a:lnTo>
                    <a:pt x="192" y="204"/>
                  </a:lnTo>
                  <a:lnTo>
                    <a:pt x="192" y="210"/>
                  </a:lnTo>
                  <a:lnTo>
                    <a:pt x="186" y="216"/>
                  </a:lnTo>
                  <a:lnTo>
                    <a:pt x="180" y="216"/>
                  </a:lnTo>
                  <a:lnTo>
                    <a:pt x="180" y="210"/>
                  </a:lnTo>
                  <a:lnTo>
                    <a:pt x="180" y="204"/>
                  </a:lnTo>
                  <a:lnTo>
                    <a:pt x="180" y="198"/>
                  </a:lnTo>
                  <a:lnTo>
                    <a:pt x="180" y="192"/>
                  </a:lnTo>
                  <a:lnTo>
                    <a:pt x="180" y="186"/>
                  </a:lnTo>
                  <a:lnTo>
                    <a:pt x="174" y="186"/>
                  </a:lnTo>
                  <a:lnTo>
                    <a:pt x="168" y="186"/>
                  </a:lnTo>
                  <a:lnTo>
                    <a:pt x="168" y="180"/>
                  </a:lnTo>
                  <a:lnTo>
                    <a:pt x="162" y="174"/>
                  </a:lnTo>
                  <a:lnTo>
                    <a:pt x="162" y="180"/>
                  </a:lnTo>
                  <a:lnTo>
                    <a:pt x="156" y="180"/>
                  </a:lnTo>
                  <a:lnTo>
                    <a:pt x="156" y="174"/>
                  </a:lnTo>
                  <a:lnTo>
                    <a:pt x="150" y="174"/>
                  </a:lnTo>
                  <a:lnTo>
                    <a:pt x="150" y="168"/>
                  </a:lnTo>
                  <a:lnTo>
                    <a:pt x="150" y="174"/>
                  </a:lnTo>
                  <a:lnTo>
                    <a:pt x="144" y="174"/>
                  </a:lnTo>
                  <a:lnTo>
                    <a:pt x="138" y="174"/>
                  </a:lnTo>
                  <a:lnTo>
                    <a:pt x="132" y="174"/>
                  </a:lnTo>
                  <a:lnTo>
                    <a:pt x="132" y="168"/>
                  </a:lnTo>
                  <a:lnTo>
                    <a:pt x="126" y="174"/>
                  </a:lnTo>
                  <a:lnTo>
                    <a:pt x="132" y="180"/>
                  </a:lnTo>
                  <a:lnTo>
                    <a:pt x="126" y="180"/>
                  </a:lnTo>
                  <a:lnTo>
                    <a:pt x="132" y="180"/>
                  </a:lnTo>
                  <a:lnTo>
                    <a:pt x="132" y="186"/>
                  </a:lnTo>
                  <a:lnTo>
                    <a:pt x="132" y="192"/>
                  </a:lnTo>
                  <a:lnTo>
                    <a:pt x="126" y="192"/>
                  </a:lnTo>
                  <a:lnTo>
                    <a:pt x="126" y="198"/>
                  </a:lnTo>
                  <a:lnTo>
                    <a:pt x="120" y="198"/>
                  </a:lnTo>
                  <a:lnTo>
                    <a:pt x="114" y="198"/>
                  </a:lnTo>
                  <a:lnTo>
                    <a:pt x="114" y="192"/>
                  </a:lnTo>
                  <a:lnTo>
                    <a:pt x="108" y="192"/>
                  </a:lnTo>
                  <a:lnTo>
                    <a:pt x="102" y="192"/>
                  </a:lnTo>
                  <a:lnTo>
                    <a:pt x="96" y="192"/>
                  </a:lnTo>
                  <a:lnTo>
                    <a:pt x="90" y="186"/>
                  </a:lnTo>
                  <a:lnTo>
                    <a:pt x="90" y="180"/>
                  </a:lnTo>
                  <a:lnTo>
                    <a:pt x="96" y="174"/>
                  </a:lnTo>
                  <a:lnTo>
                    <a:pt x="96" y="168"/>
                  </a:lnTo>
                  <a:lnTo>
                    <a:pt x="90" y="168"/>
                  </a:lnTo>
                  <a:lnTo>
                    <a:pt x="84" y="174"/>
                  </a:lnTo>
                  <a:lnTo>
                    <a:pt x="84" y="168"/>
                  </a:lnTo>
                  <a:lnTo>
                    <a:pt x="84" y="162"/>
                  </a:lnTo>
                  <a:lnTo>
                    <a:pt x="84" y="156"/>
                  </a:lnTo>
                  <a:lnTo>
                    <a:pt x="78" y="156"/>
                  </a:lnTo>
                  <a:lnTo>
                    <a:pt x="78" y="150"/>
                  </a:lnTo>
                  <a:lnTo>
                    <a:pt x="78" y="144"/>
                  </a:lnTo>
                  <a:lnTo>
                    <a:pt x="78" y="138"/>
                  </a:lnTo>
                  <a:lnTo>
                    <a:pt x="72" y="138"/>
                  </a:lnTo>
                  <a:lnTo>
                    <a:pt x="72" y="132"/>
                  </a:lnTo>
                  <a:lnTo>
                    <a:pt x="66" y="132"/>
                  </a:lnTo>
                  <a:lnTo>
                    <a:pt x="66" y="126"/>
                  </a:lnTo>
                  <a:lnTo>
                    <a:pt x="60" y="126"/>
                  </a:lnTo>
                  <a:lnTo>
                    <a:pt x="60" y="120"/>
                  </a:lnTo>
                  <a:lnTo>
                    <a:pt x="54" y="120"/>
                  </a:lnTo>
                  <a:lnTo>
                    <a:pt x="60" y="120"/>
                  </a:lnTo>
                  <a:lnTo>
                    <a:pt x="54" y="120"/>
                  </a:lnTo>
                  <a:lnTo>
                    <a:pt x="60" y="120"/>
                  </a:lnTo>
                  <a:lnTo>
                    <a:pt x="54" y="120"/>
                  </a:lnTo>
                  <a:lnTo>
                    <a:pt x="54" y="114"/>
                  </a:lnTo>
                  <a:lnTo>
                    <a:pt x="54" y="108"/>
                  </a:lnTo>
                  <a:lnTo>
                    <a:pt x="60" y="108"/>
                  </a:lnTo>
                  <a:lnTo>
                    <a:pt x="60" y="114"/>
                  </a:lnTo>
                  <a:lnTo>
                    <a:pt x="60" y="108"/>
                  </a:lnTo>
                  <a:lnTo>
                    <a:pt x="66" y="108"/>
                  </a:lnTo>
                  <a:lnTo>
                    <a:pt x="66" y="102"/>
                  </a:lnTo>
                  <a:lnTo>
                    <a:pt x="60" y="102"/>
                  </a:lnTo>
                  <a:lnTo>
                    <a:pt x="60" y="108"/>
                  </a:lnTo>
                  <a:lnTo>
                    <a:pt x="60" y="102"/>
                  </a:lnTo>
                  <a:lnTo>
                    <a:pt x="60" y="96"/>
                  </a:lnTo>
                  <a:lnTo>
                    <a:pt x="54" y="96"/>
                  </a:lnTo>
                  <a:lnTo>
                    <a:pt x="48" y="96"/>
                  </a:lnTo>
                  <a:lnTo>
                    <a:pt x="48" y="90"/>
                  </a:lnTo>
                  <a:lnTo>
                    <a:pt x="54" y="90"/>
                  </a:lnTo>
                  <a:lnTo>
                    <a:pt x="48" y="90"/>
                  </a:lnTo>
                  <a:lnTo>
                    <a:pt x="48" y="84"/>
                  </a:lnTo>
                  <a:lnTo>
                    <a:pt x="54" y="84"/>
                  </a:lnTo>
                  <a:lnTo>
                    <a:pt x="48" y="78"/>
                  </a:lnTo>
                  <a:lnTo>
                    <a:pt x="42" y="78"/>
                  </a:lnTo>
                  <a:lnTo>
                    <a:pt x="42" y="72"/>
                  </a:lnTo>
                  <a:lnTo>
                    <a:pt x="36" y="72"/>
                  </a:lnTo>
                  <a:lnTo>
                    <a:pt x="36" y="66"/>
                  </a:lnTo>
                  <a:lnTo>
                    <a:pt x="30" y="66"/>
                  </a:lnTo>
                  <a:lnTo>
                    <a:pt x="30" y="60"/>
                  </a:lnTo>
                  <a:lnTo>
                    <a:pt x="30" y="66"/>
                  </a:lnTo>
                  <a:lnTo>
                    <a:pt x="24" y="66"/>
                  </a:lnTo>
                  <a:lnTo>
                    <a:pt x="24" y="60"/>
                  </a:lnTo>
                  <a:lnTo>
                    <a:pt x="18" y="60"/>
                  </a:lnTo>
                  <a:lnTo>
                    <a:pt x="12" y="60"/>
                  </a:lnTo>
                  <a:lnTo>
                    <a:pt x="6" y="60"/>
                  </a:lnTo>
                  <a:lnTo>
                    <a:pt x="0" y="60"/>
                  </a:lnTo>
                  <a:lnTo>
                    <a:pt x="0" y="54"/>
                  </a:lnTo>
                  <a:lnTo>
                    <a:pt x="6" y="54"/>
                  </a:lnTo>
                  <a:lnTo>
                    <a:pt x="0" y="48"/>
                  </a:lnTo>
                  <a:lnTo>
                    <a:pt x="0" y="42"/>
                  </a:lnTo>
                  <a:lnTo>
                    <a:pt x="0" y="36"/>
                  </a:lnTo>
                  <a:lnTo>
                    <a:pt x="0" y="30"/>
                  </a:lnTo>
                  <a:lnTo>
                    <a:pt x="6" y="30"/>
                  </a:lnTo>
                  <a:lnTo>
                    <a:pt x="6" y="24"/>
                  </a:lnTo>
                  <a:lnTo>
                    <a:pt x="12" y="30"/>
                  </a:lnTo>
                  <a:lnTo>
                    <a:pt x="18" y="30"/>
                  </a:lnTo>
                  <a:lnTo>
                    <a:pt x="24" y="30"/>
                  </a:lnTo>
                  <a:lnTo>
                    <a:pt x="30" y="30"/>
                  </a:lnTo>
                  <a:lnTo>
                    <a:pt x="36" y="30"/>
                  </a:lnTo>
                  <a:lnTo>
                    <a:pt x="36" y="36"/>
                  </a:lnTo>
                  <a:lnTo>
                    <a:pt x="42" y="36"/>
                  </a:lnTo>
                  <a:lnTo>
                    <a:pt x="48" y="36"/>
                  </a:lnTo>
                  <a:lnTo>
                    <a:pt x="54" y="36"/>
                  </a:lnTo>
                  <a:lnTo>
                    <a:pt x="60" y="30"/>
                  </a:lnTo>
                  <a:lnTo>
                    <a:pt x="60" y="36"/>
                  </a:lnTo>
                  <a:lnTo>
                    <a:pt x="60" y="42"/>
                  </a:lnTo>
                  <a:lnTo>
                    <a:pt x="66" y="42"/>
                  </a:lnTo>
                  <a:lnTo>
                    <a:pt x="72" y="42"/>
                  </a:lnTo>
                  <a:lnTo>
                    <a:pt x="66" y="36"/>
                  </a:lnTo>
                  <a:lnTo>
                    <a:pt x="72" y="36"/>
                  </a:lnTo>
                  <a:lnTo>
                    <a:pt x="78" y="36"/>
                  </a:lnTo>
                  <a:lnTo>
                    <a:pt x="78" y="30"/>
                  </a:lnTo>
                  <a:lnTo>
                    <a:pt x="84" y="30"/>
                  </a:lnTo>
                  <a:lnTo>
                    <a:pt x="78" y="30"/>
                  </a:lnTo>
                  <a:lnTo>
                    <a:pt x="84" y="30"/>
                  </a:lnTo>
                  <a:lnTo>
                    <a:pt x="84" y="36"/>
                  </a:lnTo>
                  <a:lnTo>
                    <a:pt x="90" y="30"/>
                  </a:lnTo>
                  <a:lnTo>
                    <a:pt x="90" y="36"/>
                  </a:lnTo>
                  <a:lnTo>
                    <a:pt x="96" y="36"/>
                  </a:lnTo>
                  <a:lnTo>
                    <a:pt x="96" y="30"/>
                  </a:lnTo>
                  <a:lnTo>
                    <a:pt x="102" y="30"/>
                  </a:lnTo>
                  <a:lnTo>
                    <a:pt x="102" y="24"/>
                  </a:lnTo>
                  <a:lnTo>
                    <a:pt x="102" y="30"/>
                  </a:lnTo>
                  <a:lnTo>
                    <a:pt x="108" y="30"/>
                  </a:lnTo>
                  <a:lnTo>
                    <a:pt x="108" y="24"/>
                  </a:lnTo>
                  <a:lnTo>
                    <a:pt x="114" y="24"/>
                  </a:lnTo>
                  <a:lnTo>
                    <a:pt x="120" y="24"/>
                  </a:lnTo>
                  <a:lnTo>
                    <a:pt x="120" y="18"/>
                  </a:lnTo>
                  <a:lnTo>
                    <a:pt x="126" y="12"/>
                  </a:lnTo>
                  <a:lnTo>
                    <a:pt x="126" y="18"/>
                  </a:lnTo>
                  <a:lnTo>
                    <a:pt x="132" y="18"/>
                  </a:lnTo>
                  <a:lnTo>
                    <a:pt x="132" y="12"/>
                  </a:lnTo>
                  <a:lnTo>
                    <a:pt x="132" y="18"/>
                  </a:lnTo>
                  <a:lnTo>
                    <a:pt x="138" y="12"/>
                  </a:lnTo>
                  <a:lnTo>
                    <a:pt x="138" y="6"/>
                  </a:lnTo>
                  <a:lnTo>
                    <a:pt x="144" y="6"/>
                  </a:lnTo>
                  <a:lnTo>
                    <a:pt x="144" y="12"/>
                  </a:lnTo>
                  <a:lnTo>
                    <a:pt x="144" y="6"/>
                  </a:lnTo>
                  <a:lnTo>
                    <a:pt x="144" y="12"/>
                  </a:lnTo>
                  <a:lnTo>
                    <a:pt x="150" y="12"/>
                  </a:lnTo>
                  <a:lnTo>
                    <a:pt x="150" y="6"/>
                  </a:lnTo>
                  <a:lnTo>
                    <a:pt x="144" y="6"/>
                  </a:lnTo>
                  <a:lnTo>
                    <a:pt x="150" y="6"/>
                  </a:lnTo>
                  <a:lnTo>
                    <a:pt x="156" y="6"/>
                  </a:lnTo>
                  <a:lnTo>
                    <a:pt x="162" y="6"/>
                  </a:lnTo>
                  <a:lnTo>
                    <a:pt x="162" y="0"/>
                  </a:lnTo>
                  <a:lnTo>
                    <a:pt x="168" y="0"/>
                  </a:lnTo>
                  <a:lnTo>
                    <a:pt x="174" y="0"/>
                  </a:lnTo>
                  <a:lnTo>
                    <a:pt x="174" y="6"/>
                  </a:lnTo>
                  <a:lnTo>
                    <a:pt x="174" y="0"/>
                  </a:lnTo>
                  <a:lnTo>
                    <a:pt x="180" y="0"/>
                  </a:lnTo>
                  <a:lnTo>
                    <a:pt x="186" y="0"/>
                  </a:lnTo>
                  <a:lnTo>
                    <a:pt x="192" y="0"/>
                  </a:lnTo>
                  <a:lnTo>
                    <a:pt x="198" y="6"/>
                  </a:lnTo>
                  <a:lnTo>
                    <a:pt x="198" y="12"/>
                  </a:lnTo>
                  <a:lnTo>
                    <a:pt x="204" y="12"/>
                  </a:lnTo>
                  <a:lnTo>
                    <a:pt x="204" y="18"/>
                  </a:lnTo>
                  <a:lnTo>
                    <a:pt x="210" y="18"/>
                  </a:lnTo>
                  <a:lnTo>
                    <a:pt x="216" y="18"/>
                  </a:lnTo>
                  <a:lnTo>
                    <a:pt x="216" y="12"/>
                  </a:lnTo>
                  <a:lnTo>
                    <a:pt x="222" y="12"/>
                  </a:lnTo>
                  <a:lnTo>
                    <a:pt x="222" y="18"/>
                  </a:lnTo>
                  <a:lnTo>
                    <a:pt x="222" y="24"/>
                  </a:lnTo>
                  <a:lnTo>
                    <a:pt x="228" y="24"/>
                  </a:lnTo>
                  <a:lnTo>
                    <a:pt x="234" y="24"/>
                  </a:lnTo>
                  <a:lnTo>
                    <a:pt x="234" y="30"/>
                  </a:lnTo>
                  <a:lnTo>
                    <a:pt x="240" y="30"/>
                  </a:lnTo>
                  <a:lnTo>
                    <a:pt x="240" y="24"/>
                  </a:lnTo>
                  <a:lnTo>
                    <a:pt x="246" y="24"/>
                  </a:lnTo>
                  <a:lnTo>
                    <a:pt x="252" y="24"/>
                  </a:lnTo>
                  <a:lnTo>
                    <a:pt x="246" y="24"/>
                  </a:lnTo>
                  <a:lnTo>
                    <a:pt x="246" y="30"/>
                  </a:lnTo>
                  <a:lnTo>
                    <a:pt x="252" y="30"/>
                  </a:lnTo>
                  <a:lnTo>
                    <a:pt x="252" y="36"/>
                  </a:lnTo>
                  <a:lnTo>
                    <a:pt x="252" y="42"/>
                  </a:lnTo>
                  <a:lnTo>
                    <a:pt x="258" y="42"/>
                  </a:lnTo>
                  <a:lnTo>
                    <a:pt x="258" y="48"/>
                  </a:lnTo>
                  <a:lnTo>
                    <a:pt x="252" y="48"/>
                  </a:lnTo>
                  <a:lnTo>
                    <a:pt x="252" y="54"/>
                  </a:lnTo>
                  <a:lnTo>
                    <a:pt x="252" y="60"/>
                  </a:lnTo>
                  <a:lnTo>
                    <a:pt x="252" y="66"/>
                  </a:lnTo>
                  <a:lnTo>
                    <a:pt x="258" y="66"/>
                  </a:lnTo>
                  <a:lnTo>
                    <a:pt x="258" y="72"/>
                  </a:lnTo>
                  <a:lnTo>
                    <a:pt x="252" y="72"/>
                  </a:lnTo>
                  <a:lnTo>
                    <a:pt x="252" y="78"/>
                  </a:lnTo>
                  <a:lnTo>
                    <a:pt x="246" y="78"/>
                  </a:lnTo>
                  <a:lnTo>
                    <a:pt x="240" y="78"/>
                  </a:lnTo>
                  <a:lnTo>
                    <a:pt x="240" y="84"/>
                  </a:lnTo>
                  <a:lnTo>
                    <a:pt x="246" y="84"/>
                  </a:lnTo>
                  <a:lnTo>
                    <a:pt x="240" y="84"/>
                  </a:lnTo>
                  <a:lnTo>
                    <a:pt x="246" y="90"/>
                  </a:lnTo>
                  <a:lnTo>
                    <a:pt x="252" y="90"/>
                  </a:lnTo>
                  <a:lnTo>
                    <a:pt x="252" y="96"/>
                  </a:lnTo>
                  <a:lnTo>
                    <a:pt x="252" y="102"/>
                  </a:lnTo>
                  <a:lnTo>
                    <a:pt x="258" y="102"/>
                  </a:lnTo>
                  <a:lnTo>
                    <a:pt x="252" y="102"/>
                  </a:lnTo>
                  <a:lnTo>
                    <a:pt x="252" y="108"/>
                  </a:lnTo>
                  <a:lnTo>
                    <a:pt x="258" y="108"/>
                  </a:lnTo>
                  <a:lnTo>
                    <a:pt x="258" y="102"/>
                  </a:lnTo>
                  <a:lnTo>
                    <a:pt x="258" y="108"/>
                  </a:lnTo>
                  <a:lnTo>
                    <a:pt x="264" y="108"/>
                  </a:lnTo>
                  <a:lnTo>
                    <a:pt x="270" y="108"/>
                  </a:lnTo>
                  <a:lnTo>
                    <a:pt x="270" y="114"/>
                  </a:lnTo>
                  <a:lnTo>
                    <a:pt x="276" y="114"/>
                  </a:lnTo>
                  <a:lnTo>
                    <a:pt x="282" y="114"/>
                  </a:lnTo>
                  <a:lnTo>
                    <a:pt x="282" y="120"/>
                  </a:lnTo>
                  <a:lnTo>
                    <a:pt x="282" y="126"/>
                  </a:lnTo>
                  <a:lnTo>
                    <a:pt x="282" y="132"/>
                  </a:lnTo>
                  <a:lnTo>
                    <a:pt x="276" y="132"/>
                  </a:lnTo>
                  <a:lnTo>
                    <a:pt x="276" y="138"/>
                  </a:lnTo>
                  <a:lnTo>
                    <a:pt x="276" y="132"/>
                  </a:lnTo>
                  <a:lnTo>
                    <a:pt x="282" y="132"/>
                  </a:lnTo>
                  <a:lnTo>
                    <a:pt x="282" y="138"/>
                  </a:lnTo>
                  <a:lnTo>
                    <a:pt x="276" y="138"/>
                  </a:lnTo>
                  <a:lnTo>
                    <a:pt x="282" y="138"/>
                  </a:lnTo>
                  <a:lnTo>
                    <a:pt x="276" y="138"/>
                  </a:lnTo>
                  <a:lnTo>
                    <a:pt x="276" y="144"/>
                  </a:lnTo>
                  <a:lnTo>
                    <a:pt x="276" y="150"/>
                  </a:lnTo>
                  <a:lnTo>
                    <a:pt x="270" y="150"/>
                  </a:lnTo>
                  <a:lnTo>
                    <a:pt x="264" y="150"/>
                  </a:lnTo>
                  <a:lnTo>
                    <a:pt x="264" y="156"/>
                  </a:lnTo>
                  <a:lnTo>
                    <a:pt x="264" y="162"/>
                  </a:lnTo>
                  <a:lnTo>
                    <a:pt x="258" y="162"/>
                  </a:lnTo>
                  <a:lnTo>
                    <a:pt x="264" y="162"/>
                  </a:lnTo>
                  <a:lnTo>
                    <a:pt x="258" y="162"/>
                  </a:lnTo>
                  <a:lnTo>
                    <a:pt x="252" y="162"/>
                  </a:lnTo>
                  <a:lnTo>
                    <a:pt x="252" y="168"/>
                  </a:lnTo>
                  <a:lnTo>
                    <a:pt x="252" y="174"/>
                  </a:lnTo>
                  <a:lnTo>
                    <a:pt x="252" y="180"/>
                  </a:lnTo>
                  <a:lnTo>
                    <a:pt x="252" y="186"/>
                  </a:lnTo>
                  <a:lnTo>
                    <a:pt x="258" y="186"/>
                  </a:lnTo>
                  <a:lnTo>
                    <a:pt x="258" y="192"/>
                  </a:lnTo>
                  <a:lnTo>
                    <a:pt x="264" y="192"/>
                  </a:lnTo>
                  <a:lnTo>
                    <a:pt x="264" y="198"/>
                  </a:lnTo>
                  <a:lnTo>
                    <a:pt x="264" y="204"/>
                  </a:lnTo>
                  <a:lnTo>
                    <a:pt x="270" y="204"/>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sp>
          <p:nvSpPr>
            <p:cNvPr id="17" name="Freeform 13">
              <a:extLst>
                <a:ext uri="{FF2B5EF4-FFF2-40B4-BE49-F238E27FC236}">
                  <a16:creationId xmlns:a16="http://schemas.microsoft.com/office/drawing/2014/main" id="{1F157782-5B45-4EED-87E3-87C7316A8120}"/>
                </a:ext>
              </a:extLst>
            </p:cNvPr>
            <p:cNvSpPr>
              <a:spLocks noEditPoints="1"/>
            </p:cNvSpPr>
            <p:nvPr/>
          </p:nvSpPr>
          <p:spPr bwMode="gray">
            <a:xfrm>
              <a:off x="3386" y="1838"/>
              <a:ext cx="889" cy="895"/>
            </a:xfrm>
            <a:custGeom>
              <a:avLst/>
              <a:gdLst>
                <a:gd name="T0" fmla="*/ 870 w 918"/>
                <a:gd name="T1" fmla="*/ 816 h 924"/>
                <a:gd name="T2" fmla="*/ 816 w 918"/>
                <a:gd name="T3" fmla="*/ 846 h 924"/>
                <a:gd name="T4" fmla="*/ 750 w 918"/>
                <a:gd name="T5" fmla="*/ 846 h 924"/>
                <a:gd name="T6" fmla="*/ 726 w 918"/>
                <a:gd name="T7" fmla="*/ 900 h 924"/>
                <a:gd name="T8" fmla="*/ 666 w 918"/>
                <a:gd name="T9" fmla="*/ 918 h 924"/>
                <a:gd name="T10" fmla="*/ 594 w 918"/>
                <a:gd name="T11" fmla="*/ 906 h 924"/>
                <a:gd name="T12" fmla="*/ 552 w 918"/>
                <a:gd name="T13" fmla="*/ 894 h 924"/>
                <a:gd name="T14" fmla="*/ 516 w 918"/>
                <a:gd name="T15" fmla="*/ 888 h 924"/>
                <a:gd name="T16" fmla="*/ 486 w 918"/>
                <a:gd name="T17" fmla="*/ 822 h 924"/>
                <a:gd name="T18" fmla="*/ 510 w 918"/>
                <a:gd name="T19" fmla="*/ 780 h 924"/>
                <a:gd name="T20" fmla="*/ 498 w 918"/>
                <a:gd name="T21" fmla="*/ 720 h 924"/>
                <a:gd name="T22" fmla="*/ 450 w 918"/>
                <a:gd name="T23" fmla="*/ 702 h 924"/>
                <a:gd name="T24" fmla="*/ 384 w 918"/>
                <a:gd name="T25" fmla="*/ 672 h 924"/>
                <a:gd name="T26" fmla="*/ 318 w 918"/>
                <a:gd name="T27" fmla="*/ 654 h 924"/>
                <a:gd name="T28" fmla="*/ 258 w 918"/>
                <a:gd name="T29" fmla="*/ 612 h 924"/>
                <a:gd name="T30" fmla="*/ 264 w 918"/>
                <a:gd name="T31" fmla="*/ 570 h 924"/>
                <a:gd name="T32" fmla="*/ 270 w 918"/>
                <a:gd name="T33" fmla="*/ 498 h 924"/>
                <a:gd name="T34" fmla="*/ 258 w 918"/>
                <a:gd name="T35" fmla="*/ 450 h 924"/>
                <a:gd name="T36" fmla="*/ 234 w 918"/>
                <a:gd name="T37" fmla="*/ 432 h 924"/>
                <a:gd name="T38" fmla="*/ 246 w 918"/>
                <a:gd name="T39" fmla="*/ 378 h 924"/>
                <a:gd name="T40" fmla="*/ 252 w 918"/>
                <a:gd name="T41" fmla="*/ 336 h 924"/>
                <a:gd name="T42" fmla="*/ 216 w 918"/>
                <a:gd name="T43" fmla="*/ 300 h 924"/>
                <a:gd name="T44" fmla="*/ 144 w 918"/>
                <a:gd name="T45" fmla="*/ 288 h 924"/>
                <a:gd name="T46" fmla="*/ 96 w 918"/>
                <a:gd name="T47" fmla="*/ 240 h 924"/>
                <a:gd name="T48" fmla="*/ 12 w 918"/>
                <a:gd name="T49" fmla="*/ 222 h 924"/>
                <a:gd name="T50" fmla="*/ 54 w 918"/>
                <a:gd name="T51" fmla="*/ 198 h 924"/>
                <a:gd name="T52" fmla="*/ 90 w 918"/>
                <a:gd name="T53" fmla="*/ 156 h 924"/>
                <a:gd name="T54" fmla="*/ 150 w 918"/>
                <a:gd name="T55" fmla="*/ 150 h 924"/>
                <a:gd name="T56" fmla="*/ 210 w 918"/>
                <a:gd name="T57" fmla="*/ 108 h 924"/>
                <a:gd name="T58" fmla="*/ 282 w 918"/>
                <a:gd name="T59" fmla="*/ 132 h 924"/>
                <a:gd name="T60" fmla="*/ 348 w 918"/>
                <a:gd name="T61" fmla="*/ 144 h 924"/>
                <a:gd name="T62" fmla="*/ 390 w 918"/>
                <a:gd name="T63" fmla="*/ 162 h 924"/>
                <a:gd name="T64" fmla="*/ 438 w 918"/>
                <a:gd name="T65" fmla="*/ 174 h 924"/>
                <a:gd name="T66" fmla="*/ 474 w 918"/>
                <a:gd name="T67" fmla="*/ 138 h 924"/>
                <a:gd name="T68" fmla="*/ 510 w 918"/>
                <a:gd name="T69" fmla="*/ 120 h 924"/>
                <a:gd name="T70" fmla="*/ 558 w 918"/>
                <a:gd name="T71" fmla="*/ 102 h 924"/>
                <a:gd name="T72" fmla="*/ 582 w 918"/>
                <a:gd name="T73" fmla="*/ 66 h 924"/>
                <a:gd name="T74" fmla="*/ 624 w 918"/>
                <a:gd name="T75" fmla="*/ 18 h 924"/>
                <a:gd name="T76" fmla="*/ 660 w 918"/>
                <a:gd name="T77" fmla="*/ 48 h 924"/>
                <a:gd name="T78" fmla="*/ 708 w 918"/>
                <a:gd name="T79" fmla="*/ 54 h 924"/>
                <a:gd name="T80" fmla="*/ 726 w 918"/>
                <a:gd name="T81" fmla="*/ 90 h 924"/>
                <a:gd name="T82" fmla="*/ 750 w 918"/>
                <a:gd name="T83" fmla="*/ 108 h 924"/>
                <a:gd name="T84" fmla="*/ 792 w 918"/>
                <a:gd name="T85" fmla="*/ 114 h 924"/>
                <a:gd name="T86" fmla="*/ 774 w 918"/>
                <a:gd name="T87" fmla="*/ 204 h 924"/>
                <a:gd name="T88" fmla="*/ 732 w 918"/>
                <a:gd name="T89" fmla="*/ 264 h 924"/>
                <a:gd name="T90" fmla="*/ 762 w 918"/>
                <a:gd name="T91" fmla="*/ 324 h 924"/>
                <a:gd name="T92" fmla="*/ 822 w 918"/>
                <a:gd name="T93" fmla="*/ 372 h 924"/>
                <a:gd name="T94" fmla="*/ 858 w 918"/>
                <a:gd name="T95" fmla="*/ 426 h 924"/>
                <a:gd name="T96" fmla="*/ 846 w 918"/>
                <a:gd name="T97" fmla="*/ 504 h 924"/>
                <a:gd name="T98" fmla="*/ 882 w 918"/>
                <a:gd name="T99" fmla="*/ 558 h 924"/>
                <a:gd name="T100" fmla="*/ 906 w 918"/>
                <a:gd name="T101" fmla="*/ 630 h 924"/>
                <a:gd name="T102" fmla="*/ 882 w 918"/>
                <a:gd name="T103" fmla="*/ 690 h 924"/>
                <a:gd name="T104" fmla="*/ 888 w 918"/>
                <a:gd name="T105" fmla="*/ 750 h 924"/>
                <a:gd name="T106" fmla="*/ 576 w 918"/>
                <a:gd name="T107" fmla="*/ 390 h 924"/>
                <a:gd name="T108" fmla="*/ 534 w 918"/>
                <a:gd name="T109" fmla="*/ 396 h 924"/>
                <a:gd name="T110" fmla="*/ 480 w 918"/>
                <a:gd name="T111" fmla="*/ 414 h 924"/>
                <a:gd name="T112" fmla="*/ 474 w 918"/>
                <a:gd name="T113" fmla="*/ 462 h 924"/>
                <a:gd name="T114" fmla="*/ 486 w 918"/>
                <a:gd name="T115" fmla="*/ 498 h 924"/>
                <a:gd name="T116" fmla="*/ 558 w 918"/>
                <a:gd name="T117" fmla="*/ 492 h 924"/>
                <a:gd name="T118" fmla="*/ 600 w 918"/>
                <a:gd name="T119" fmla="*/ 498 h 924"/>
                <a:gd name="T120" fmla="*/ 630 w 918"/>
                <a:gd name="T121" fmla="*/ 474 h 924"/>
                <a:gd name="T122" fmla="*/ 600 w 918"/>
                <a:gd name="T123" fmla="*/ 456 h 924"/>
                <a:gd name="T124" fmla="*/ 570 w 918"/>
                <a:gd name="T125" fmla="*/ 396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8" h="924">
                  <a:moveTo>
                    <a:pt x="912" y="816"/>
                  </a:moveTo>
                  <a:lnTo>
                    <a:pt x="912" y="810"/>
                  </a:lnTo>
                  <a:lnTo>
                    <a:pt x="906" y="810"/>
                  </a:lnTo>
                  <a:lnTo>
                    <a:pt x="906" y="816"/>
                  </a:lnTo>
                  <a:lnTo>
                    <a:pt x="900" y="816"/>
                  </a:lnTo>
                  <a:lnTo>
                    <a:pt x="906" y="816"/>
                  </a:lnTo>
                  <a:lnTo>
                    <a:pt x="906" y="822"/>
                  </a:lnTo>
                  <a:lnTo>
                    <a:pt x="900" y="822"/>
                  </a:lnTo>
                  <a:lnTo>
                    <a:pt x="900" y="828"/>
                  </a:lnTo>
                  <a:lnTo>
                    <a:pt x="894" y="828"/>
                  </a:lnTo>
                  <a:lnTo>
                    <a:pt x="888" y="828"/>
                  </a:lnTo>
                  <a:lnTo>
                    <a:pt x="882" y="828"/>
                  </a:lnTo>
                  <a:lnTo>
                    <a:pt x="882" y="822"/>
                  </a:lnTo>
                  <a:lnTo>
                    <a:pt x="876" y="822"/>
                  </a:lnTo>
                  <a:lnTo>
                    <a:pt x="876" y="816"/>
                  </a:lnTo>
                  <a:lnTo>
                    <a:pt x="876" y="822"/>
                  </a:lnTo>
                  <a:lnTo>
                    <a:pt x="876" y="816"/>
                  </a:lnTo>
                  <a:lnTo>
                    <a:pt x="870" y="816"/>
                  </a:lnTo>
                  <a:lnTo>
                    <a:pt x="870" y="822"/>
                  </a:lnTo>
                  <a:lnTo>
                    <a:pt x="864" y="822"/>
                  </a:lnTo>
                  <a:lnTo>
                    <a:pt x="864" y="828"/>
                  </a:lnTo>
                  <a:lnTo>
                    <a:pt x="858" y="828"/>
                  </a:lnTo>
                  <a:lnTo>
                    <a:pt x="852" y="828"/>
                  </a:lnTo>
                  <a:lnTo>
                    <a:pt x="846" y="828"/>
                  </a:lnTo>
                  <a:lnTo>
                    <a:pt x="840" y="828"/>
                  </a:lnTo>
                  <a:lnTo>
                    <a:pt x="840" y="834"/>
                  </a:lnTo>
                  <a:lnTo>
                    <a:pt x="834" y="834"/>
                  </a:lnTo>
                  <a:lnTo>
                    <a:pt x="828" y="834"/>
                  </a:lnTo>
                  <a:lnTo>
                    <a:pt x="828" y="840"/>
                  </a:lnTo>
                  <a:lnTo>
                    <a:pt x="828" y="834"/>
                  </a:lnTo>
                  <a:lnTo>
                    <a:pt x="822" y="834"/>
                  </a:lnTo>
                  <a:lnTo>
                    <a:pt x="822" y="840"/>
                  </a:lnTo>
                  <a:lnTo>
                    <a:pt x="816" y="840"/>
                  </a:lnTo>
                  <a:lnTo>
                    <a:pt x="816" y="846"/>
                  </a:lnTo>
                  <a:lnTo>
                    <a:pt x="810" y="846"/>
                  </a:lnTo>
                  <a:lnTo>
                    <a:pt x="816" y="846"/>
                  </a:lnTo>
                  <a:lnTo>
                    <a:pt x="810" y="852"/>
                  </a:lnTo>
                  <a:lnTo>
                    <a:pt x="810" y="846"/>
                  </a:lnTo>
                  <a:lnTo>
                    <a:pt x="804" y="846"/>
                  </a:lnTo>
                  <a:lnTo>
                    <a:pt x="798" y="846"/>
                  </a:lnTo>
                  <a:lnTo>
                    <a:pt x="798" y="840"/>
                  </a:lnTo>
                  <a:lnTo>
                    <a:pt x="792" y="840"/>
                  </a:lnTo>
                  <a:lnTo>
                    <a:pt x="792" y="846"/>
                  </a:lnTo>
                  <a:lnTo>
                    <a:pt x="786" y="846"/>
                  </a:lnTo>
                  <a:lnTo>
                    <a:pt x="786" y="840"/>
                  </a:lnTo>
                  <a:lnTo>
                    <a:pt x="780" y="840"/>
                  </a:lnTo>
                  <a:lnTo>
                    <a:pt x="774" y="840"/>
                  </a:lnTo>
                  <a:lnTo>
                    <a:pt x="768" y="840"/>
                  </a:lnTo>
                  <a:lnTo>
                    <a:pt x="762" y="840"/>
                  </a:lnTo>
                  <a:lnTo>
                    <a:pt x="756" y="840"/>
                  </a:lnTo>
                  <a:lnTo>
                    <a:pt x="756" y="846"/>
                  </a:lnTo>
                  <a:lnTo>
                    <a:pt x="762" y="846"/>
                  </a:lnTo>
                  <a:lnTo>
                    <a:pt x="756" y="846"/>
                  </a:lnTo>
                  <a:lnTo>
                    <a:pt x="750" y="846"/>
                  </a:lnTo>
                  <a:lnTo>
                    <a:pt x="750" y="852"/>
                  </a:lnTo>
                  <a:lnTo>
                    <a:pt x="750" y="858"/>
                  </a:lnTo>
                  <a:lnTo>
                    <a:pt x="744" y="864"/>
                  </a:lnTo>
                  <a:lnTo>
                    <a:pt x="750" y="864"/>
                  </a:lnTo>
                  <a:lnTo>
                    <a:pt x="750" y="870"/>
                  </a:lnTo>
                  <a:lnTo>
                    <a:pt x="744" y="870"/>
                  </a:lnTo>
                  <a:lnTo>
                    <a:pt x="738" y="870"/>
                  </a:lnTo>
                  <a:lnTo>
                    <a:pt x="732" y="870"/>
                  </a:lnTo>
                  <a:lnTo>
                    <a:pt x="738" y="870"/>
                  </a:lnTo>
                  <a:lnTo>
                    <a:pt x="738" y="876"/>
                  </a:lnTo>
                  <a:lnTo>
                    <a:pt x="738" y="882"/>
                  </a:lnTo>
                  <a:lnTo>
                    <a:pt x="744" y="882"/>
                  </a:lnTo>
                  <a:lnTo>
                    <a:pt x="738" y="882"/>
                  </a:lnTo>
                  <a:lnTo>
                    <a:pt x="738" y="888"/>
                  </a:lnTo>
                  <a:lnTo>
                    <a:pt x="738" y="894"/>
                  </a:lnTo>
                  <a:lnTo>
                    <a:pt x="732" y="894"/>
                  </a:lnTo>
                  <a:lnTo>
                    <a:pt x="732" y="900"/>
                  </a:lnTo>
                  <a:lnTo>
                    <a:pt x="726" y="900"/>
                  </a:lnTo>
                  <a:lnTo>
                    <a:pt x="726" y="906"/>
                  </a:lnTo>
                  <a:lnTo>
                    <a:pt x="726" y="912"/>
                  </a:lnTo>
                  <a:lnTo>
                    <a:pt x="720" y="912"/>
                  </a:lnTo>
                  <a:lnTo>
                    <a:pt x="720" y="906"/>
                  </a:lnTo>
                  <a:lnTo>
                    <a:pt x="714" y="906"/>
                  </a:lnTo>
                  <a:lnTo>
                    <a:pt x="708" y="906"/>
                  </a:lnTo>
                  <a:lnTo>
                    <a:pt x="702" y="906"/>
                  </a:lnTo>
                  <a:lnTo>
                    <a:pt x="702" y="912"/>
                  </a:lnTo>
                  <a:lnTo>
                    <a:pt x="696" y="912"/>
                  </a:lnTo>
                  <a:lnTo>
                    <a:pt x="690" y="912"/>
                  </a:lnTo>
                  <a:lnTo>
                    <a:pt x="684" y="912"/>
                  </a:lnTo>
                  <a:lnTo>
                    <a:pt x="678" y="918"/>
                  </a:lnTo>
                  <a:lnTo>
                    <a:pt x="672" y="918"/>
                  </a:lnTo>
                  <a:lnTo>
                    <a:pt x="666" y="918"/>
                  </a:lnTo>
                  <a:lnTo>
                    <a:pt x="672" y="918"/>
                  </a:lnTo>
                  <a:lnTo>
                    <a:pt x="666" y="918"/>
                  </a:lnTo>
                  <a:lnTo>
                    <a:pt x="666" y="924"/>
                  </a:lnTo>
                  <a:lnTo>
                    <a:pt x="666" y="918"/>
                  </a:lnTo>
                  <a:lnTo>
                    <a:pt x="660" y="918"/>
                  </a:lnTo>
                  <a:lnTo>
                    <a:pt x="660" y="924"/>
                  </a:lnTo>
                  <a:lnTo>
                    <a:pt x="660" y="918"/>
                  </a:lnTo>
                  <a:lnTo>
                    <a:pt x="654" y="918"/>
                  </a:lnTo>
                  <a:lnTo>
                    <a:pt x="648" y="918"/>
                  </a:lnTo>
                  <a:lnTo>
                    <a:pt x="642" y="918"/>
                  </a:lnTo>
                  <a:lnTo>
                    <a:pt x="636" y="918"/>
                  </a:lnTo>
                  <a:lnTo>
                    <a:pt x="630" y="918"/>
                  </a:lnTo>
                  <a:lnTo>
                    <a:pt x="624" y="918"/>
                  </a:lnTo>
                  <a:lnTo>
                    <a:pt x="618" y="918"/>
                  </a:lnTo>
                  <a:lnTo>
                    <a:pt x="618" y="912"/>
                  </a:lnTo>
                  <a:lnTo>
                    <a:pt x="612" y="912"/>
                  </a:lnTo>
                  <a:lnTo>
                    <a:pt x="612" y="918"/>
                  </a:lnTo>
                  <a:lnTo>
                    <a:pt x="606" y="918"/>
                  </a:lnTo>
                  <a:lnTo>
                    <a:pt x="600" y="918"/>
                  </a:lnTo>
                  <a:lnTo>
                    <a:pt x="600" y="912"/>
                  </a:lnTo>
                  <a:lnTo>
                    <a:pt x="600" y="906"/>
                  </a:lnTo>
                  <a:lnTo>
                    <a:pt x="594" y="906"/>
                  </a:lnTo>
                  <a:lnTo>
                    <a:pt x="588" y="906"/>
                  </a:lnTo>
                  <a:lnTo>
                    <a:pt x="588" y="900"/>
                  </a:lnTo>
                  <a:lnTo>
                    <a:pt x="582" y="900"/>
                  </a:lnTo>
                  <a:lnTo>
                    <a:pt x="582" y="894"/>
                  </a:lnTo>
                  <a:lnTo>
                    <a:pt x="582" y="900"/>
                  </a:lnTo>
                  <a:lnTo>
                    <a:pt x="576" y="900"/>
                  </a:lnTo>
                  <a:lnTo>
                    <a:pt x="576" y="894"/>
                  </a:lnTo>
                  <a:lnTo>
                    <a:pt x="570" y="894"/>
                  </a:lnTo>
                  <a:lnTo>
                    <a:pt x="570" y="888"/>
                  </a:lnTo>
                  <a:lnTo>
                    <a:pt x="564" y="888"/>
                  </a:lnTo>
                  <a:lnTo>
                    <a:pt x="564" y="894"/>
                  </a:lnTo>
                  <a:lnTo>
                    <a:pt x="564" y="900"/>
                  </a:lnTo>
                  <a:lnTo>
                    <a:pt x="558" y="900"/>
                  </a:lnTo>
                  <a:lnTo>
                    <a:pt x="558" y="894"/>
                  </a:lnTo>
                  <a:lnTo>
                    <a:pt x="552" y="900"/>
                  </a:lnTo>
                  <a:lnTo>
                    <a:pt x="552" y="894"/>
                  </a:lnTo>
                  <a:lnTo>
                    <a:pt x="546" y="894"/>
                  </a:lnTo>
                  <a:lnTo>
                    <a:pt x="552" y="894"/>
                  </a:lnTo>
                  <a:lnTo>
                    <a:pt x="552" y="900"/>
                  </a:lnTo>
                  <a:lnTo>
                    <a:pt x="546" y="900"/>
                  </a:lnTo>
                  <a:lnTo>
                    <a:pt x="546" y="906"/>
                  </a:lnTo>
                  <a:lnTo>
                    <a:pt x="540" y="906"/>
                  </a:lnTo>
                  <a:lnTo>
                    <a:pt x="540" y="912"/>
                  </a:lnTo>
                  <a:lnTo>
                    <a:pt x="534" y="912"/>
                  </a:lnTo>
                  <a:lnTo>
                    <a:pt x="534" y="918"/>
                  </a:lnTo>
                  <a:lnTo>
                    <a:pt x="534" y="912"/>
                  </a:lnTo>
                  <a:lnTo>
                    <a:pt x="528" y="912"/>
                  </a:lnTo>
                  <a:lnTo>
                    <a:pt x="522" y="912"/>
                  </a:lnTo>
                  <a:lnTo>
                    <a:pt x="516" y="906"/>
                  </a:lnTo>
                  <a:lnTo>
                    <a:pt x="516" y="900"/>
                  </a:lnTo>
                  <a:lnTo>
                    <a:pt x="516" y="894"/>
                  </a:lnTo>
                  <a:lnTo>
                    <a:pt x="516" y="900"/>
                  </a:lnTo>
                  <a:lnTo>
                    <a:pt x="510" y="900"/>
                  </a:lnTo>
                  <a:lnTo>
                    <a:pt x="510" y="894"/>
                  </a:lnTo>
                  <a:lnTo>
                    <a:pt x="516" y="894"/>
                  </a:lnTo>
                  <a:lnTo>
                    <a:pt x="516" y="888"/>
                  </a:lnTo>
                  <a:lnTo>
                    <a:pt x="516" y="882"/>
                  </a:lnTo>
                  <a:lnTo>
                    <a:pt x="510" y="882"/>
                  </a:lnTo>
                  <a:lnTo>
                    <a:pt x="510" y="876"/>
                  </a:lnTo>
                  <a:lnTo>
                    <a:pt x="516" y="876"/>
                  </a:lnTo>
                  <a:lnTo>
                    <a:pt x="516" y="870"/>
                  </a:lnTo>
                  <a:lnTo>
                    <a:pt x="516" y="864"/>
                  </a:lnTo>
                  <a:lnTo>
                    <a:pt x="516" y="858"/>
                  </a:lnTo>
                  <a:lnTo>
                    <a:pt x="510" y="852"/>
                  </a:lnTo>
                  <a:lnTo>
                    <a:pt x="510" y="846"/>
                  </a:lnTo>
                  <a:lnTo>
                    <a:pt x="504" y="846"/>
                  </a:lnTo>
                  <a:lnTo>
                    <a:pt x="498" y="846"/>
                  </a:lnTo>
                  <a:lnTo>
                    <a:pt x="498" y="840"/>
                  </a:lnTo>
                  <a:lnTo>
                    <a:pt x="504" y="834"/>
                  </a:lnTo>
                  <a:lnTo>
                    <a:pt x="504" y="828"/>
                  </a:lnTo>
                  <a:lnTo>
                    <a:pt x="498" y="828"/>
                  </a:lnTo>
                  <a:lnTo>
                    <a:pt x="498" y="822"/>
                  </a:lnTo>
                  <a:lnTo>
                    <a:pt x="492" y="822"/>
                  </a:lnTo>
                  <a:lnTo>
                    <a:pt x="486" y="822"/>
                  </a:lnTo>
                  <a:lnTo>
                    <a:pt x="486" y="828"/>
                  </a:lnTo>
                  <a:lnTo>
                    <a:pt x="486" y="822"/>
                  </a:lnTo>
                  <a:lnTo>
                    <a:pt x="486" y="828"/>
                  </a:lnTo>
                  <a:lnTo>
                    <a:pt x="480" y="822"/>
                  </a:lnTo>
                  <a:lnTo>
                    <a:pt x="480" y="816"/>
                  </a:lnTo>
                  <a:lnTo>
                    <a:pt x="474" y="810"/>
                  </a:lnTo>
                  <a:lnTo>
                    <a:pt x="486" y="804"/>
                  </a:lnTo>
                  <a:lnTo>
                    <a:pt x="492" y="798"/>
                  </a:lnTo>
                  <a:lnTo>
                    <a:pt x="498" y="792"/>
                  </a:lnTo>
                  <a:lnTo>
                    <a:pt x="504" y="792"/>
                  </a:lnTo>
                  <a:lnTo>
                    <a:pt x="498" y="786"/>
                  </a:lnTo>
                  <a:lnTo>
                    <a:pt x="504" y="786"/>
                  </a:lnTo>
                  <a:lnTo>
                    <a:pt x="498" y="786"/>
                  </a:lnTo>
                  <a:lnTo>
                    <a:pt x="498" y="780"/>
                  </a:lnTo>
                  <a:lnTo>
                    <a:pt x="504" y="780"/>
                  </a:lnTo>
                  <a:lnTo>
                    <a:pt x="504" y="786"/>
                  </a:lnTo>
                  <a:lnTo>
                    <a:pt x="504" y="780"/>
                  </a:lnTo>
                  <a:lnTo>
                    <a:pt x="510" y="780"/>
                  </a:lnTo>
                  <a:lnTo>
                    <a:pt x="510" y="774"/>
                  </a:lnTo>
                  <a:lnTo>
                    <a:pt x="504" y="774"/>
                  </a:lnTo>
                  <a:lnTo>
                    <a:pt x="504" y="768"/>
                  </a:lnTo>
                  <a:lnTo>
                    <a:pt x="498" y="768"/>
                  </a:lnTo>
                  <a:lnTo>
                    <a:pt x="504" y="768"/>
                  </a:lnTo>
                  <a:lnTo>
                    <a:pt x="504" y="762"/>
                  </a:lnTo>
                  <a:lnTo>
                    <a:pt x="498" y="762"/>
                  </a:lnTo>
                  <a:lnTo>
                    <a:pt x="498" y="756"/>
                  </a:lnTo>
                  <a:lnTo>
                    <a:pt x="498" y="750"/>
                  </a:lnTo>
                  <a:lnTo>
                    <a:pt x="498" y="744"/>
                  </a:lnTo>
                  <a:lnTo>
                    <a:pt x="498" y="738"/>
                  </a:lnTo>
                  <a:lnTo>
                    <a:pt x="492" y="738"/>
                  </a:lnTo>
                  <a:lnTo>
                    <a:pt x="492" y="732"/>
                  </a:lnTo>
                  <a:lnTo>
                    <a:pt x="492" y="726"/>
                  </a:lnTo>
                  <a:lnTo>
                    <a:pt x="492" y="720"/>
                  </a:lnTo>
                  <a:lnTo>
                    <a:pt x="486" y="720"/>
                  </a:lnTo>
                  <a:lnTo>
                    <a:pt x="492" y="720"/>
                  </a:lnTo>
                  <a:lnTo>
                    <a:pt x="498" y="720"/>
                  </a:lnTo>
                  <a:lnTo>
                    <a:pt x="498" y="714"/>
                  </a:lnTo>
                  <a:lnTo>
                    <a:pt x="492" y="714"/>
                  </a:lnTo>
                  <a:lnTo>
                    <a:pt x="492" y="708"/>
                  </a:lnTo>
                  <a:lnTo>
                    <a:pt x="486" y="708"/>
                  </a:lnTo>
                  <a:lnTo>
                    <a:pt x="486" y="714"/>
                  </a:lnTo>
                  <a:lnTo>
                    <a:pt x="480" y="714"/>
                  </a:lnTo>
                  <a:lnTo>
                    <a:pt x="480" y="720"/>
                  </a:lnTo>
                  <a:lnTo>
                    <a:pt x="474" y="714"/>
                  </a:lnTo>
                  <a:lnTo>
                    <a:pt x="468" y="714"/>
                  </a:lnTo>
                  <a:lnTo>
                    <a:pt x="462" y="714"/>
                  </a:lnTo>
                  <a:lnTo>
                    <a:pt x="468" y="714"/>
                  </a:lnTo>
                  <a:lnTo>
                    <a:pt x="468" y="708"/>
                  </a:lnTo>
                  <a:lnTo>
                    <a:pt x="468" y="702"/>
                  </a:lnTo>
                  <a:lnTo>
                    <a:pt x="462" y="702"/>
                  </a:lnTo>
                  <a:lnTo>
                    <a:pt x="462" y="708"/>
                  </a:lnTo>
                  <a:lnTo>
                    <a:pt x="462" y="702"/>
                  </a:lnTo>
                  <a:lnTo>
                    <a:pt x="456" y="702"/>
                  </a:lnTo>
                  <a:lnTo>
                    <a:pt x="450" y="702"/>
                  </a:lnTo>
                  <a:lnTo>
                    <a:pt x="450" y="696"/>
                  </a:lnTo>
                  <a:lnTo>
                    <a:pt x="444" y="696"/>
                  </a:lnTo>
                  <a:lnTo>
                    <a:pt x="444" y="690"/>
                  </a:lnTo>
                  <a:lnTo>
                    <a:pt x="438" y="690"/>
                  </a:lnTo>
                  <a:lnTo>
                    <a:pt x="432" y="690"/>
                  </a:lnTo>
                  <a:lnTo>
                    <a:pt x="432" y="696"/>
                  </a:lnTo>
                  <a:lnTo>
                    <a:pt x="426" y="696"/>
                  </a:lnTo>
                  <a:lnTo>
                    <a:pt x="426" y="690"/>
                  </a:lnTo>
                  <a:lnTo>
                    <a:pt x="420" y="690"/>
                  </a:lnTo>
                  <a:lnTo>
                    <a:pt x="420" y="684"/>
                  </a:lnTo>
                  <a:lnTo>
                    <a:pt x="414" y="684"/>
                  </a:lnTo>
                  <a:lnTo>
                    <a:pt x="414" y="678"/>
                  </a:lnTo>
                  <a:lnTo>
                    <a:pt x="408" y="678"/>
                  </a:lnTo>
                  <a:lnTo>
                    <a:pt x="402" y="678"/>
                  </a:lnTo>
                  <a:lnTo>
                    <a:pt x="396" y="678"/>
                  </a:lnTo>
                  <a:lnTo>
                    <a:pt x="396" y="672"/>
                  </a:lnTo>
                  <a:lnTo>
                    <a:pt x="390" y="672"/>
                  </a:lnTo>
                  <a:lnTo>
                    <a:pt x="384" y="672"/>
                  </a:lnTo>
                  <a:lnTo>
                    <a:pt x="384" y="666"/>
                  </a:lnTo>
                  <a:lnTo>
                    <a:pt x="378" y="666"/>
                  </a:lnTo>
                  <a:lnTo>
                    <a:pt x="372" y="666"/>
                  </a:lnTo>
                  <a:lnTo>
                    <a:pt x="372" y="660"/>
                  </a:lnTo>
                  <a:lnTo>
                    <a:pt x="366" y="660"/>
                  </a:lnTo>
                  <a:lnTo>
                    <a:pt x="366" y="666"/>
                  </a:lnTo>
                  <a:lnTo>
                    <a:pt x="360" y="666"/>
                  </a:lnTo>
                  <a:lnTo>
                    <a:pt x="360" y="672"/>
                  </a:lnTo>
                  <a:lnTo>
                    <a:pt x="354" y="672"/>
                  </a:lnTo>
                  <a:lnTo>
                    <a:pt x="348" y="672"/>
                  </a:lnTo>
                  <a:lnTo>
                    <a:pt x="342" y="672"/>
                  </a:lnTo>
                  <a:lnTo>
                    <a:pt x="336" y="672"/>
                  </a:lnTo>
                  <a:lnTo>
                    <a:pt x="336" y="666"/>
                  </a:lnTo>
                  <a:lnTo>
                    <a:pt x="330" y="666"/>
                  </a:lnTo>
                  <a:lnTo>
                    <a:pt x="324" y="666"/>
                  </a:lnTo>
                  <a:lnTo>
                    <a:pt x="324" y="660"/>
                  </a:lnTo>
                  <a:lnTo>
                    <a:pt x="318" y="660"/>
                  </a:lnTo>
                  <a:lnTo>
                    <a:pt x="318" y="654"/>
                  </a:lnTo>
                  <a:lnTo>
                    <a:pt x="312" y="654"/>
                  </a:lnTo>
                  <a:lnTo>
                    <a:pt x="312" y="660"/>
                  </a:lnTo>
                  <a:lnTo>
                    <a:pt x="306" y="660"/>
                  </a:lnTo>
                  <a:lnTo>
                    <a:pt x="306" y="654"/>
                  </a:lnTo>
                  <a:lnTo>
                    <a:pt x="300" y="654"/>
                  </a:lnTo>
                  <a:lnTo>
                    <a:pt x="294" y="648"/>
                  </a:lnTo>
                  <a:lnTo>
                    <a:pt x="288" y="648"/>
                  </a:lnTo>
                  <a:lnTo>
                    <a:pt x="288" y="642"/>
                  </a:lnTo>
                  <a:lnTo>
                    <a:pt x="282" y="642"/>
                  </a:lnTo>
                  <a:lnTo>
                    <a:pt x="282" y="636"/>
                  </a:lnTo>
                  <a:lnTo>
                    <a:pt x="276" y="636"/>
                  </a:lnTo>
                  <a:lnTo>
                    <a:pt x="276" y="630"/>
                  </a:lnTo>
                  <a:lnTo>
                    <a:pt x="270" y="630"/>
                  </a:lnTo>
                  <a:lnTo>
                    <a:pt x="270" y="624"/>
                  </a:lnTo>
                  <a:lnTo>
                    <a:pt x="264" y="624"/>
                  </a:lnTo>
                  <a:lnTo>
                    <a:pt x="264" y="618"/>
                  </a:lnTo>
                  <a:lnTo>
                    <a:pt x="264" y="612"/>
                  </a:lnTo>
                  <a:lnTo>
                    <a:pt x="258" y="612"/>
                  </a:lnTo>
                  <a:lnTo>
                    <a:pt x="258" y="606"/>
                  </a:lnTo>
                  <a:lnTo>
                    <a:pt x="252" y="606"/>
                  </a:lnTo>
                  <a:lnTo>
                    <a:pt x="252" y="600"/>
                  </a:lnTo>
                  <a:lnTo>
                    <a:pt x="252" y="594"/>
                  </a:lnTo>
                  <a:lnTo>
                    <a:pt x="258" y="594"/>
                  </a:lnTo>
                  <a:lnTo>
                    <a:pt x="258" y="588"/>
                  </a:lnTo>
                  <a:lnTo>
                    <a:pt x="258" y="582"/>
                  </a:lnTo>
                  <a:lnTo>
                    <a:pt x="258" y="576"/>
                  </a:lnTo>
                  <a:lnTo>
                    <a:pt x="264" y="576"/>
                  </a:lnTo>
                  <a:lnTo>
                    <a:pt x="264" y="582"/>
                  </a:lnTo>
                  <a:lnTo>
                    <a:pt x="264" y="576"/>
                  </a:lnTo>
                  <a:lnTo>
                    <a:pt x="270" y="576"/>
                  </a:lnTo>
                  <a:lnTo>
                    <a:pt x="270" y="570"/>
                  </a:lnTo>
                  <a:lnTo>
                    <a:pt x="270" y="576"/>
                  </a:lnTo>
                  <a:lnTo>
                    <a:pt x="270" y="570"/>
                  </a:lnTo>
                  <a:lnTo>
                    <a:pt x="270" y="576"/>
                  </a:lnTo>
                  <a:lnTo>
                    <a:pt x="270" y="570"/>
                  </a:lnTo>
                  <a:lnTo>
                    <a:pt x="264" y="570"/>
                  </a:lnTo>
                  <a:lnTo>
                    <a:pt x="258" y="570"/>
                  </a:lnTo>
                  <a:lnTo>
                    <a:pt x="264" y="570"/>
                  </a:lnTo>
                  <a:lnTo>
                    <a:pt x="258" y="570"/>
                  </a:lnTo>
                  <a:lnTo>
                    <a:pt x="258" y="564"/>
                  </a:lnTo>
                  <a:lnTo>
                    <a:pt x="258" y="558"/>
                  </a:lnTo>
                  <a:lnTo>
                    <a:pt x="258" y="552"/>
                  </a:lnTo>
                  <a:lnTo>
                    <a:pt x="258" y="546"/>
                  </a:lnTo>
                  <a:lnTo>
                    <a:pt x="264" y="546"/>
                  </a:lnTo>
                  <a:lnTo>
                    <a:pt x="264" y="540"/>
                  </a:lnTo>
                  <a:lnTo>
                    <a:pt x="264" y="534"/>
                  </a:lnTo>
                  <a:lnTo>
                    <a:pt x="270" y="528"/>
                  </a:lnTo>
                  <a:lnTo>
                    <a:pt x="270" y="522"/>
                  </a:lnTo>
                  <a:lnTo>
                    <a:pt x="264" y="516"/>
                  </a:lnTo>
                  <a:lnTo>
                    <a:pt x="270" y="516"/>
                  </a:lnTo>
                  <a:lnTo>
                    <a:pt x="270" y="510"/>
                  </a:lnTo>
                  <a:lnTo>
                    <a:pt x="264" y="510"/>
                  </a:lnTo>
                  <a:lnTo>
                    <a:pt x="270" y="504"/>
                  </a:lnTo>
                  <a:lnTo>
                    <a:pt x="270" y="498"/>
                  </a:lnTo>
                  <a:lnTo>
                    <a:pt x="264" y="498"/>
                  </a:lnTo>
                  <a:lnTo>
                    <a:pt x="264" y="492"/>
                  </a:lnTo>
                  <a:lnTo>
                    <a:pt x="270" y="492"/>
                  </a:lnTo>
                  <a:lnTo>
                    <a:pt x="264" y="492"/>
                  </a:lnTo>
                  <a:lnTo>
                    <a:pt x="264" y="486"/>
                  </a:lnTo>
                  <a:lnTo>
                    <a:pt x="270" y="486"/>
                  </a:lnTo>
                  <a:lnTo>
                    <a:pt x="270" y="480"/>
                  </a:lnTo>
                  <a:lnTo>
                    <a:pt x="270" y="474"/>
                  </a:lnTo>
                  <a:lnTo>
                    <a:pt x="276" y="474"/>
                  </a:lnTo>
                  <a:lnTo>
                    <a:pt x="276" y="468"/>
                  </a:lnTo>
                  <a:lnTo>
                    <a:pt x="270" y="468"/>
                  </a:lnTo>
                  <a:lnTo>
                    <a:pt x="270" y="462"/>
                  </a:lnTo>
                  <a:lnTo>
                    <a:pt x="276" y="462"/>
                  </a:lnTo>
                  <a:lnTo>
                    <a:pt x="270" y="462"/>
                  </a:lnTo>
                  <a:lnTo>
                    <a:pt x="264" y="462"/>
                  </a:lnTo>
                  <a:lnTo>
                    <a:pt x="258" y="462"/>
                  </a:lnTo>
                  <a:lnTo>
                    <a:pt x="258" y="456"/>
                  </a:lnTo>
                  <a:lnTo>
                    <a:pt x="258" y="450"/>
                  </a:lnTo>
                  <a:lnTo>
                    <a:pt x="252" y="450"/>
                  </a:lnTo>
                  <a:lnTo>
                    <a:pt x="252" y="456"/>
                  </a:lnTo>
                  <a:lnTo>
                    <a:pt x="246" y="456"/>
                  </a:lnTo>
                  <a:lnTo>
                    <a:pt x="246" y="462"/>
                  </a:lnTo>
                  <a:lnTo>
                    <a:pt x="246" y="456"/>
                  </a:lnTo>
                  <a:lnTo>
                    <a:pt x="246" y="462"/>
                  </a:lnTo>
                  <a:lnTo>
                    <a:pt x="240" y="462"/>
                  </a:lnTo>
                  <a:lnTo>
                    <a:pt x="234" y="462"/>
                  </a:lnTo>
                  <a:lnTo>
                    <a:pt x="234" y="456"/>
                  </a:lnTo>
                  <a:lnTo>
                    <a:pt x="234" y="450"/>
                  </a:lnTo>
                  <a:lnTo>
                    <a:pt x="240" y="450"/>
                  </a:lnTo>
                  <a:lnTo>
                    <a:pt x="240" y="444"/>
                  </a:lnTo>
                  <a:lnTo>
                    <a:pt x="234" y="444"/>
                  </a:lnTo>
                  <a:lnTo>
                    <a:pt x="228" y="444"/>
                  </a:lnTo>
                  <a:lnTo>
                    <a:pt x="228" y="450"/>
                  </a:lnTo>
                  <a:lnTo>
                    <a:pt x="228" y="444"/>
                  </a:lnTo>
                  <a:lnTo>
                    <a:pt x="228" y="438"/>
                  </a:lnTo>
                  <a:lnTo>
                    <a:pt x="234" y="432"/>
                  </a:lnTo>
                  <a:lnTo>
                    <a:pt x="234" y="426"/>
                  </a:lnTo>
                  <a:lnTo>
                    <a:pt x="234" y="420"/>
                  </a:lnTo>
                  <a:lnTo>
                    <a:pt x="234" y="414"/>
                  </a:lnTo>
                  <a:lnTo>
                    <a:pt x="234" y="408"/>
                  </a:lnTo>
                  <a:lnTo>
                    <a:pt x="240" y="408"/>
                  </a:lnTo>
                  <a:lnTo>
                    <a:pt x="246" y="408"/>
                  </a:lnTo>
                  <a:lnTo>
                    <a:pt x="252" y="408"/>
                  </a:lnTo>
                  <a:lnTo>
                    <a:pt x="246" y="408"/>
                  </a:lnTo>
                  <a:lnTo>
                    <a:pt x="246" y="402"/>
                  </a:lnTo>
                  <a:lnTo>
                    <a:pt x="252" y="402"/>
                  </a:lnTo>
                  <a:lnTo>
                    <a:pt x="246" y="396"/>
                  </a:lnTo>
                  <a:lnTo>
                    <a:pt x="252" y="390"/>
                  </a:lnTo>
                  <a:lnTo>
                    <a:pt x="246" y="390"/>
                  </a:lnTo>
                  <a:lnTo>
                    <a:pt x="252" y="390"/>
                  </a:lnTo>
                  <a:lnTo>
                    <a:pt x="246" y="384"/>
                  </a:lnTo>
                  <a:lnTo>
                    <a:pt x="246" y="378"/>
                  </a:lnTo>
                  <a:lnTo>
                    <a:pt x="246" y="384"/>
                  </a:lnTo>
                  <a:lnTo>
                    <a:pt x="246" y="378"/>
                  </a:lnTo>
                  <a:lnTo>
                    <a:pt x="246" y="372"/>
                  </a:lnTo>
                  <a:lnTo>
                    <a:pt x="240" y="372"/>
                  </a:lnTo>
                  <a:lnTo>
                    <a:pt x="240" y="366"/>
                  </a:lnTo>
                  <a:lnTo>
                    <a:pt x="240" y="372"/>
                  </a:lnTo>
                  <a:lnTo>
                    <a:pt x="240" y="366"/>
                  </a:lnTo>
                  <a:lnTo>
                    <a:pt x="240" y="360"/>
                  </a:lnTo>
                  <a:lnTo>
                    <a:pt x="246" y="360"/>
                  </a:lnTo>
                  <a:lnTo>
                    <a:pt x="246" y="354"/>
                  </a:lnTo>
                  <a:lnTo>
                    <a:pt x="240" y="354"/>
                  </a:lnTo>
                  <a:lnTo>
                    <a:pt x="240" y="348"/>
                  </a:lnTo>
                  <a:lnTo>
                    <a:pt x="240" y="342"/>
                  </a:lnTo>
                  <a:lnTo>
                    <a:pt x="246" y="348"/>
                  </a:lnTo>
                  <a:lnTo>
                    <a:pt x="246" y="342"/>
                  </a:lnTo>
                  <a:lnTo>
                    <a:pt x="240" y="336"/>
                  </a:lnTo>
                  <a:lnTo>
                    <a:pt x="246" y="336"/>
                  </a:lnTo>
                  <a:lnTo>
                    <a:pt x="246" y="342"/>
                  </a:lnTo>
                  <a:lnTo>
                    <a:pt x="252" y="342"/>
                  </a:lnTo>
                  <a:lnTo>
                    <a:pt x="252" y="336"/>
                  </a:lnTo>
                  <a:lnTo>
                    <a:pt x="252" y="330"/>
                  </a:lnTo>
                  <a:lnTo>
                    <a:pt x="252" y="324"/>
                  </a:lnTo>
                  <a:lnTo>
                    <a:pt x="246" y="324"/>
                  </a:lnTo>
                  <a:lnTo>
                    <a:pt x="246" y="318"/>
                  </a:lnTo>
                  <a:lnTo>
                    <a:pt x="246" y="312"/>
                  </a:lnTo>
                  <a:lnTo>
                    <a:pt x="246" y="306"/>
                  </a:lnTo>
                  <a:lnTo>
                    <a:pt x="240" y="306"/>
                  </a:lnTo>
                  <a:lnTo>
                    <a:pt x="234" y="306"/>
                  </a:lnTo>
                  <a:lnTo>
                    <a:pt x="234" y="300"/>
                  </a:lnTo>
                  <a:lnTo>
                    <a:pt x="234" y="306"/>
                  </a:lnTo>
                  <a:lnTo>
                    <a:pt x="228" y="306"/>
                  </a:lnTo>
                  <a:lnTo>
                    <a:pt x="222" y="312"/>
                  </a:lnTo>
                  <a:lnTo>
                    <a:pt x="216" y="312"/>
                  </a:lnTo>
                  <a:lnTo>
                    <a:pt x="222" y="306"/>
                  </a:lnTo>
                  <a:lnTo>
                    <a:pt x="216" y="306"/>
                  </a:lnTo>
                  <a:lnTo>
                    <a:pt x="216" y="300"/>
                  </a:lnTo>
                  <a:lnTo>
                    <a:pt x="216" y="294"/>
                  </a:lnTo>
                  <a:lnTo>
                    <a:pt x="216" y="300"/>
                  </a:lnTo>
                  <a:lnTo>
                    <a:pt x="216" y="306"/>
                  </a:lnTo>
                  <a:lnTo>
                    <a:pt x="210" y="300"/>
                  </a:lnTo>
                  <a:lnTo>
                    <a:pt x="210" y="306"/>
                  </a:lnTo>
                  <a:lnTo>
                    <a:pt x="204" y="300"/>
                  </a:lnTo>
                  <a:lnTo>
                    <a:pt x="198" y="300"/>
                  </a:lnTo>
                  <a:lnTo>
                    <a:pt x="192" y="300"/>
                  </a:lnTo>
                  <a:lnTo>
                    <a:pt x="186" y="300"/>
                  </a:lnTo>
                  <a:lnTo>
                    <a:pt x="180" y="306"/>
                  </a:lnTo>
                  <a:lnTo>
                    <a:pt x="180" y="300"/>
                  </a:lnTo>
                  <a:lnTo>
                    <a:pt x="174" y="300"/>
                  </a:lnTo>
                  <a:lnTo>
                    <a:pt x="168" y="300"/>
                  </a:lnTo>
                  <a:lnTo>
                    <a:pt x="162" y="300"/>
                  </a:lnTo>
                  <a:lnTo>
                    <a:pt x="156" y="294"/>
                  </a:lnTo>
                  <a:lnTo>
                    <a:pt x="150" y="288"/>
                  </a:lnTo>
                  <a:lnTo>
                    <a:pt x="144" y="294"/>
                  </a:lnTo>
                  <a:lnTo>
                    <a:pt x="144" y="288"/>
                  </a:lnTo>
                  <a:lnTo>
                    <a:pt x="138" y="288"/>
                  </a:lnTo>
                  <a:lnTo>
                    <a:pt x="144" y="288"/>
                  </a:lnTo>
                  <a:lnTo>
                    <a:pt x="144" y="282"/>
                  </a:lnTo>
                  <a:lnTo>
                    <a:pt x="144" y="276"/>
                  </a:lnTo>
                  <a:lnTo>
                    <a:pt x="150" y="276"/>
                  </a:lnTo>
                  <a:lnTo>
                    <a:pt x="144" y="276"/>
                  </a:lnTo>
                  <a:lnTo>
                    <a:pt x="144" y="270"/>
                  </a:lnTo>
                  <a:lnTo>
                    <a:pt x="138" y="270"/>
                  </a:lnTo>
                  <a:lnTo>
                    <a:pt x="132" y="270"/>
                  </a:lnTo>
                  <a:lnTo>
                    <a:pt x="126" y="264"/>
                  </a:lnTo>
                  <a:lnTo>
                    <a:pt x="126" y="258"/>
                  </a:lnTo>
                  <a:lnTo>
                    <a:pt x="120" y="258"/>
                  </a:lnTo>
                  <a:lnTo>
                    <a:pt x="108" y="264"/>
                  </a:lnTo>
                  <a:lnTo>
                    <a:pt x="108" y="258"/>
                  </a:lnTo>
                  <a:lnTo>
                    <a:pt x="102" y="258"/>
                  </a:lnTo>
                  <a:lnTo>
                    <a:pt x="102" y="252"/>
                  </a:lnTo>
                  <a:lnTo>
                    <a:pt x="96" y="252"/>
                  </a:lnTo>
                  <a:lnTo>
                    <a:pt x="90" y="252"/>
                  </a:lnTo>
                  <a:lnTo>
                    <a:pt x="90" y="246"/>
                  </a:lnTo>
                  <a:lnTo>
                    <a:pt x="96" y="240"/>
                  </a:lnTo>
                  <a:lnTo>
                    <a:pt x="90" y="240"/>
                  </a:lnTo>
                  <a:lnTo>
                    <a:pt x="90" y="234"/>
                  </a:lnTo>
                  <a:lnTo>
                    <a:pt x="90" y="240"/>
                  </a:lnTo>
                  <a:lnTo>
                    <a:pt x="84" y="240"/>
                  </a:lnTo>
                  <a:lnTo>
                    <a:pt x="78" y="240"/>
                  </a:lnTo>
                  <a:lnTo>
                    <a:pt x="72" y="234"/>
                  </a:lnTo>
                  <a:lnTo>
                    <a:pt x="66" y="234"/>
                  </a:lnTo>
                  <a:lnTo>
                    <a:pt x="60" y="234"/>
                  </a:lnTo>
                  <a:lnTo>
                    <a:pt x="54" y="228"/>
                  </a:lnTo>
                  <a:lnTo>
                    <a:pt x="48" y="222"/>
                  </a:lnTo>
                  <a:lnTo>
                    <a:pt x="42" y="222"/>
                  </a:lnTo>
                  <a:lnTo>
                    <a:pt x="36" y="222"/>
                  </a:lnTo>
                  <a:lnTo>
                    <a:pt x="30" y="228"/>
                  </a:lnTo>
                  <a:lnTo>
                    <a:pt x="24" y="228"/>
                  </a:lnTo>
                  <a:lnTo>
                    <a:pt x="24" y="234"/>
                  </a:lnTo>
                  <a:lnTo>
                    <a:pt x="18" y="234"/>
                  </a:lnTo>
                  <a:lnTo>
                    <a:pt x="12" y="228"/>
                  </a:lnTo>
                  <a:lnTo>
                    <a:pt x="12" y="222"/>
                  </a:lnTo>
                  <a:lnTo>
                    <a:pt x="6" y="222"/>
                  </a:lnTo>
                  <a:lnTo>
                    <a:pt x="6" y="216"/>
                  </a:lnTo>
                  <a:lnTo>
                    <a:pt x="0" y="216"/>
                  </a:lnTo>
                  <a:lnTo>
                    <a:pt x="0" y="210"/>
                  </a:lnTo>
                  <a:lnTo>
                    <a:pt x="0" y="204"/>
                  </a:lnTo>
                  <a:lnTo>
                    <a:pt x="6" y="204"/>
                  </a:lnTo>
                  <a:lnTo>
                    <a:pt x="6" y="210"/>
                  </a:lnTo>
                  <a:lnTo>
                    <a:pt x="12" y="210"/>
                  </a:lnTo>
                  <a:lnTo>
                    <a:pt x="12" y="204"/>
                  </a:lnTo>
                  <a:lnTo>
                    <a:pt x="18" y="210"/>
                  </a:lnTo>
                  <a:lnTo>
                    <a:pt x="24" y="210"/>
                  </a:lnTo>
                  <a:lnTo>
                    <a:pt x="30" y="210"/>
                  </a:lnTo>
                  <a:lnTo>
                    <a:pt x="30" y="204"/>
                  </a:lnTo>
                  <a:lnTo>
                    <a:pt x="30" y="198"/>
                  </a:lnTo>
                  <a:lnTo>
                    <a:pt x="36" y="198"/>
                  </a:lnTo>
                  <a:lnTo>
                    <a:pt x="42" y="198"/>
                  </a:lnTo>
                  <a:lnTo>
                    <a:pt x="48" y="198"/>
                  </a:lnTo>
                  <a:lnTo>
                    <a:pt x="54" y="198"/>
                  </a:lnTo>
                  <a:lnTo>
                    <a:pt x="54" y="204"/>
                  </a:lnTo>
                  <a:lnTo>
                    <a:pt x="54" y="198"/>
                  </a:lnTo>
                  <a:lnTo>
                    <a:pt x="60" y="204"/>
                  </a:lnTo>
                  <a:lnTo>
                    <a:pt x="66" y="204"/>
                  </a:lnTo>
                  <a:lnTo>
                    <a:pt x="66" y="198"/>
                  </a:lnTo>
                  <a:lnTo>
                    <a:pt x="72" y="198"/>
                  </a:lnTo>
                  <a:lnTo>
                    <a:pt x="72" y="192"/>
                  </a:lnTo>
                  <a:lnTo>
                    <a:pt x="72" y="186"/>
                  </a:lnTo>
                  <a:lnTo>
                    <a:pt x="72" y="180"/>
                  </a:lnTo>
                  <a:lnTo>
                    <a:pt x="72" y="174"/>
                  </a:lnTo>
                  <a:lnTo>
                    <a:pt x="72" y="168"/>
                  </a:lnTo>
                  <a:lnTo>
                    <a:pt x="78" y="168"/>
                  </a:lnTo>
                  <a:lnTo>
                    <a:pt x="78" y="162"/>
                  </a:lnTo>
                  <a:lnTo>
                    <a:pt x="84" y="162"/>
                  </a:lnTo>
                  <a:lnTo>
                    <a:pt x="84" y="156"/>
                  </a:lnTo>
                  <a:lnTo>
                    <a:pt x="90" y="156"/>
                  </a:lnTo>
                  <a:lnTo>
                    <a:pt x="90" y="150"/>
                  </a:lnTo>
                  <a:lnTo>
                    <a:pt x="90" y="156"/>
                  </a:lnTo>
                  <a:lnTo>
                    <a:pt x="96" y="156"/>
                  </a:lnTo>
                  <a:lnTo>
                    <a:pt x="96" y="150"/>
                  </a:lnTo>
                  <a:lnTo>
                    <a:pt x="102" y="150"/>
                  </a:lnTo>
                  <a:lnTo>
                    <a:pt x="108" y="150"/>
                  </a:lnTo>
                  <a:lnTo>
                    <a:pt x="108" y="156"/>
                  </a:lnTo>
                  <a:lnTo>
                    <a:pt x="114" y="156"/>
                  </a:lnTo>
                  <a:lnTo>
                    <a:pt x="114" y="162"/>
                  </a:lnTo>
                  <a:lnTo>
                    <a:pt x="120" y="162"/>
                  </a:lnTo>
                  <a:lnTo>
                    <a:pt x="126" y="156"/>
                  </a:lnTo>
                  <a:lnTo>
                    <a:pt x="132" y="156"/>
                  </a:lnTo>
                  <a:lnTo>
                    <a:pt x="138" y="156"/>
                  </a:lnTo>
                  <a:lnTo>
                    <a:pt x="138" y="150"/>
                  </a:lnTo>
                  <a:lnTo>
                    <a:pt x="132" y="150"/>
                  </a:lnTo>
                  <a:lnTo>
                    <a:pt x="132" y="144"/>
                  </a:lnTo>
                  <a:lnTo>
                    <a:pt x="132" y="150"/>
                  </a:lnTo>
                  <a:lnTo>
                    <a:pt x="138" y="150"/>
                  </a:lnTo>
                  <a:lnTo>
                    <a:pt x="144" y="150"/>
                  </a:lnTo>
                  <a:lnTo>
                    <a:pt x="150" y="150"/>
                  </a:lnTo>
                  <a:lnTo>
                    <a:pt x="150" y="144"/>
                  </a:lnTo>
                  <a:lnTo>
                    <a:pt x="156" y="138"/>
                  </a:lnTo>
                  <a:lnTo>
                    <a:pt x="162" y="138"/>
                  </a:lnTo>
                  <a:lnTo>
                    <a:pt x="168" y="138"/>
                  </a:lnTo>
                  <a:lnTo>
                    <a:pt x="174" y="132"/>
                  </a:lnTo>
                  <a:lnTo>
                    <a:pt x="174" y="126"/>
                  </a:lnTo>
                  <a:lnTo>
                    <a:pt x="180" y="126"/>
                  </a:lnTo>
                  <a:lnTo>
                    <a:pt x="186" y="126"/>
                  </a:lnTo>
                  <a:lnTo>
                    <a:pt x="186" y="120"/>
                  </a:lnTo>
                  <a:lnTo>
                    <a:pt x="186" y="114"/>
                  </a:lnTo>
                  <a:lnTo>
                    <a:pt x="186" y="108"/>
                  </a:lnTo>
                  <a:lnTo>
                    <a:pt x="192" y="108"/>
                  </a:lnTo>
                  <a:lnTo>
                    <a:pt x="192" y="102"/>
                  </a:lnTo>
                  <a:lnTo>
                    <a:pt x="192" y="96"/>
                  </a:lnTo>
                  <a:lnTo>
                    <a:pt x="198" y="96"/>
                  </a:lnTo>
                  <a:lnTo>
                    <a:pt x="198" y="102"/>
                  </a:lnTo>
                  <a:lnTo>
                    <a:pt x="204" y="108"/>
                  </a:lnTo>
                  <a:lnTo>
                    <a:pt x="210" y="108"/>
                  </a:lnTo>
                  <a:lnTo>
                    <a:pt x="210" y="102"/>
                  </a:lnTo>
                  <a:lnTo>
                    <a:pt x="216" y="102"/>
                  </a:lnTo>
                  <a:lnTo>
                    <a:pt x="222" y="102"/>
                  </a:lnTo>
                  <a:lnTo>
                    <a:pt x="222" y="108"/>
                  </a:lnTo>
                  <a:lnTo>
                    <a:pt x="228" y="108"/>
                  </a:lnTo>
                  <a:lnTo>
                    <a:pt x="228" y="102"/>
                  </a:lnTo>
                  <a:lnTo>
                    <a:pt x="234" y="102"/>
                  </a:lnTo>
                  <a:lnTo>
                    <a:pt x="240" y="102"/>
                  </a:lnTo>
                  <a:lnTo>
                    <a:pt x="240" y="108"/>
                  </a:lnTo>
                  <a:lnTo>
                    <a:pt x="246" y="114"/>
                  </a:lnTo>
                  <a:lnTo>
                    <a:pt x="252" y="114"/>
                  </a:lnTo>
                  <a:lnTo>
                    <a:pt x="258" y="114"/>
                  </a:lnTo>
                  <a:lnTo>
                    <a:pt x="264" y="114"/>
                  </a:lnTo>
                  <a:lnTo>
                    <a:pt x="270" y="120"/>
                  </a:lnTo>
                  <a:lnTo>
                    <a:pt x="276" y="120"/>
                  </a:lnTo>
                  <a:lnTo>
                    <a:pt x="282" y="120"/>
                  </a:lnTo>
                  <a:lnTo>
                    <a:pt x="282" y="126"/>
                  </a:lnTo>
                  <a:lnTo>
                    <a:pt x="282" y="132"/>
                  </a:lnTo>
                  <a:lnTo>
                    <a:pt x="288" y="132"/>
                  </a:lnTo>
                  <a:lnTo>
                    <a:pt x="288" y="138"/>
                  </a:lnTo>
                  <a:lnTo>
                    <a:pt x="294" y="138"/>
                  </a:lnTo>
                  <a:lnTo>
                    <a:pt x="294" y="144"/>
                  </a:lnTo>
                  <a:lnTo>
                    <a:pt x="300" y="144"/>
                  </a:lnTo>
                  <a:lnTo>
                    <a:pt x="300" y="138"/>
                  </a:lnTo>
                  <a:lnTo>
                    <a:pt x="306" y="144"/>
                  </a:lnTo>
                  <a:lnTo>
                    <a:pt x="306" y="138"/>
                  </a:lnTo>
                  <a:lnTo>
                    <a:pt x="306" y="144"/>
                  </a:lnTo>
                  <a:lnTo>
                    <a:pt x="306" y="138"/>
                  </a:lnTo>
                  <a:lnTo>
                    <a:pt x="312" y="138"/>
                  </a:lnTo>
                  <a:lnTo>
                    <a:pt x="318" y="138"/>
                  </a:lnTo>
                  <a:lnTo>
                    <a:pt x="324" y="138"/>
                  </a:lnTo>
                  <a:lnTo>
                    <a:pt x="330" y="144"/>
                  </a:lnTo>
                  <a:lnTo>
                    <a:pt x="336" y="144"/>
                  </a:lnTo>
                  <a:lnTo>
                    <a:pt x="342" y="138"/>
                  </a:lnTo>
                  <a:lnTo>
                    <a:pt x="348" y="138"/>
                  </a:lnTo>
                  <a:lnTo>
                    <a:pt x="348" y="144"/>
                  </a:lnTo>
                  <a:lnTo>
                    <a:pt x="354" y="144"/>
                  </a:lnTo>
                  <a:lnTo>
                    <a:pt x="348" y="144"/>
                  </a:lnTo>
                  <a:lnTo>
                    <a:pt x="348" y="150"/>
                  </a:lnTo>
                  <a:lnTo>
                    <a:pt x="354" y="150"/>
                  </a:lnTo>
                  <a:lnTo>
                    <a:pt x="360" y="150"/>
                  </a:lnTo>
                  <a:lnTo>
                    <a:pt x="366" y="150"/>
                  </a:lnTo>
                  <a:lnTo>
                    <a:pt x="366" y="156"/>
                  </a:lnTo>
                  <a:lnTo>
                    <a:pt x="366" y="150"/>
                  </a:lnTo>
                  <a:lnTo>
                    <a:pt x="372" y="150"/>
                  </a:lnTo>
                  <a:lnTo>
                    <a:pt x="372" y="156"/>
                  </a:lnTo>
                  <a:lnTo>
                    <a:pt x="372" y="162"/>
                  </a:lnTo>
                  <a:lnTo>
                    <a:pt x="366" y="162"/>
                  </a:lnTo>
                  <a:lnTo>
                    <a:pt x="372" y="162"/>
                  </a:lnTo>
                  <a:lnTo>
                    <a:pt x="372" y="168"/>
                  </a:lnTo>
                  <a:lnTo>
                    <a:pt x="378" y="168"/>
                  </a:lnTo>
                  <a:lnTo>
                    <a:pt x="384" y="168"/>
                  </a:lnTo>
                  <a:lnTo>
                    <a:pt x="384" y="162"/>
                  </a:lnTo>
                  <a:lnTo>
                    <a:pt x="390" y="162"/>
                  </a:lnTo>
                  <a:lnTo>
                    <a:pt x="396" y="162"/>
                  </a:lnTo>
                  <a:lnTo>
                    <a:pt x="396" y="168"/>
                  </a:lnTo>
                  <a:lnTo>
                    <a:pt x="402" y="168"/>
                  </a:lnTo>
                  <a:lnTo>
                    <a:pt x="408" y="168"/>
                  </a:lnTo>
                  <a:lnTo>
                    <a:pt x="408" y="162"/>
                  </a:lnTo>
                  <a:lnTo>
                    <a:pt x="414" y="162"/>
                  </a:lnTo>
                  <a:lnTo>
                    <a:pt x="414" y="168"/>
                  </a:lnTo>
                  <a:lnTo>
                    <a:pt x="420" y="168"/>
                  </a:lnTo>
                  <a:lnTo>
                    <a:pt x="420" y="162"/>
                  </a:lnTo>
                  <a:lnTo>
                    <a:pt x="426" y="162"/>
                  </a:lnTo>
                  <a:lnTo>
                    <a:pt x="426" y="168"/>
                  </a:lnTo>
                  <a:lnTo>
                    <a:pt x="420" y="168"/>
                  </a:lnTo>
                  <a:lnTo>
                    <a:pt x="420" y="174"/>
                  </a:lnTo>
                  <a:lnTo>
                    <a:pt x="420" y="168"/>
                  </a:lnTo>
                  <a:lnTo>
                    <a:pt x="426" y="168"/>
                  </a:lnTo>
                  <a:lnTo>
                    <a:pt x="426" y="174"/>
                  </a:lnTo>
                  <a:lnTo>
                    <a:pt x="432" y="174"/>
                  </a:lnTo>
                  <a:lnTo>
                    <a:pt x="438" y="174"/>
                  </a:lnTo>
                  <a:lnTo>
                    <a:pt x="438" y="168"/>
                  </a:lnTo>
                  <a:lnTo>
                    <a:pt x="438" y="162"/>
                  </a:lnTo>
                  <a:lnTo>
                    <a:pt x="444" y="162"/>
                  </a:lnTo>
                  <a:lnTo>
                    <a:pt x="444" y="156"/>
                  </a:lnTo>
                  <a:lnTo>
                    <a:pt x="450" y="156"/>
                  </a:lnTo>
                  <a:lnTo>
                    <a:pt x="456" y="156"/>
                  </a:lnTo>
                  <a:lnTo>
                    <a:pt x="450" y="156"/>
                  </a:lnTo>
                  <a:lnTo>
                    <a:pt x="456" y="156"/>
                  </a:lnTo>
                  <a:lnTo>
                    <a:pt x="456" y="150"/>
                  </a:lnTo>
                  <a:lnTo>
                    <a:pt x="456" y="156"/>
                  </a:lnTo>
                  <a:lnTo>
                    <a:pt x="456" y="150"/>
                  </a:lnTo>
                  <a:lnTo>
                    <a:pt x="462" y="150"/>
                  </a:lnTo>
                  <a:lnTo>
                    <a:pt x="462" y="144"/>
                  </a:lnTo>
                  <a:lnTo>
                    <a:pt x="462" y="138"/>
                  </a:lnTo>
                  <a:lnTo>
                    <a:pt x="462" y="144"/>
                  </a:lnTo>
                  <a:lnTo>
                    <a:pt x="468" y="144"/>
                  </a:lnTo>
                  <a:lnTo>
                    <a:pt x="468" y="138"/>
                  </a:lnTo>
                  <a:lnTo>
                    <a:pt x="474" y="138"/>
                  </a:lnTo>
                  <a:lnTo>
                    <a:pt x="468" y="138"/>
                  </a:lnTo>
                  <a:lnTo>
                    <a:pt x="474" y="138"/>
                  </a:lnTo>
                  <a:lnTo>
                    <a:pt x="480" y="138"/>
                  </a:lnTo>
                  <a:lnTo>
                    <a:pt x="480" y="144"/>
                  </a:lnTo>
                  <a:lnTo>
                    <a:pt x="486" y="144"/>
                  </a:lnTo>
                  <a:lnTo>
                    <a:pt x="486" y="150"/>
                  </a:lnTo>
                  <a:lnTo>
                    <a:pt x="492" y="150"/>
                  </a:lnTo>
                  <a:lnTo>
                    <a:pt x="492" y="144"/>
                  </a:lnTo>
                  <a:lnTo>
                    <a:pt x="492" y="138"/>
                  </a:lnTo>
                  <a:lnTo>
                    <a:pt x="498" y="138"/>
                  </a:lnTo>
                  <a:lnTo>
                    <a:pt x="492" y="138"/>
                  </a:lnTo>
                  <a:lnTo>
                    <a:pt x="498" y="138"/>
                  </a:lnTo>
                  <a:lnTo>
                    <a:pt x="492" y="138"/>
                  </a:lnTo>
                  <a:lnTo>
                    <a:pt x="492" y="132"/>
                  </a:lnTo>
                  <a:lnTo>
                    <a:pt x="498" y="132"/>
                  </a:lnTo>
                  <a:lnTo>
                    <a:pt x="504" y="126"/>
                  </a:lnTo>
                  <a:lnTo>
                    <a:pt x="504" y="120"/>
                  </a:lnTo>
                  <a:lnTo>
                    <a:pt x="510" y="120"/>
                  </a:lnTo>
                  <a:lnTo>
                    <a:pt x="510" y="126"/>
                  </a:lnTo>
                  <a:lnTo>
                    <a:pt x="516" y="126"/>
                  </a:lnTo>
                  <a:lnTo>
                    <a:pt x="522" y="120"/>
                  </a:lnTo>
                  <a:lnTo>
                    <a:pt x="522" y="126"/>
                  </a:lnTo>
                  <a:lnTo>
                    <a:pt x="528" y="126"/>
                  </a:lnTo>
                  <a:lnTo>
                    <a:pt x="528" y="132"/>
                  </a:lnTo>
                  <a:lnTo>
                    <a:pt x="528" y="138"/>
                  </a:lnTo>
                  <a:lnTo>
                    <a:pt x="534" y="138"/>
                  </a:lnTo>
                  <a:lnTo>
                    <a:pt x="534" y="132"/>
                  </a:lnTo>
                  <a:lnTo>
                    <a:pt x="534" y="126"/>
                  </a:lnTo>
                  <a:lnTo>
                    <a:pt x="540" y="126"/>
                  </a:lnTo>
                  <a:lnTo>
                    <a:pt x="540" y="120"/>
                  </a:lnTo>
                  <a:lnTo>
                    <a:pt x="540" y="114"/>
                  </a:lnTo>
                  <a:lnTo>
                    <a:pt x="546" y="114"/>
                  </a:lnTo>
                  <a:lnTo>
                    <a:pt x="552" y="114"/>
                  </a:lnTo>
                  <a:lnTo>
                    <a:pt x="558" y="114"/>
                  </a:lnTo>
                  <a:lnTo>
                    <a:pt x="558" y="108"/>
                  </a:lnTo>
                  <a:lnTo>
                    <a:pt x="558" y="102"/>
                  </a:lnTo>
                  <a:lnTo>
                    <a:pt x="564" y="102"/>
                  </a:lnTo>
                  <a:lnTo>
                    <a:pt x="564" y="96"/>
                  </a:lnTo>
                  <a:lnTo>
                    <a:pt x="564" y="90"/>
                  </a:lnTo>
                  <a:lnTo>
                    <a:pt x="558" y="90"/>
                  </a:lnTo>
                  <a:lnTo>
                    <a:pt x="564" y="90"/>
                  </a:lnTo>
                  <a:lnTo>
                    <a:pt x="564" y="84"/>
                  </a:lnTo>
                  <a:lnTo>
                    <a:pt x="570" y="84"/>
                  </a:lnTo>
                  <a:lnTo>
                    <a:pt x="570" y="78"/>
                  </a:lnTo>
                  <a:lnTo>
                    <a:pt x="570" y="72"/>
                  </a:lnTo>
                  <a:lnTo>
                    <a:pt x="564" y="72"/>
                  </a:lnTo>
                  <a:lnTo>
                    <a:pt x="570" y="72"/>
                  </a:lnTo>
                  <a:lnTo>
                    <a:pt x="570" y="66"/>
                  </a:lnTo>
                  <a:lnTo>
                    <a:pt x="570" y="72"/>
                  </a:lnTo>
                  <a:lnTo>
                    <a:pt x="570" y="66"/>
                  </a:lnTo>
                  <a:lnTo>
                    <a:pt x="576" y="66"/>
                  </a:lnTo>
                  <a:lnTo>
                    <a:pt x="582" y="66"/>
                  </a:lnTo>
                  <a:lnTo>
                    <a:pt x="582" y="60"/>
                  </a:lnTo>
                  <a:lnTo>
                    <a:pt x="582" y="66"/>
                  </a:lnTo>
                  <a:lnTo>
                    <a:pt x="588" y="66"/>
                  </a:lnTo>
                  <a:lnTo>
                    <a:pt x="588" y="60"/>
                  </a:lnTo>
                  <a:lnTo>
                    <a:pt x="588" y="54"/>
                  </a:lnTo>
                  <a:lnTo>
                    <a:pt x="588" y="48"/>
                  </a:lnTo>
                  <a:lnTo>
                    <a:pt x="594" y="48"/>
                  </a:lnTo>
                  <a:lnTo>
                    <a:pt x="594" y="42"/>
                  </a:lnTo>
                  <a:lnTo>
                    <a:pt x="600" y="42"/>
                  </a:lnTo>
                  <a:lnTo>
                    <a:pt x="600" y="36"/>
                  </a:lnTo>
                  <a:lnTo>
                    <a:pt x="606" y="36"/>
                  </a:lnTo>
                  <a:lnTo>
                    <a:pt x="606" y="30"/>
                  </a:lnTo>
                  <a:lnTo>
                    <a:pt x="612" y="30"/>
                  </a:lnTo>
                  <a:lnTo>
                    <a:pt x="618" y="36"/>
                  </a:lnTo>
                  <a:lnTo>
                    <a:pt x="624" y="36"/>
                  </a:lnTo>
                  <a:lnTo>
                    <a:pt x="630" y="30"/>
                  </a:lnTo>
                  <a:lnTo>
                    <a:pt x="636" y="24"/>
                  </a:lnTo>
                  <a:lnTo>
                    <a:pt x="630" y="24"/>
                  </a:lnTo>
                  <a:lnTo>
                    <a:pt x="624" y="24"/>
                  </a:lnTo>
                  <a:lnTo>
                    <a:pt x="624" y="18"/>
                  </a:lnTo>
                  <a:lnTo>
                    <a:pt x="624" y="12"/>
                  </a:lnTo>
                  <a:lnTo>
                    <a:pt x="624" y="6"/>
                  </a:lnTo>
                  <a:lnTo>
                    <a:pt x="624" y="0"/>
                  </a:lnTo>
                  <a:lnTo>
                    <a:pt x="630" y="0"/>
                  </a:lnTo>
                  <a:lnTo>
                    <a:pt x="624" y="0"/>
                  </a:lnTo>
                  <a:lnTo>
                    <a:pt x="624" y="6"/>
                  </a:lnTo>
                  <a:lnTo>
                    <a:pt x="630" y="12"/>
                  </a:lnTo>
                  <a:lnTo>
                    <a:pt x="630" y="18"/>
                  </a:lnTo>
                  <a:lnTo>
                    <a:pt x="642" y="18"/>
                  </a:lnTo>
                  <a:lnTo>
                    <a:pt x="648" y="18"/>
                  </a:lnTo>
                  <a:lnTo>
                    <a:pt x="648" y="24"/>
                  </a:lnTo>
                  <a:lnTo>
                    <a:pt x="648" y="30"/>
                  </a:lnTo>
                  <a:lnTo>
                    <a:pt x="648" y="36"/>
                  </a:lnTo>
                  <a:lnTo>
                    <a:pt x="654" y="42"/>
                  </a:lnTo>
                  <a:lnTo>
                    <a:pt x="660" y="42"/>
                  </a:lnTo>
                  <a:lnTo>
                    <a:pt x="660" y="48"/>
                  </a:lnTo>
                  <a:lnTo>
                    <a:pt x="654" y="48"/>
                  </a:lnTo>
                  <a:lnTo>
                    <a:pt x="660" y="48"/>
                  </a:lnTo>
                  <a:lnTo>
                    <a:pt x="654" y="48"/>
                  </a:lnTo>
                  <a:lnTo>
                    <a:pt x="654" y="54"/>
                  </a:lnTo>
                  <a:lnTo>
                    <a:pt x="660" y="54"/>
                  </a:lnTo>
                  <a:lnTo>
                    <a:pt x="666" y="54"/>
                  </a:lnTo>
                  <a:lnTo>
                    <a:pt x="666" y="48"/>
                  </a:lnTo>
                  <a:lnTo>
                    <a:pt x="672" y="54"/>
                  </a:lnTo>
                  <a:lnTo>
                    <a:pt x="672" y="48"/>
                  </a:lnTo>
                  <a:lnTo>
                    <a:pt x="678" y="48"/>
                  </a:lnTo>
                  <a:lnTo>
                    <a:pt x="684" y="48"/>
                  </a:lnTo>
                  <a:lnTo>
                    <a:pt x="690" y="48"/>
                  </a:lnTo>
                  <a:lnTo>
                    <a:pt x="690" y="54"/>
                  </a:lnTo>
                  <a:lnTo>
                    <a:pt x="690" y="60"/>
                  </a:lnTo>
                  <a:lnTo>
                    <a:pt x="696" y="60"/>
                  </a:lnTo>
                  <a:lnTo>
                    <a:pt x="696" y="54"/>
                  </a:lnTo>
                  <a:lnTo>
                    <a:pt x="702" y="54"/>
                  </a:lnTo>
                  <a:lnTo>
                    <a:pt x="702" y="60"/>
                  </a:lnTo>
                  <a:lnTo>
                    <a:pt x="702" y="54"/>
                  </a:lnTo>
                  <a:lnTo>
                    <a:pt x="708" y="54"/>
                  </a:lnTo>
                  <a:lnTo>
                    <a:pt x="708" y="48"/>
                  </a:lnTo>
                  <a:lnTo>
                    <a:pt x="708" y="42"/>
                  </a:lnTo>
                  <a:lnTo>
                    <a:pt x="714" y="48"/>
                  </a:lnTo>
                  <a:lnTo>
                    <a:pt x="714" y="42"/>
                  </a:lnTo>
                  <a:lnTo>
                    <a:pt x="720" y="48"/>
                  </a:lnTo>
                  <a:lnTo>
                    <a:pt x="726" y="48"/>
                  </a:lnTo>
                  <a:lnTo>
                    <a:pt x="726" y="54"/>
                  </a:lnTo>
                  <a:lnTo>
                    <a:pt x="726" y="48"/>
                  </a:lnTo>
                  <a:lnTo>
                    <a:pt x="732" y="48"/>
                  </a:lnTo>
                  <a:lnTo>
                    <a:pt x="738" y="48"/>
                  </a:lnTo>
                  <a:lnTo>
                    <a:pt x="738" y="54"/>
                  </a:lnTo>
                  <a:lnTo>
                    <a:pt x="738" y="60"/>
                  </a:lnTo>
                  <a:lnTo>
                    <a:pt x="738" y="66"/>
                  </a:lnTo>
                  <a:lnTo>
                    <a:pt x="738" y="72"/>
                  </a:lnTo>
                  <a:lnTo>
                    <a:pt x="738" y="78"/>
                  </a:lnTo>
                  <a:lnTo>
                    <a:pt x="732" y="84"/>
                  </a:lnTo>
                  <a:lnTo>
                    <a:pt x="732" y="90"/>
                  </a:lnTo>
                  <a:lnTo>
                    <a:pt x="726" y="90"/>
                  </a:lnTo>
                  <a:lnTo>
                    <a:pt x="726" y="96"/>
                  </a:lnTo>
                  <a:lnTo>
                    <a:pt x="720" y="96"/>
                  </a:lnTo>
                  <a:lnTo>
                    <a:pt x="720" y="102"/>
                  </a:lnTo>
                  <a:lnTo>
                    <a:pt x="714" y="102"/>
                  </a:lnTo>
                  <a:lnTo>
                    <a:pt x="714" y="108"/>
                  </a:lnTo>
                  <a:lnTo>
                    <a:pt x="708" y="114"/>
                  </a:lnTo>
                  <a:lnTo>
                    <a:pt x="708" y="120"/>
                  </a:lnTo>
                  <a:lnTo>
                    <a:pt x="714" y="120"/>
                  </a:lnTo>
                  <a:lnTo>
                    <a:pt x="720" y="120"/>
                  </a:lnTo>
                  <a:lnTo>
                    <a:pt x="720" y="114"/>
                  </a:lnTo>
                  <a:lnTo>
                    <a:pt x="726" y="114"/>
                  </a:lnTo>
                  <a:lnTo>
                    <a:pt x="726" y="120"/>
                  </a:lnTo>
                  <a:lnTo>
                    <a:pt x="732" y="120"/>
                  </a:lnTo>
                  <a:lnTo>
                    <a:pt x="738" y="120"/>
                  </a:lnTo>
                  <a:lnTo>
                    <a:pt x="744" y="120"/>
                  </a:lnTo>
                  <a:lnTo>
                    <a:pt x="750" y="120"/>
                  </a:lnTo>
                  <a:lnTo>
                    <a:pt x="750" y="114"/>
                  </a:lnTo>
                  <a:lnTo>
                    <a:pt x="750" y="108"/>
                  </a:lnTo>
                  <a:lnTo>
                    <a:pt x="756" y="108"/>
                  </a:lnTo>
                  <a:lnTo>
                    <a:pt x="762" y="102"/>
                  </a:lnTo>
                  <a:lnTo>
                    <a:pt x="762" y="96"/>
                  </a:lnTo>
                  <a:lnTo>
                    <a:pt x="768" y="96"/>
                  </a:lnTo>
                  <a:lnTo>
                    <a:pt x="774" y="96"/>
                  </a:lnTo>
                  <a:lnTo>
                    <a:pt x="774" y="90"/>
                  </a:lnTo>
                  <a:lnTo>
                    <a:pt x="774" y="96"/>
                  </a:lnTo>
                  <a:lnTo>
                    <a:pt x="774" y="90"/>
                  </a:lnTo>
                  <a:lnTo>
                    <a:pt x="780" y="90"/>
                  </a:lnTo>
                  <a:lnTo>
                    <a:pt x="780" y="84"/>
                  </a:lnTo>
                  <a:lnTo>
                    <a:pt x="786" y="84"/>
                  </a:lnTo>
                  <a:lnTo>
                    <a:pt x="786" y="90"/>
                  </a:lnTo>
                  <a:lnTo>
                    <a:pt x="786" y="96"/>
                  </a:lnTo>
                  <a:lnTo>
                    <a:pt x="786" y="102"/>
                  </a:lnTo>
                  <a:lnTo>
                    <a:pt x="786" y="108"/>
                  </a:lnTo>
                  <a:lnTo>
                    <a:pt x="792" y="108"/>
                  </a:lnTo>
                  <a:lnTo>
                    <a:pt x="798" y="114"/>
                  </a:lnTo>
                  <a:lnTo>
                    <a:pt x="792" y="114"/>
                  </a:lnTo>
                  <a:lnTo>
                    <a:pt x="792" y="120"/>
                  </a:lnTo>
                  <a:lnTo>
                    <a:pt x="792" y="126"/>
                  </a:lnTo>
                  <a:lnTo>
                    <a:pt x="786" y="126"/>
                  </a:lnTo>
                  <a:lnTo>
                    <a:pt x="786" y="132"/>
                  </a:lnTo>
                  <a:lnTo>
                    <a:pt x="786" y="138"/>
                  </a:lnTo>
                  <a:lnTo>
                    <a:pt x="780" y="138"/>
                  </a:lnTo>
                  <a:lnTo>
                    <a:pt x="780" y="144"/>
                  </a:lnTo>
                  <a:lnTo>
                    <a:pt x="780" y="150"/>
                  </a:lnTo>
                  <a:lnTo>
                    <a:pt x="780" y="156"/>
                  </a:lnTo>
                  <a:lnTo>
                    <a:pt x="780" y="162"/>
                  </a:lnTo>
                  <a:lnTo>
                    <a:pt x="786" y="168"/>
                  </a:lnTo>
                  <a:lnTo>
                    <a:pt x="780" y="168"/>
                  </a:lnTo>
                  <a:lnTo>
                    <a:pt x="780" y="174"/>
                  </a:lnTo>
                  <a:lnTo>
                    <a:pt x="780" y="180"/>
                  </a:lnTo>
                  <a:lnTo>
                    <a:pt x="780" y="186"/>
                  </a:lnTo>
                  <a:lnTo>
                    <a:pt x="780" y="192"/>
                  </a:lnTo>
                  <a:lnTo>
                    <a:pt x="780" y="198"/>
                  </a:lnTo>
                  <a:lnTo>
                    <a:pt x="774" y="204"/>
                  </a:lnTo>
                  <a:lnTo>
                    <a:pt x="774" y="210"/>
                  </a:lnTo>
                  <a:lnTo>
                    <a:pt x="768" y="210"/>
                  </a:lnTo>
                  <a:lnTo>
                    <a:pt x="768" y="216"/>
                  </a:lnTo>
                  <a:lnTo>
                    <a:pt x="762" y="216"/>
                  </a:lnTo>
                  <a:lnTo>
                    <a:pt x="762" y="222"/>
                  </a:lnTo>
                  <a:lnTo>
                    <a:pt x="756" y="222"/>
                  </a:lnTo>
                  <a:lnTo>
                    <a:pt x="756" y="228"/>
                  </a:lnTo>
                  <a:lnTo>
                    <a:pt x="750" y="228"/>
                  </a:lnTo>
                  <a:lnTo>
                    <a:pt x="744" y="234"/>
                  </a:lnTo>
                  <a:lnTo>
                    <a:pt x="738" y="234"/>
                  </a:lnTo>
                  <a:lnTo>
                    <a:pt x="738" y="240"/>
                  </a:lnTo>
                  <a:lnTo>
                    <a:pt x="732" y="240"/>
                  </a:lnTo>
                  <a:lnTo>
                    <a:pt x="732" y="246"/>
                  </a:lnTo>
                  <a:lnTo>
                    <a:pt x="726" y="246"/>
                  </a:lnTo>
                  <a:lnTo>
                    <a:pt x="726" y="252"/>
                  </a:lnTo>
                  <a:lnTo>
                    <a:pt x="726" y="258"/>
                  </a:lnTo>
                  <a:lnTo>
                    <a:pt x="726" y="264"/>
                  </a:lnTo>
                  <a:lnTo>
                    <a:pt x="732" y="264"/>
                  </a:lnTo>
                  <a:lnTo>
                    <a:pt x="732" y="270"/>
                  </a:lnTo>
                  <a:lnTo>
                    <a:pt x="732" y="276"/>
                  </a:lnTo>
                  <a:lnTo>
                    <a:pt x="732" y="282"/>
                  </a:lnTo>
                  <a:lnTo>
                    <a:pt x="732" y="288"/>
                  </a:lnTo>
                  <a:lnTo>
                    <a:pt x="726" y="288"/>
                  </a:lnTo>
                  <a:lnTo>
                    <a:pt x="726" y="294"/>
                  </a:lnTo>
                  <a:lnTo>
                    <a:pt x="726" y="300"/>
                  </a:lnTo>
                  <a:lnTo>
                    <a:pt x="732" y="300"/>
                  </a:lnTo>
                  <a:lnTo>
                    <a:pt x="732" y="306"/>
                  </a:lnTo>
                  <a:lnTo>
                    <a:pt x="732" y="300"/>
                  </a:lnTo>
                  <a:lnTo>
                    <a:pt x="738" y="306"/>
                  </a:lnTo>
                  <a:lnTo>
                    <a:pt x="744" y="306"/>
                  </a:lnTo>
                  <a:lnTo>
                    <a:pt x="750" y="306"/>
                  </a:lnTo>
                  <a:lnTo>
                    <a:pt x="750" y="312"/>
                  </a:lnTo>
                  <a:lnTo>
                    <a:pt x="756" y="312"/>
                  </a:lnTo>
                  <a:lnTo>
                    <a:pt x="756" y="318"/>
                  </a:lnTo>
                  <a:lnTo>
                    <a:pt x="762" y="318"/>
                  </a:lnTo>
                  <a:lnTo>
                    <a:pt x="762" y="324"/>
                  </a:lnTo>
                  <a:lnTo>
                    <a:pt x="768" y="324"/>
                  </a:lnTo>
                  <a:lnTo>
                    <a:pt x="774" y="324"/>
                  </a:lnTo>
                  <a:lnTo>
                    <a:pt x="780" y="324"/>
                  </a:lnTo>
                  <a:lnTo>
                    <a:pt x="780" y="330"/>
                  </a:lnTo>
                  <a:lnTo>
                    <a:pt x="786" y="330"/>
                  </a:lnTo>
                  <a:lnTo>
                    <a:pt x="786" y="336"/>
                  </a:lnTo>
                  <a:lnTo>
                    <a:pt x="792" y="336"/>
                  </a:lnTo>
                  <a:lnTo>
                    <a:pt x="792" y="342"/>
                  </a:lnTo>
                  <a:lnTo>
                    <a:pt x="798" y="342"/>
                  </a:lnTo>
                  <a:lnTo>
                    <a:pt x="798" y="348"/>
                  </a:lnTo>
                  <a:lnTo>
                    <a:pt x="804" y="348"/>
                  </a:lnTo>
                  <a:lnTo>
                    <a:pt x="804" y="354"/>
                  </a:lnTo>
                  <a:lnTo>
                    <a:pt x="804" y="360"/>
                  </a:lnTo>
                  <a:lnTo>
                    <a:pt x="810" y="360"/>
                  </a:lnTo>
                  <a:lnTo>
                    <a:pt x="816" y="360"/>
                  </a:lnTo>
                  <a:lnTo>
                    <a:pt x="816" y="366"/>
                  </a:lnTo>
                  <a:lnTo>
                    <a:pt x="822" y="366"/>
                  </a:lnTo>
                  <a:lnTo>
                    <a:pt x="822" y="372"/>
                  </a:lnTo>
                  <a:lnTo>
                    <a:pt x="828" y="372"/>
                  </a:lnTo>
                  <a:lnTo>
                    <a:pt x="834" y="372"/>
                  </a:lnTo>
                  <a:lnTo>
                    <a:pt x="834" y="378"/>
                  </a:lnTo>
                  <a:lnTo>
                    <a:pt x="840" y="378"/>
                  </a:lnTo>
                  <a:lnTo>
                    <a:pt x="846" y="378"/>
                  </a:lnTo>
                  <a:lnTo>
                    <a:pt x="846" y="384"/>
                  </a:lnTo>
                  <a:lnTo>
                    <a:pt x="852" y="384"/>
                  </a:lnTo>
                  <a:lnTo>
                    <a:pt x="852" y="390"/>
                  </a:lnTo>
                  <a:lnTo>
                    <a:pt x="852" y="396"/>
                  </a:lnTo>
                  <a:lnTo>
                    <a:pt x="858" y="396"/>
                  </a:lnTo>
                  <a:lnTo>
                    <a:pt x="864" y="402"/>
                  </a:lnTo>
                  <a:lnTo>
                    <a:pt x="858" y="402"/>
                  </a:lnTo>
                  <a:lnTo>
                    <a:pt x="858" y="408"/>
                  </a:lnTo>
                  <a:lnTo>
                    <a:pt x="858" y="414"/>
                  </a:lnTo>
                  <a:lnTo>
                    <a:pt x="852" y="414"/>
                  </a:lnTo>
                  <a:lnTo>
                    <a:pt x="852" y="420"/>
                  </a:lnTo>
                  <a:lnTo>
                    <a:pt x="858" y="420"/>
                  </a:lnTo>
                  <a:lnTo>
                    <a:pt x="858" y="426"/>
                  </a:lnTo>
                  <a:lnTo>
                    <a:pt x="864" y="432"/>
                  </a:lnTo>
                  <a:lnTo>
                    <a:pt x="864" y="438"/>
                  </a:lnTo>
                  <a:lnTo>
                    <a:pt x="858" y="438"/>
                  </a:lnTo>
                  <a:lnTo>
                    <a:pt x="858" y="444"/>
                  </a:lnTo>
                  <a:lnTo>
                    <a:pt x="858" y="450"/>
                  </a:lnTo>
                  <a:lnTo>
                    <a:pt x="852" y="450"/>
                  </a:lnTo>
                  <a:lnTo>
                    <a:pt x="852" y="456"/>
                  </a:lnTo>
                  <a:lnTo>
                    <a:pt x="846" y="456"/>
                  </a:lnTo>
                  <a:lnTo>
                    <a:pt x="846" y="462"/>
                  </a:lnTo>
                  <a:lnTo>
                    <a:pt x="840" y="462"/>
                  </a:lnTo>
                  <a:lnTo>
                    <a:pt x="840" y="468"/>
                  </a:lnTo>
                  <a:lnTo>
                    <a:pt x="840" y="474"/>
                  </a:lnTo>
                  <a:lnTo>
                    <a:pt x="840" y="480"/>
                  </a:lnTo>
                  <a:lnTo>
                    <a:pt x="846" y="480"/>
                  </a:lnTo>
                  <a:lnTo>
                    <a:pt x="846" y="486"/>
                  </a:lnTo>
                  <a:lnTo>
                    <a:pt x="846" y="492"/>
                  </a:lnTo>
                  <a:lnTo>
                    <a:pt x="846" y="498"/>
                  </a:lnTo>
                  <a:lnTo>
                    <a:pt x="846" y="504"/>
                  </a:lnTo>
                  <a:lnTo>
                    <a:pt x="852" y="504"/>
                  </a:lnTo>
                  <a:lnTo>
                    <a:pt x="852" y="510"/>
                  </a:lnTo>
                  <a:lnTo>
                    <a:pt x="858" y="510"/>
                  </a:lnTo>
                  <a:lnTo>
                    <a:pt x="858" y="516"/>
                  </a:lnTo>
                  <a:lnTo>
                    <a:pt x="852" y="516"/>
                  </a:lnTo>
                  <a:lnTo>
                    <a:pt x="852" y="522"/>
                  </a:lnTo>
                  <a:lnTo>
                    <a:pt x="858" y="522"/>
                  </a:lnTo>
                  <a:lnTo>
                    <a:pt x="858" y="528"/>
                  </a:lnTo>
                  <a:lnTo>
                    <a:pt x="864" y="528"/>
                  </a:lnTo>
                  <a:lnTo>
                    <a:pt x="870" y="528"/>
                  </a:lnTo>
                  <a:lnTo>
                    <a:pt x="876" y="528"/>
                  </a:lnTo>
                  <a:lnTo>
                    <a:pt x="882" y="534"/>
                  </a:lnTo>
                  <a:lnTo>
                    <a:pt x="888" y="534"/>
                  </a:lnTo>
                  <a:lnTo>
                    <a:pt x="888" y="540"/>
                  </a:lnTo>
                  <a:lnTo>
                    <a:pt x="888" y="546"/>
                  </a:lnTo>
                  <a:lnTo>
                    <a:pt x="888" y="552"/>
                  </a:lnTo>
                  <a:lnTo>
                    <a:pt x="888" y="558"/>
                  </a:lnTo>
                  <a:lnTo>
                    <a:pt x="882" y="558"/>
                  </a:lnTo>
                  <a:lnTo>
                    <a:pt x="888" y="558"/>
                  </a:lnTo>
                  <a:lnTo>
                    <a:pt x="888" y="564"/>
                  </a:lnTo>
                  <a:lnTo>
                    <a:pt x="888" y="570"/>
                  </a:lnTo>
                  <a:lnTo>
                    <a:pt x="888" y="576"/>
                  </a:lnTo>
                  <a:lnTo>
                    <a:pt x="882" y="576"/>
                  </a:lnTo>
                  <a:lnTo>
                    <a:pt x="882" y="582"/>
                  </a:lnTo>
                  <a:lnTo>
                    <a:pt x="888" y="588"/>
                  </a:lnTo>
                  <a:lnTo>
                    <a:pt x="888" y="594"/>
                  </a:lnTo>
                  <a:lnTo>
                    <a:pt x="888" y="600"/>
                  </a:lnTo>
                  <a:lnTo>
                    <a:pt x="894" y="600"/>
                  </a:lnTo>
                  <a:lnTo>
                    <a:pt x="900" y="600"/>
                  </a:lnTo>
                  <a:lnTo>
                    <a:pt x="900" y="606"/>
                  </a:lnTo>
                  <a:lnTo>
                    <a:pt x="906" y="606"/>
                  </a:lnTo>
                  <a:lnTo>
                    <a:pt x="906" y="612"/>
                  </a:lnTo>
                  <a:lnTo>
                    <a:pt x="906" y="618"/>
                  </a:lnTo>
                  <a:lnTo>
                    <a:pt x="906" y="624"/>
                  </a:lnTo>
                  <a:lnTo>
                    <a:pt x="900" y="624"/>
                  </a:lnTo>
                  <a:lnTo>
                    <a:pt x="906" y="630"/>
                  </a:lnTo>
                  <a:lnTo>
                    <a:pt x="900" y="630"/>
                  </a:lnTo>
                  <a:lnTo>
                    <a:pt x="900" y="636"/>
                  </a:lnTo>
                  <a:lnTo>
                    <a:pt x="894" y="636"/>
                  </a:lnTo>
                  <a:lnTo>
                    <a:pt x="900" y="636"/>
                  </a:lnTo>
                  <a:lnTo>
                    <a:pt x="900" y="642"/>
                  </a:lnTo>
                  <a:lnTo>
                    <a:pt x="900" y="648"/>
                  </a:lnTo>
                  <a:lnTo>
                    <a:pt x="894" y="648"/>
                  </a:lnTo>
                  <a:lnTo>
                    <a:pt x="894" y="654"/>
                  </a:lnTo>
                  <a:lnTo>
                    <a:pt x="900" y="654"/>
                  </a:lnTo>
                  <a:lnTo>
                    <a:pt x="900" y="660"/>
                  </a:lnTo>
                  <a:lnTo>
                    <a:pt x="900" y="666"/>
                  </a:lnTo>
                  <a:lnTo>
                    <a:pt x="894" y="666"/>
                  </a:lnTo>
                  <a:lnTo>
                    <a:pt x="894" y="672"/>
                  </a:lnTo>
                  <a:lnTo>
                    <a:pt x="894" y="678"/>
                  </a:lnTo>
                  <a:lnTo>
                    <a:pt x="894" y="684"/>
                  </a:lnTo>
                  <a:lnTo>
                    <a:pt x="888" y="684"/>
                  </a:lnTo>
                  <a:lnTo>
                    <a:pt x="888" y="690"/>
                  </a:lnTo>
                  <a:lnTo>
                    <a:pt x="882" y="690"/>
                  </a:lnTo>
                  <a:lnTo>
                    <a:pt x="882" y="696"/>
                  </a:lnTo>
                  <a:lnTo>
                    <a:pt x="876" y="702"/>
                  </a:lnTo>
                  <a:lnTo>
                    <a:pt x="876" y="708"/>
                  </a:lnTo>
                  <a:lnTo>
                    <a:pt x="876" y="702"/>
                  </a:lnTo>
                  <a:lnTo>
                    <a:pt x="870" y="702"/>
                  </a:lnTo>
                  <a:lnTo>
                    <a:pt x="870" y="708"/>
                  </a:lnTo>
                  <a:lnTo>
                    <a:pt x="876" y="708"/>
                  </a:lnTo>
                  <a:lnTo>
                    <a:pt x="870" y="708"/>
                  </a:lnTo>
                  <a:lnTo>
                    <a:pt x="870" y="714"/>
                  </a:lnTo>
                  <a:lnTo>
                    <a:pt x="870" y="720"/>
                  </a:lnTo>
                  <a:lnTo>
                    <a:pt x="876" y="720"/>
                  </a:lnTo>
                  <a:lnTo>
                    <a:pt x="876" y="726"/>
                  </a:lnTo>
                  <a:lnTo>
                    <a:pt x="882" y="726"/>
                  </a:lnTo>
                  <a:lnTo>
                    <a:pt x="888" y="726"/>
                  </a:lnTo>
                  <a:lnTo>
                    <a:pt x="888" y="732"/>
                  </a:lnTo>
                  <a:lnTo>
                    <a:pt x="888" y="738"/>
                  </a:lnTo>
                  <a:lnTo>
                    <a:pt x="888" y="744"/>
                  </a:lnTo>
                  <a:lnTo>
                    <a:pt x="888" y="750"/>
                  </a:lnTo>
                  <a:lnTo>
                    <a:pt x="894" y="750"/>
                  </a:lnTo>
                  <a:lnTo>
                    <a:pt x="894" y="756"/>
                  </a:lnTo>
                  <a:lnTo>
                    <a:pt x="900" y="756"/>
                  </a:lnTo>
                  <a:lnTo>
                    <a:pt x="900" y="762"/>
                  </a:lnTo>
                  <a:lnTo>
                    <a:pt x="906" y="762"/>
                  </a:lnTo>
                  <a:lnTo>
                    <a:pt x="906" y="768"/>
                  </a:lnTo>
                  <a:lnTo>
                    <a:pt x="912" y="768"/>
                  </a:lnTo>
                  <a:lnTo>
                    <a:pt x="912" y="774"/>
                  </a:lnTo>
                  <a:lnTo>
                    <a:pt x="918" y="774"/>
                  </a:lnTo>
                  <a:lnTo>
                    <a:pt x="918" y="780"/>
                  </a:lnTo>
                  <a:lnTo>
                    <a:pt x="918" y="786"/>
                  </a:lnTo>
                  <a:lnTo>
                    <a:pt x="918" y="792"/>
                  </a:lnTo>
                  <a:lnTo>
                    <a:pt x="918" y="798"/>
                  </a:lnTo>
                  <a:lnTo>
                    <a:pt x="918" y="804"/>
                  </a:lnTo>
                  <a:lnTo>
                    <a:pt x="918" y="810"/>
                  </a:lnTo>
                  <a:lnTo>
                    <a:pt x="912" y="810"/>
                  </a:lnTo>
                  <a:lnTo>
                    <a:pt x="912" y="816"/>
                  </a:lnTo>
                  <a:close/>
                  <a:moveTo>
                    <a:pt x="576" y="390"/>
                  </a:moveTo>
                  <a:lnTo>
                    <a:pt x="576" y="384"/>
                  </a:lnTo>
                  <a:lnTo>
                    <a:pt x="570" y="384"/>
                  </a:lnTo>
                  <a:lnTo>
                    <a:pt x="564" y="378"/>
                  </a:lnTo>
                  <a:lnTo>
                    <a:pt x="570" y="378"/>
                  </a:lnTo>
                  <a:lnTo>
                    <a:pt x="564" y="378"/>
                  </a:lnTo>
                  <a:lnTo>
                    <a:pt x="564" y="372"/>
                  </a:lnTo>
                  <a:lnTo>
                    <a:pt x="564" y="378"/>
                  </a:lnTo>
                  <a:lnTo>
                    <a:pt x="558" y="378"/>
                  </a:lnTo>
                  <a:lnTo>
                    <a:pt x="558" y="384"/>
                  </a:lnTo>
                  <a:lnTo>
                    <a:pt x="564" y="384"/>
                  </a:lnTo>
                  <a:lnTo>
                    <a:pt x="558" y="384"/>
                  </a:lnTo>
                  <a:lnTo>
                    <a:pt x="552" y="390"/>
                  </a:lnTo>
                  <a:lnTo>
                    <a:pt x="546" y="390"/>
                  </a:lnTo>
                  <a:lnTo>
                    <a:pt x="546" y="384"/>
                  </a:lnTo>
                  <a:lnTo>
                    <a:pt x="546" y="390"/>
                  </a:lnTo>
                  <a:lnTo>
                    <a:pt x="540" y="390"/>
                  </a:lnTo>
                  <a:lnTo>
                    <a:pt x="540" y="396"/>
                  </a:lnTo>
                  <a:lnTo>
                    <a:pt x="534" y="396"/>
                  </a:lnTo>
                  <a:lnTo>
                    <a:pt x="528" y="396"/>
                  </a:lnTo>
                  <a:lnTo>
                    <a:pt x="522" y="396"/>
                  </a:lnTo>
                  <a:lnTo>
                    <a:pt x="522" y="390"/>
                  </a:lnTo>
                  <a:lnTo>
                    <a:pt x="522" y="384"/>
                  </a:lnTo>
                  <a:lnTo>
                    <a:pt x="516" y="384"/>
                  </a:lnTo>
                  <a:lnTo>
                    <a:pt x="516" y="390"/>
                  </a:lnTo>
                  <a:lnTo>
                    <a:pt x="510" y="390"/>
                  </a:lnTo>
                  <a:lnTo>
                    <a:pt x="510" y="396"/>
                  </a:lnTo>
                  <a:lnTo>
                    <a:pt x="504" y="396"/>
                  </a:lnTo>
                  <a:lnTo>
                    <a:pt x="498" y="396"/>
                  </a:lnTo>
                  <a:lnTo>
                    <a:pt x="498" y="402"/>
                  </a:lnTo>
                  <a:lnTo>
                    <a:pt x="498" y="408"/>
                  </a:lnTo>
                  <a:lnTo>
                    <a:pt x="498" y="414"/>
                  </a:lnTo>
                  <a:lnTo>
                    <a:pt x="492" y="414"/>
                  </a:lnTo>
                  <a:lnTo>
                    <a:pt x="486" y="414"/>
                  </a:lnTo>
                  <a:lnTo>
                    <a:pt x="486" y="408"/>
                  </a:lnTo>
                  <a:lnTo>
                    <a:pt x="486" y="414"/>
                  </a:lnTo>
                  <a:lnTo>
                    <a:pt x="480" y="414"/>
                  </a:lnTo>
                  <a:lnTo>
                    <a:pt x="474" y="414"/>
                  </a:lnTo>
                  <a:lnTo>
                    <a:pt x="480" y="414"/>
                  </a:lnTo>
                  <a:lnTo>
                    <a:pt x="480" y="420"/>
                  </a:lnTo>
                  <a:lnTo>
                    <a:pt x="480" y="414"/>
                  </a:lnTo>
                  <a:lnTo>
                    <a:pt x="480" y="420"/>
                  </a:lnTo>
                  <a:lnTo>
                    <a:pt x="486" y="420"/>
                  </a:lnTo>
                  <a:lnTo>
                    <a:pt x="480" y="426"/>
                  </a:lnTo>
                  <a:lnTo>
                    <a:pt x="480" y="432"/>
                  </a:lnTo>
                  <a:lnTo>
                    <a:pt x="480" y="426"/>
                  </a:lnTo>
                  <a:lnTo>
                    <a:pt x="480" y="432"/>
                  </a:lnTo>
                  <a:lnTo>
                    <a:pt x="474" y="438"/>
                  </a:lnTo>
                  <a:lnTo>
                    <a:pt x="474" y="444"/>
                  </a:lnTo>
                  <a:lnTo>
                    <a:pt x="480" y="444"/>
                  </a:lnTo>
                  <a:lnTo>
                    <a:pt x="486" y="444"/>
                  </a:lnTo>
                  <a:lnTo>
                    <a:pt x="486" y="450"/>
                  </a:lnTo>
                  <a:lnTo>
                    <a:pt x="486" y="456"/>
                  </a:lnTo>
                  <a:lnTo>
                    <a:pt x="480" y="462"/>
                  </a:lnTo>
                  <a:lnTo>
                    <a:pt x="474" y="462"/>
                  </a:lnTo>
                  <a:lnTo>
                    <a:pt x="474" y="468"/>
                  </a:lnTo>
                  <a:lnTo>
                    <a:pt x="474" y="474"/>
                  </a:lnTo>
                  <a:lnTo>
                    <a:pt x="480" y="474"/>
                  </a:lnTo>
                  <a:lnTo>
                    <a:pt x="480" y="480"/>
                  </a:lnTo>
                  <a:lnTo>
                    <a:pt x="474" y="480"/>
                  </a:lnTo>
                  <a:lnTo>
                    <a:pt x="474" y="486"/>
                  </a:lnTo>
                  <a:lnTo>
                    <a:pt x="468" y="486"/>
                  </a:lnTo>
                  <a:lnTo>
                    <a:pt x="474" y="492"/>
                  </a:lnTo>
                  <a:lnTo>
                    <a:pt x="474" y="486"/>
                  </a:lnTo>
                  <a:lnTo>
                    <a:pt x="474" y="492"/>
                  </a:lnTo>
                  <a:lnTo>
                    <a:pt x="474" y="486"/>
                  </a:lnTo>
                  <a:lnTo>
                    <a:pt x="474" y="492"/>
                  </a:lnTo>
                  <a:lnTo>
                    <a:pt x="480" y="492"/>
                  </a:lnTo>
                  <a:lnTo>
                    <a:pt x="486" y="492"/>
                  </a:lnTo>
                  <a:lnTo>
                    <a:pt x="480" y="492"/>
                  </a:lnTo>
                  <a:lnTo>
                    <a:pt x="480" y="498"/>
                  </a:lnTo>
                  <a:lnTo>
                    <a:pt x="486" y="492"/>
                  </a:lnTo>
                  <a:lnTo>
                    <a:pt x="486" y="498"/>
                  </a:lnTo>
                  <a:lnTo>
                    <a:pt x="492" y="498"/>
                  </a:lnTo>
                  <a:lnTo>
                    <a:pt x="492" y="492"/>
                  </a:lnTo>
                  <a:lnTo>
                    <a:pt x="486" y="492"/>
                  </a:lnTo>
                  <a:lnTo>
                    <a:pt x="492" y="492"/>
                  </a:lnTo>
                  <a:lnTo>
                    <a:pt x="498" y="486"/>
                  </a:lnTo>
                  <a:lnTo>
                    <a:pt x="504" y="486"/>
                  </a:lnTo>
                  <a:lnTo>
                    <a:pt x="510" y="486"/>
                  </a:lnTo>
                  <a:lnTo>
                    <a:pt x="510" y="492"/>
                  </a:lnTo>
                  <a:lnTo>
                    <a:pt x="516" y="492"/>
                  </a:lnTo>
                  <a:lnTo>
                    <a:pt x="522" y="486"/>
                  </a:lnTo>
                  <a:lnTo>
                    <a:pt x="528" y="492"/>
                  </a:lnTo>
                  <a:lnTo>
                    <a:pt x="534" y="486"/>
                  </a:lnTo>
                  <a:lnTo>
                    <a:pt x="540" y="492"/>
                  </a:lnTo>
                  <a:lnTo>
                    <a:pt x="540" y="498"/>
                  </a:lnTo>
                  <a:lnTo>
                    <a:pt x="546" y="498"/>
                  </a:lnTo>
                  <a:lnTo>
                    <a:pt x="552" y="498"/>
                  </a:lnTo>
                  <a:lnTo>
                    <a:pt x="558" y="498"/>
                  </a:lnTo>
                  <a:lnTo>
                    <a:pt x="558" y="492"/>
                  </a:lnTo>
                  <a:lnTo>
                    <a:pt x="552" y="486"/>
                  </a:lnTo>
                  <a:lnTo>
                    <a:pt x="558" y="486"/>
                  </a:lnTo>
                  <a:lnTo>
                    <a:pt x="564" y="480"/>
                  </a:lnTo>
                  <a:lnTo>
                    <a:pt x="570" y="486"/>
                  </a:lnTo>
                  <a:lnTo>
                    <a:pt x="570" y="492"/>
                  </a:lnTo>
                  <a:lnTo>
                    <a:pt x="576" y="492"/>
                  </a:lnTo>
                  <a:lnTo>
                    <a:pt x="576" y="486"/>
                  </a:lnTo>
                  <a:lnTo>
                    <a:pt x="582" y="486"/>
                  </a:lnTo>
                  <a:lnTo>
                    <a:pt x="582" y="492"/>
                  </a:lnTo>
                  <a:lnTo>
                    <a:pt x="582" y="486"/>
                  </a:lnTo>
                  <a:lnTo>
                    <a:pt x="588" y="486"/>
                  </a:lnTo>
                  <a:lnTo>
                    <a:pt x="588" y="492"/>
                  </a:lnTo>
                  <a:lnTo>
                    <a:pt x="582" y="492"/>
                  </a:lnTo>
                  <a:lnTo>
                    <a:pt x="594" y="492"/>
                  </a:lnTo>
                  <a:lnTo>
                    <a:pt x="600" y="492"/>
                  </a:lnTo>
                  <a:lnTo>
                    <a:pt x="600" y="498"/>
                  </a:lnTo>
                  <a:lnTo>
                    <a:pt x="606" y="498"/>
                  </a:lnTo>
                  <a:lnTo>
                    <a:pt x="600" y="498"/>
                  </a:lnTo>
                  <a:lnTo>
                    <a:pt x="606" y="498"/>
                  </a:lnTo>
                  <a:lnTo>
                    <a:pt x="612" y="498"/>
                  </a:lnTo>
                  <a:lnTo>
                    <a:pt x="612" y="504"/>
                  </a:lnTo>
                  <a:lnTo>
                    <a:pt x="612" y="510"/>
                  </a:lnTo>
                  <a:lnTo>
                    <a:pt x="612" y="516"/>
                  </a:lnTo>
                  <a:lnTo>
                    <a:pt x="618" y="510"/>
                  </a:lnTo>
                  <a:lnTo>
                    <a:pt x="618" y="504"/>
                  </a:lnTo>
                  <a:lnTo>
                    <a:pt x="618" y="498"/>
                  </a:lnTo>
                  <a:lnTo>
                    <a:pt x="624" y="498"/>
                  </a:lnTo>
                  <a:lnTo>
                    <a:pt x="630" y="498"/>
                  </a:lnTo>
                  <a:lnTo>
                    <a:pt x="624" y="498"/>
                  </a:lnTo>
                  <a:lnTo>
                    <a:pt x="624" y="492"/>
                  </a:lnTo>
                  <a:lnTo>
                    <a:pt x="630" y="492"/>
                  </a:lnTo>
                  <a:lnTo>
                    <a:pt x="630" y="486"/>
                  </a:lnTo>
                  <a:lnTo>
                    <a:pt x="636" y="486"/>
                  </a:lnTo>
                  <a:lnTo>
                    <a:pt x="636" y="480"/>
                  </a:lnTo>
                  <a:lnTo>
                    <a:pt x="636" y="474"/>
                  </a:lnTo>
                  <a:lnTo>
                    <a:pt x="630" y="474"/>
                  </a:lnTo>
                  <a:lnTo>
                    <a:pt x="630" y="468"/>
                  </a:lnTo>
                  <a:lnTo>
                    <a:pt x="636" y="474"/>
                  </a:lnTo>
                  <a:lnTo>
                    <a:pt x="636" y="468"/>
                  </a:lnTo>
                  <a:lnTo>
                    <a:pt x="642" y="468"/>
                  </a:lnTo>
                  <a:lnTo>
                    <a:pt x="636" y="468"/>
                  </a:lnTo>
                  <a:lnTo>
                    <a:pt x="636" y="462"/>
                  </a:lnTo>
                  <a:lnTo>
                    <a:pt x="630" y="462"/>
                  </a:lnTo>
                  <a:lnTo>
                    <a:pt x="624" y="456"/>
                  </a:lnTo>
                  <a:lnTo>
                    <a:pt x="624" y="462"/>
                  </a:lnTo>
                  <a:lnTo>
                    <a:pt x="618" y="462"/>
                  </a:lnTo>
                  <a:lnTo>
                    <a:pt x="618" y="456"/>
                  </a:lnTo>
                  <a:lnTo>
                    <a:pt x="612" y="456"/>
                  </a:lnTo>
                  <a:lnTo>
                    <a:pt x="606" y="456"/>
                  </a:lnTo>
                  <a:lnTo>
                    <a:pt x="606" y="462"/>
                  </a:lnTo>
                  <a:lnTo>
                    <a:pt x="606" y="456"/>
                  </a:lnTo>
                  <a:lnTo>
                    <a:pt x="600" y="456"/>
                  </a:lnTo>
                  <a:lnTo>
                    <a:pt x="606" y="456"/>
                  </a:lnTo>
                  <a:lnTo>
                    <a:pt x="600" y="456"/>
                  </a:lnTo>
                  <a:lnTo>
                    <a:pt x="606" y="456"/>
                  </a:lnTo>
                  <a:lnTo>
                    <a:pt x="606" y="450"/>
                  </a:lnTo>
                  <a:lnTo>
                    <a:pt x="606" y="444"/>
                  </a:lnTo>
                  <a:lnTo>
                    <a:pt x="606" y="438"/>
                  </a:lnTo>
                  <a:lnTo>
                    <a:pt x="612" y="438"/>
                  </a:lnTo>
                  <a:lnTo>
                    <a:pt x="612" y="432"/>
                  </a:lnTo>
                  <a:lnTo>
                    <a:pt x="606" y="432"/>
                  </a:lnTo>
                  <a:lnTo>
                    <a:pt x="606" y="426"/>
                  </a:lnTo>
                  <a:lnTo>
                    <a:pt x="600" y="426"/>
                  </a:lnTo>
                  <a:lnTo>
                    <a:pt x="594" y="426"/>
                  </a:lnTo>
                  <a:lnTo>
                    <a:pt x="594" y="420"/>
                  </a:lnTo>
                  <a:lnTo>
                    <a:pt x="594" y="414"/>
                  </a:lnTo>
                  <a:lnTo>
                    <a:pt x="588" y="414"/>
                  </a:lnTo>
                  <a:lnTo>
                    <a:pt x="582" y="408"/>
                  </a:lnTo>
                  <a:lnTo>
                    <a:pt x="576" y="408"/>
                  </a:lnTo>
                  <a:lnTo>
                    <a:pt x="570" y="408"/>
                  </a:lnTo>
                  <a:lnTo>
                    <a:pt x="570" y="402"/>
                  </a:lnTo>
                  <a:lnTo>
                    <a:pt x="570" y="396"/>
                  </a:lnTo>
                  <a:lnTo>
                    <a:pt x="576" y="396"/>
                  </a:lnTo>
                  <a:lnTo>
                    <a:pt x="576" y="390"/>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sp>
          <p:nvSpPr>
            <p:cNvPr id="18" name="Freeform 14">
              <a:extLst>
                <a:ext uri="{FF2B5EF4-FFF2-40B4-BE49-F238E27FC236}">
                  <a16:creationId xmlns:a16="http://schemas.microsoft.com/office/drawing/2014/main" id="{1734688E-0C45-4938-9B4E-E944823E10D8}"/>
                </a:ext>
              </a:extLst>
            </p:cNvPr>
            <p:cNvSpPr>
              <a:spLocks noEditPoints="1"/>
            </p:cNvSpPr>
            <p:nvPr/>
          </p:nvSpPr>
          <p:spPr bwMode="gray">
            <a:xfrm>
              <a:off x="3217" y="1385"/>
              <a:ext cx="930" cy="656"/>
            </a:xfrm>
            <a:custGeom>
              <a:avLst/>
              <a:gdLst>
                <a:gd name="T0" fmla="*/ 894 w 960"/>
                <a:gd name="T1" fmla="*/ 570 h 678"/>
                <a:gd name="T2" fmla="*/ 864 w 960"/>
                <a:gd name="T3" fmla="*/ 522 h 678"/>
                <a:gd name="T4" fmla="*/ 798 w 960"/>
                <a:gd name="T5" fmla="*/ 480 h 678"/>
                <a:gd name="T6" fmla="*/ 744 w 960"/>
                <a:gd name="T7" fmla="*/ 540 h 678"/>
                <a:gd name="T8" fmla="*/ 678 w 960"/>
                <a:gd name="T9" fmla="*/ 588 h 678"/>
                <a:gd name="T10" fmla="*/ 624 w 960"/>
                <a:gd name="T11" fmla="*/ 624 h 678"/>
                <a:gd name="T12" fmla="*/ 552 w 960"/>
                <a:gd name="T13" fmla="*/ 636 h 678"/>
                <a:gd name="T14" fmla="*/ 474 w 960"/>
                <a:gd name="T15" fmla="*/ 612 h 678"/>
                <a:gd name="T16" fmla="*/ 366 w 960"/>
                <a:gd name="T17" fmla="*/ 570 h 678"/>
                <a:gd name="T18" fmla="*/ 276 w 960"/>
                <a:gd name="T19" fmla="*/ 618 h 678"/>
                <a:gd name="T20" fmla="*/ 198 w 960"/>
                <a:gd name="T21" fmla="*/ 678 h 678"/>
                <a:gd name="T22" fmla="*/ 114 w 960"/>
                <a:gd name="T23" fmla="*/ 612 h 678"/>
                <a:gd name="T24" fmla="*/ 36 w 960"/>
                <a:gd name="T25" fmla="*/ 582 h 678"/>
                <a:gd name="T26" fmla="*/ 30 w 960"/>
                <a:gd name="T27" fmla="*/ 528 h 678"/>
                <a:gd name="T28" fmla="*/ 66 w 960"/>
                <a:gd name="T29" fmla="*/ 432 h 678"/>
                <a:gd name="T30" fmla="*/ 66 w 960"/>
                <a:gd name="T31" fmla="*/ 348 h 678"/>
                <a:gd name="T32" fmla="*/ 126 w 960"/>
                <a:gd name="T33" fmla="*/ 300 h 678"/>
                <a:gd name="T34" fmla="*/ 210 w 960"/>
                <a:gd name="T35" fmla="*/ 348 h 678"/>
                <a:gd name="T36" fmla="*/ 234 w 960"/>
                <a:gd name="T37" fmla="*/ 288 h 678"/>
                <a:gd name="T38" fmla="*/ 228 w 960"/>
                <a:gd name="T39" fmla="*/ 270 h 678"/>
                <a:gd name="T40" fmla="*/ 354 w 960"/>
                <a:gd name="T41" fmla="*/ 228 h 678"/>
                <a:gd name="T42" fmla="*/ 366 w 960"/>
                <a:gd name="T43" fmla="*/ 228 h 678"/>
                <a:gd name="T44" fmla="*/ 450 w 960"/>
                <a:gd name="T45" fmla="*/ 126 h 678"/>
                <a:gd name="T46" fmla="*/ 552 w 960"/>
                <a:gd name="T47" fmla="*/ 108 h 678"/>
                <a:gd name="T48" fmla="*/ 504 w 960"/>
                <a:gd name="T49" fmla="*/ 120 h 678"/>
                <a:gd name="T50" fmla="*/ 444 w 960"/>
                <a:gd name="T51" fmla="*/ 192 h 678"/>
                <a:gd name="T52" fmla="*/ 504 w 960"/>
                <a:gd name="T53" fmla="*/ 138 h 678"/>
                <a:gd name="T54" fmla="*/ 540 w 960"/>
                <a:gd name="T55" fmla="*/ 150 h 678"/>
                <a:gd name="T56" fmla="*/ 612 w 960"/>
                <a:gd name="T57" fmla="*/ 162 h 678"/>
                <a:gd name="T58" fmla="*/ 678 w 960"/>
                <a:gd name="T59" fmla="*/ 210 h 678"/>
                <a:gd name="T60" fmla="*/ 696 w 960"/>
                <a:gd name="T61" fmla="*/ 234 h 678"/>
                <a:gd name="T62" fmla="*/ 774 w 960"/>
                <a:gd name="T63" fmla="*/ 222 h 678"/>
                <a:gd name="T64" fmla="*/ 822 w 960"/>
                <a:gd name="T65" fmla="*/ 312 h 678"/>
                <a:gd name="T66" fmla="*/ 852 w 960"/>
                <a:gd name="T67" fmla="*/ 378 h 678"/>
                <a:gd name="T68" fmla="*/ 918 w 960"/>
                <a:gd name="T69" fmla="*/ 414 h 678"/>
                <a:gd name="T70" fmla="*/ 954 w 960"/>
                <a:gd name="T71" fmla="*/ 534 h 678"/>
                <a:gd name="T72" fmla="*/ 852 w 960"/>
                <a:gd name="T73" fmla="*/ 330 h 678"/>
                <a:gd name="T74" fmla="*/ 804 w 960"/>
                <a:gd name="T75" fmla="*/ 342 h 678"/>
                <a:gd name="T76" fmla="*/ 834 w 960"/>
                <a:gd name="T77" fmla="*/ 306 h 678"/>
                <a:gd name="T78" fmla="*/ 840 w 960"/>
                <a:gd name="T79" fmla="*/ 264 h 678"/>
                <a:gd name="T80" fmla="*/ 810 w 960"/>
                <a:gd name="T81" fmla="*/ 276 h 678"/>
                <a:gd name="T82" fmla="*/ 780 w 960"/>
                <a:gd name="T83" fmla="*/ 228 h 678"/>
                <a:gd name="T84" fmla="*/ 876 w 960"/>
                <a:gd name="T85" fmla="*/ 288 h 678"/>
                <a:gd name="T86" fmla="*/ 756 w 960"/>
                <a:gd name="T87" fmla="*/ 162 h 678"/>
                <a:gd name="T88" fmla="*/ 744 w 960"/>
                <a:gd name="T89" fmla="*/ 144 h 678"/>
                <a:gd name="T90" fmla="*/ 684 w 960"/>
                <a:gd name="T91" fmla="*/ 168 h 678"/>
                <a:gd name="T92" fmla="*/ 666 w 960"/>
                <a:gd name="T93" fmla="*/ 180 h 678"/>
                <a:gd name="T94" fmla="*/ 618 w 960"/>
                <a:gd name="T95" fmla="*/ 156 h 678"/>
                <a:gd name="T96" fmla="*/ 624 w 960"/>
                <a:gd name="T97" fmla="*/ 102 h 678"/>
                <a:gd name="T98" fmla="*/ 618 w 960"/>
                <a:gd name="T99" fmla="*/ 60 h 678"/>
                <a:gd name="T100" fmla="*/ 666 w 960"/>
                <a:gd name="T101" fmla="*/ 66 h 678"/>
                <a:gd name="T102" fmla="*/ 702 w 960"/>
                <a:gd name="T103" fmla="*/ 102 h 678"/>
                <a:gd name="T104" fmla="*/ 708 w 960"/>
                <a:gd name="T105" fmla="*/ 54 h 678"/>
                <a:gd name="T106" fmla="*/ 654 w 960"/>
                <a:gd name="T107" fmla="*/ 24 h 678"/>
                <a:gd name="T108" fmla="*/ 654 w 960"/>
                <a:gd name="T109" fmla="*/ 6 h 678"/>
                <a:gd name="T110" fmla="*/ 744 w 960"/>
                <a:gd name="T111" fmla="*/ 42 h 678"/>
                <a:gd name="T112" fmla="*/ 768 w 960"/>
                <a:gd name="T113" fmla="*/ 138 h 678"/>
                <a:gd name="T114" fmla="*/ 642 w 960"/>
                <a:gd name="T115" fmla="*/ 90 h 678"/>
                <a:gd name="T116" fmla="*/ 612 w 960"/>
                <a:gd name="T117" fmla="*/ 36 h 678"/>
                <a:gd name="T118" fmla="*/ 600 w 960"/>
                <a:gd name="T119" fmla="*/ 90 h 678"/>
                <a:gd name="T120" fmla="*/ 516 w 960"/>
                <a:gd name="T121" fmla="*/ 126 h 678"/>
                <a:gd name="T122" fmla="*/ 204 w 960"/>
                <a:gd name="T123" fmla="*/ 294 h 678"/>
                <a:gd name="T124" fmla="*/ 204 w 960"/>
                <a:gd name="T125" fmla="*/ 3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0" h="678">
                  <a:moveTo>
                    <a:pt x="960" y="558"/>
                  </a:moveTo>
                  <a:lnTo>
                    <a:pt x="960" y="552"/>
                  </a:lnTo>
                  <a:lnTo>
                    <a:pt x="954" y="552"/>
                  </a:lnTo>
                  <a:lnTo>
                    <a:pt x="954" y="558"/>
                  </a:lnTo>
                  <a:lnTo>
                    <a:pt x="948" y="558"/>
                  </a:lnTo>
                  <a:lnTo>
                    <a:pt x="948" y="564"/>
                  </a:lnTo>
                  <a:lnTo>
                    <a:pt x="948" y="558"/>
                  </a:lnTo>
                  <a:lnTo>
                    <a:pt x="948" y="564"/>
                  </a:lnTo>
                  <a:lnTo>
                    <a:pt x="942" y="564"/>
                  </a:lnTo>
                  <a:lnTo>
                    <a:pt x="936" y="564"/>
                  </a:lnTo>
                  <a:lnTo>
                    <a:pt x="936" y="570"/>
                  </a:lnTo>
                  <a:lnTo>
                    <a:pt x="930" y="576"/>
                  </a:lnTo>
                  <a:lnTo>
                    <a:pt x="924" y="576"/>
                  </a:lnTo>
                  <a:lnTo>
                    <a:pt x="924" y="582"/>
                  </a:lnTo>
                  <a:lnTo>
                    <a:pt x="924" y="588"/>
                  </a:lnTo>
                  <a:lnTo>
                    <a:pt x="918" y="588"/>
                  </a:lnTo>
                  <a:lnTo>
                    <a:pt x="912" y="588"/>
                  </a:lnTo>
                  <a:lnTo>
                    <a:pt x="906" y="588"/>
                  </a:lnTo>
                  <a:lnTo>
                    <a:pt x="900" y="588"/>
                  </a:lnTo>
                  <a:lnTo>
                    <a:pt x="900" y="582"/>
                  </a:lnTo>
                  <a:lnTo>
                    <a:pt x="894" y="582"/>
                  </a:lnTo>
                  <a:lnTo>
                    <a:pt x="894" y="588"/>
                  </a:lnTo>
                  <a:lnTo>
                    <a:pt x="888" y="588"/>
                  </a:lnTo>
                  <a:lnTo>
                    <a:pt x="882" y="588"/>
                  </a:lnTo>
                  <a:lnTo>
                    <a:pt x="882" y="582"/>
                  </a:lnTo>
                  <a:lnTo>
                    <a:pt x="888" y="576"/>
                  </a:lnTo>
                  <a:lnTo>
                    <a:pt x="888" y="570"/>
                  </a:lnTo>
                  <a:lnTo>
                    <a:pt x="894" y="570"/>
                  </a:lnTo>
                  <a:lnTo>
                    <a:pt x="894" y="564"/>
                  </a:lnTo>
                  <a:lnTo>
                    <a:pt x="900" y="564"/>
                  </a:lnTo>
                  <a:lnTo>
                    <a:pt x="900" y="558"/>
                  </a:lnTo>
                  <a:lnTo>
                    <a:pt x="906" y="558"/>
                  </a:lnTo>
                  <a:lnTo>
                    <a:pt x="906" y="552"/>
                  </a:lnTo>
                  <a:lnTo>
                    <a:pt x="912" y="546"/>
                  </a:lnTo>
                  <a:lnTo>
                    <a:pt x="912" y="540"/>
                  </a:lnTo>
                  <a:lnTo>
                    <a:pt x="912" y="534"/>
                  </a:lnTo>
                  <a:lnTo>
                    <a:pt x="912" y="528"/>
                  </a:lnTo>
                  <a:lnTo>
                    <a:pt x="912" y="522"/>
                  </a:lnTo>
                  <a:lnTo>
                    <a:pt x="912" y="516"/>
                  </a:lnTo>
                  <a:lnTo>
                    <a:pt x="906" y="516"/>
                  </a:lnTo>
                  <a:lnTo>
                    <a:pt x="900" y="516"/>
                  </a:lnTo>
                  <a:lnTo>
                    <a:pt x="900" y="522"/>
                  </a:lnTo>
                  <a:lnTo>
                    <a:pt x="900" y="516"/>
                  </a:lnTo>
                  <a:lnTo>
                    <a:pt x="894" y="516"/>
                  </a:lnTo>
                  <a:lnTo>
                    <a:pt x="888" y="510"/>
                  </a:lnTo>
                  <a:lnTo>
                    <a:pt x="888" y="516"/>
                  </a:lnTo>
                  <a:lnTo>
                    <a:pt x="882" y="510"/>
                  </a:lnTo>
                  <a:lnTo>
                    <a:pt x="882" y="516"/>
                  </a:lnTo>
                  <a:lnTo>
                    <a:pt x="882" y="522"/>
                  </a:lnTo>
                  <a:lnTo>
                    <a:pt x="876" y="522"/>
                  </a:lnTo>
                  <a:lnTo>
                    <a:pt x="876" y="528"/>
                  </a:lnTo>
                  <a:lnTo>
                    <a:pt x="876" y="522"/>
                  </a:lnTo>
                  <a:lnTo>
                    <a:pt x="870" y="522"/>
                  </a:lnTo>
                  <a:lnTo>
                    <a:pt x="870" y="528"/>
                  </a:lnTo>
                  <a:lnTo>
                    <a:pt x="864" y="528"/>
                  </a:lnTo>
                  <a:lnTo>
                    <a:pt x="864" y="522"/>
                  </a:lnTo>
                  <a:lnTo>
                    <a:pt x="864" y="516"/>
                  </a:lnTo>
                  <a:lnTo>
                    <a:pt x="858" y="516"/>
                  </a:lnTo>
                  <a:lnTo>
                    <a:pt x="852" y="516"/>
                  </a:lnTo>
                  <a:lnTo>
                    <a:pt x="846" y="516"/>
                  </a:lnTo>
                  <a:lnTo>
                    <a:pt x="846" y="522"/>
                  </a:lnTo>
                  <a:lnTo>
                    <a:pt x="840" y="516"/>
                  </a:lnTo>
                  <a:lnTo>
                    <a:pt x="840" y="522"/>
                  </a:lnTo>
                  <a:lnTo>
                    <a:pt x="834" y="522"/>
                  </a:lnTo>
                  <a:lnTo>
                    <a:pt x="828" y="522"/>
                  </a:lnTo>
                  <a:lnTo>
                    <a:pt x="828" y="516"/>
                  </a:lnTo>
                  <a:lnTo>
                    <a:pt x="834" y="516"/>
                  </a:lnTo>
                  <a:lnTo>
                    <a:pt x="828" y="516"/>
                  </a:lnTo>
                  <a:lnTo>
                    <a:pt x="834" y="516"/>
                  </a:lnTo>
                  <a:lnTo>
                    <a:pt x="834" y="510"/>
                  </a:lnTo>
                  <a:lnTo>
                    <a:pt x="828" y="510"/>
                  </a:lnTo>
                  <a:lnTo>
                    <a:pt x="822" y="504"/>
                  </a:lnTo>
                  <a:lnTo>
                    <a:pt x="822" y="498"/>
                  </a:lnTo>
                  <a:lnTo>
                    <a:pt x="822" y="492"/>
                  </a:lnTo>
                  <a:lnTo>
                    <a:pt x="822" y="486"/>
                  </a:lnTo>
                  <a:lnTo>
                    <a:pt x="816" y="486"/>
                  </a:lnTo>
                  <a:lnTo>
                    <a:pt x="804" y="486"/>
                  </a:lnTo>
                  <a:lnTo>
                    <a:pt x="804" y="480"/>
                  </a:lnTo>
                  <a:lnTo>
                    <a:pt x="798" y="474"/>
                  </a:lnTo>
                  <a:lnTo>
                    <a:pt x="798" y="468"/>
                  </a:lnTo>
                  <a:lnTo>
                    <a:pt x="804" y="468"/>
                  </a:lnTo>
                  <a:lnTo>
                    <a:pt x="798" y="468"/>
                  </a:lnTo>
                  <a:lnTo>
                    <a:pt x="798" y="474"/>
                  </a:lnTo>
                  <a:lnTo>
                    <a:pt x="798" y="480"/>
                  </a:lnTo>
                  <a:lnTo>
                    <a:pt x="798" y="486"/>
                  </a:lnTo>
                  <a:lnTo>
                    <a:pt x="798" y="492"/>
                  </a:lnTo>
                  <a:lnTo>
                    <a:pt x="804" y="492"/>
                  </a:lnTo>
                  <a:lnTo>
                    <a:pt x="810" y="492"/>
                  </a:lnTo>
                  <a:lnTo>
                    <a:pt x="804" y="498"/>
                  </a:lnTo>
                  <a:lnTo>
                    <a:pt x="798" y="504"/>
                  </a:lnTo>
                  <a:lnTo>
                    <a:pt x="792" y="504"/>
                  </a:lnTo>
                  <a:lnTo>
                    <a:pt x="786" y="498"/>
                  </a:lnTo>
                  <a:lnTo>
                    <a:pt x="780" y="498"/>
                  </a:lnTo>
                  <a:lnTo>
                    <a:pt x="780" y="504"/>
                  </a:lnTo>
                  <a:lnTo>
                    <a:pt x="774" y="504"/>
                  </a:lnTo>
                  <a:lnTo>
                    <a:pt x="774" y="510"/>
                  </a:lnTo>
                  <a:lnTo>
                    <a:pt x="768" y="510"/>
                  </a:lnTo>
                  <a:lnTo>
                    <a:pt x="768" y="516"/>
                  </a:lnTo>
                  <a:lnTo>
                    <a:pt x="762" y="516"/>
                  </a:lnTo>
                  <a:lnTo>
                    <a:pt x="762" y="522"/>
                  </a:lnTo>
                  <a:lnTo>
                    <a:pt x="762" y="528"/>
                  </a:lnTo>
                  <a:lnTo>
                    <a:pt x="762" y="534"/>
                  </a:lnTo>
                  <a:lnTo>
                    <a:pt x="756" y="534"/>
                  </a:lnTo>
                  <a:lnTo>
                    <a:pt x="756" y="528"/>
                  </a:lnTo>
                  <a:lnTo>
                    <a:pt x="756" y="534"/>
                  </a:lnTo>
                  <a:lnTo>
                    <a:pt x="750" y="534"/>
                  </a:lnTo>
                  <a:lnTo>
                    <a:pt x="744" y="534"/>
                  </a:lnTo>
                  <a:lnTo>
                    <a:pt x="744" y="540"/>
                  </a:lnTo>
                  <a:lnTo>
                    <a:pt x="744" y="534"/>
                  </a:lnTo>
                  <a:lnTo>
                    <a:pt x="744" y="540"/>
                  </a:lnTo>
                  <a:lnTo>
                    <a:pt x="738" y="540"/>
                  </a:lnTo>
                  <a:lnTo>
                    <a:pt x="744" y="540"/>
                  </a:lnTo>
                  <a:lnTo>
                    <a:pt x="744" y="546"/>
                  </a:lnTo>
                  <a:lnTo>
                    <a:pt x="744" y="552"/>
                  </a:lnTo>
                  <a:lnTo>
                    <a:pt x="738" y="552"/>
                  </a:lnTo>
                  <a:lnTo>
                    <a:pt x="738" y="558"/>
                  </a:lnTo>
                  <a:lnTo>
                    <a:pt x="732" y="558"/>
                  </a:lnTo>
                  <a:lnTo>
                    <a:pt x="738" y="558"/>
                  </a:lnTo>
                  <a:lnTo>
                    <a:pt x="738" y="564"/>
                  </a:lnTo>
                  <a:lnTo>
                    <a:pt x="738" y="570"/>
                  </a:lnTo>
                  <a:lnTo>
                    <a:pt x="732" y="570"/>
                  </a:lnTo>
                  <a:lnTo>
                    <a:pt x="732" y="576"/>
                  </a:lnTo>
                  <a:lnTo>
                    <a:pt x="732" y="582"/>
                  </a:lnTo>
                  <a:lnTo>
                    <a:pt x="726" y="582"/>
                  </a:lnTo>
                  <a:lnTo>
                    <a:pt x="720" y="582"/>
                  </a:lnTo>
                  <a:lnTo>
                    <a:pt x="714" y="582"/>
                  </a:lnTo>
                  <a:lnTo>
                    <a:pt x="714" y="588"/>
                  </a:lnTo>
                  <a:lnTo>
                    <a:pt x="714" y="594"/>
                  </a:lnTo>
                  <a:lnTo>
                    <a:pt x="708" y="594"/>
                  </a:lnTo>
                  <a:lnTo>
                    <a:pt x="708" y="600"/>
                  </a:lnTo>
                  <a:lnTo>
                    <a:pt x="708" y="606"/>
                  </a:lnTo>
                  <a:lnTo>
                    <a:pt x="702" y="606"/>
                  </a:lnTo>
                  <a:lnTo>
                    <a:pt x="702" y="600"/>
                  </a:lnTo>
                  <a:lnTo>
                    <a:pt x="702" y="594"/>
                  </a:lnTo>
                  <a:lnTo>
                    <a:pt x="696" y="594"/>
                  </a:lnTo>
                  <a:lnTo>
                    <a:pt x="696" y="588"/>
                  </a:lnTo>
                  <a:lnTo>
                    <a:pt x="690" y="594"/>
                  </a:lnTo>
                  <a:lnTo>
                    <a:pt x="684" y="594"/>
                  </a:lnTo>
                  <a:lnTo>
                    <a:pt x="684" y="588"/>
                  </a:lnTo>
                  <a:lnTo>
                    <a:pt x="678" y="588"/>
                  </a:lnTo>
                  <a:lnTo>
                    <a:pt x="678" y="594"/>
                  </a:lnTo>
                  <a:lnTo>
                    <a:pt x="672" y="600"/>
                  </a:lnTo>
                  <a:lnTo>
                    <a:pt x="666" y="600"/>
                  </a:lnTo>
                  <a:lnTo>
                    <a:pt x="666" y="606"/>
                  </a:lnTo>
                  <a:lnTo>
                    <a:pt x="672" y="606"/>
                  </a:lnTo>
                  <a:lnTo>
                    <a:pt x="666" y="606"/>
                  </a:lnTo>
                  <a:lnTo>
                    <a:pt x="672" y="606"/>
                  </a:lnTo>
                  <a:lnTo>
                    <a:pt x="666" y="606"/>
                  </a:lnTo>
                  <a:lnTo>
                    <a:pt x="666" y="612"/>
                  </a:lnTo>
                  <a:lnTo>
                    <a:pt x="666" y="618"/>
                  </a:lnTo>
                  <a:lnTo>
                    <a:pt x="660" y="618"/>
                  </a:lnTo>
                  <a:lnTo>
                    <a:pt x="660" y="612"/>
                  </a:lnTo>
                  <a:lnTo>
                    <a:pt x="654" y="612"/>
                  </a:lnTo>
                  <a:lnTo>
                    <a:pt x="654" y="606"/>
                  </a:lnTo>
                  <a:lnTo>
                    <a:pt x="648" y="606"/>
                  </a:lnTo>
                  <a:lnTo>
                    <a:pt x="642" y="606"/>
                  </a:lnTo>
                  <a:lnTo>
                    <a:pt x="648" y="606"/>
                  </a:lnTo>
                  <a:lnTo>
                    <a:pt x="642" y="606"/>
                  </a:lnTo>
                  <a:lnTo>
                    <a:pt x="642" y="612"/>
                  </a:lnTo>
                  <a:lnTo>
                    <a:pt x="636" y="612"/>
                  </a:lnTo>
                  <a:lnTo>
                    <a:pt x="636" y="606"/>
                  </a:lnTo>
                  <a:lnTo>
                    <a:pt x="636" y="612"/>
                  </a:lnTo>
                  <a:lnTo>
                    <a:pt x="636" y="618"/>
                  </a:lnTo>
                  <a:lnTo>
                    <a:pt x="630" y="618"/>
                  </a:lnTo>
                  <a:lnTo>
                    <a:pt x="630" y="624"/>
                  </a:lnTo>
                  <a:lnTo>
                    <a:pt x="630" y="618"/>
                  </a:lnTo>
                  <a:lnTo>
                    <a:pt x="630" y="624"/>
                  </a:lnTo>
                  <a:lnTo>
                    <a:pt x="624" y="624"/>
                  </a:lnTo>
                  <a:lnTo>
                    <a:pt x="630" y="624"/>
                  </a:lnTo>
                  <a:lnTo>
                    <a:pt x="624" y="624"/>
                  </a:lnTo>
                  <a:lnTo>
                    <a:pt x="618" y="624"/>
                  </a:lnTo>
                  <a:lnTo>
                    <a:pt x="618" y="630"/>
                  </a:lnTo>
                  <a:lnTo>
                    <a:pt x="612" y="630"/>
                  </a:lnTo>
                  <a:lnTo>
                    <a:pt x="612" y="636"/>
                  </a:lnTo>
                  <a:lnTo>
                    <a:pt x="612" y="642"/>
                  </a:lnTo>
                  <a:lnTo>
                    <a:pt x="606" y="642"/>
                  </a:lnTo>
                  <a:lnTo>
                    <a:pt x="600" y="642"/>
                  </a:lnTo>
                  <a:lnTo>
                    <a:pt x="600" y="636"/>
                  </a:lnTo>
                  <a:lnTo>
                    <a:pt x="594" y="636"/>
                  </a:lnTo>
                  <a:lnTo>
                    <a:pt x="594" y="642"/>
                  </a:lnTo>
                  <a:lnTo>
                    <a:pt x="594" y="636"/>
                  </a:lnTo>
                  <a:lnTo>
                    <a:pt x="600" y="636"/>
                  </a:lnTo>
                  <a:lnTo>
                    <a:pt x="600" y="630"/>
                  </a:lnTo>
                  <a:lnTo>
                    <a:pt x="594" y="630"/>
                  </a:lnTo>
                  <a:lnTo>
                    <a:pt x="594" y="636"/>
                  </a:lnTo>
                  <a:lnTo>
                    <a:pt x="588" y="636"/>
                  </a:lnTo>
                  <a:lnTo>
                    <a:pt x="588" y="630"/>
                  </a:lnTo>
                  <a:lnTo>
                    <a:pt x="582" y="630"/>
                  </a:lnTo>
                  <a:lnTo>
                    <a:pt x="582" y="636"/>
                  </a:lnTo>
                  <a:lnTo>
                    <a:pt x="576" y="636"/>
                  </a:lnTo>
                  <a:lnTo>
                    <a:pt x="570" y="636"/>
                  </a:lnTo>
                  <a:lnTo>
                    <a:pt x="570" y="630"/>
                  </a:lnTo>
                  <a:lnTo>
                    <a:pt x="564" y="630"/>
                  </a:lnTo>
                  <a:lnTo>
                    <a:pt x="558" y="630"/>
                  </a:lnTo>
                  <a:lnTo>
                    <a:pt x="558" y="636"/>
                  </a:lnTo>
                  <a:lnTo>
                    <a:pt x="552" y="636"/>
                  </a:lnTo>
                  <a:lnTo>
                    <a:pt x="546" y="636"/>
                  </a:lnTo>
                  <a:lnTo>
                    <a:pt x="546" y="630"/>
                  </a:lnTo>
                  <a:lnTo>
                    <a:pt x="540" y="630"/>
                  </a:lnTo>
                  <a:lnTo>
                    <a:pt x="546" y="630"/>
                  </a:lnTo>
                  <a:lnTo>
                    <a:pt x="546" y="624"/>
                  </a:lnTo>
                  <a:lnTo>
                    <a:pt x="546" y="618"/>
                  </a:lnTo>
                  <a:lnTo>
                    <a:pt x="540" y="618"/>
                  </a:lnTo>
                  <a:lnTo>
                    <a:pt x="540" y="624"/>
                  </a:lnTo>
                  <a:lnTo>
                    <a:pt x="540" y="618"/>
                  </a:lnTo>
                  <a:lnTo>
                    <a:pt x="534" y="618"/>
                  </a:lnTo>
                  <a:lnTo>
                    <a:pt x="528" y="618"/>
                  </a:lnTo>
                  <a:lnTo>
                    <a:pt x="522" y="618"/>
                  </a:lnTo>
                  <a:lnTo>
                    <a:pt x="522" y="612"/>
                  </a:lnTo>
                  <a:lnTo>
                    <a:pt x="528" y="612"/>
                  </a:lnTo>
                  <a:lnTo>
                    <a:pt x="522" y="612"/>
                  </a:lnTo>
                  <a:lnTo>
                    <a:pt x="522" y="606"/>
                  </a:lnTo>
                  <a:lnTo>
                    <a:pt x="516" y="606"/>
                  </a:lnTo>
                  <a:lnTo>
                    <a:pt x="510" y="612"/>
                  </a:lnTo>
                  <a:lnTo>
                    <a:pt x="504" y="612"/>
                  </a:lnTo>
                  <a:lnTo>
                    <a:pt x="498" y="606"/>
                  </a:lnTo>
                  <a:lnTo>
                    <a:pt x="492" y="606"/>
                  </a:lnTo>
                  <a:lnTo>
                    <a:pt x="486" y="606"/>
                  </a:lnTo>
                  <a:lnTo>
                    <a:pt x="480" y="606"/>
                  </a:lnTo>
                  <a:lnTo>
                    <a:pt x="480" y="612"/>
                  </a:lnTo>
                  <a:lnTo>
                    <a:pt x="480" y="606"/>
                  </a:lnTo>
                  <a:lnTo>
                    <a:pt x="480" y="612"/>
                  </a:lnTo>
                  <a:lnTo>
                    <a:pt x="474" y="606"/>
                  </a:lnTo>
                  <a:lnTo>
                    <a:pt x="474" y="612"/>
                  </a:lnTo>
                  <a:lnTo>
                    <a:pt x="468" y="612"/>
                  </a:lnTo>
                  <a:lnTo>
                    <a:pt x="468" y="606"/>
                  </a:lnTo>
                  <a:lnTo>
                    <a:pt x="462" y="606"/>
                  </a:lnTo>
                  <a:lnTo>
                    <a:pt x="462" y="600"/>
                  </a:lnTo>
                  <a:lnTo>
                    <a:pt x="456" y="600"/>
                  </a:lnTo>
                  <a:lnTo>
                    <a:pt x="456" y="594"/>
                  </a:lnTo>
                  <a:lnTo>
                    <a:pt x="456" y="588"/>
                  </a:lnTo>
                  <a:lnTo>
                    <a:pt x="450" y="588"/>
                  </a:lnTo>
                  <a:lnTo>
                    <a:pt x="444" y="588"/>
                  </a:lnTo>
                  <a:lnTo>
                    <a:pt x="438" y="582"/>
                  </a:lnTo>
                  <a:lnTo>
                    <a:pt x="432" y="582"/>
                  </a:lnTo>
                  <a:lnTo>
                    <a:pt x="426" y="582"/>
                  </a:lnTo>
                  <a:lnTo>
                    <a:pt x="420" y="582"/>
                  </a:lnTo>
                  <a:lnTo>
                    <a:pt x="414" y="576"/>
                  </a:lnTo>
                  <a:lnTo>
                    <a:pt x="414" y="570"/>
                  </a:lnTo>
                  <a:lnTo>
                    <a:pt x="408" y="570"/>
                  </a:lnTo>
                  <a:lnTo>
                    <a:pt x="402" y="570"/>
                  </a:lnTo>
                  <a:lnTo>
                    <a:pt x="402" y="576"/>
                  </a:lnTo>
                  <a:lnTo>
                    <a:pt x="396" y="576"/>
                  </a:lnTo>
                  <a:lnTo>
                    <a:pt x="396" y="570"/>
                  </a:lnTo>
                  <a:lnTo>
                    <a:pt x="390" y="570"/>
                  </a:lnTo>
                  <a:lnTo>
                    <a:pt x="384" y="570"/>
                  </a:lnTo>
                  <a:lnTo>
                    <a:pt x="384" y="576"/>
                  </a:lnTo>
                  <a:lnTo>
                    <a:pt x="378" y="576"/>
                  </a:lnTo>
                  <a:lnTo>
                    <a:pt x="372" y="570"/>
                  </a:lnTo>
                  <a:lnTo>
                    <a:pt x="372" y="564"/>
                  </a:lnTo>
                  <a:lnTo>
                    <a:pt x="366" y="564"/>
                  </a:lnTo>
                  <a:lnTo>
                    <a:pt x="366" y="570"/>
                  </a:lnTo>
                  <a:lnTo>
                    <a:pt x="366" y="576"/>
                  </a:lnTo>
                  <a:lnTo>
                    <a:pt x="360" y="576"/>
                  </a:lnTo>
                  <a:lnTo>
                    <a:pt x="360" y="582"/>
                  </a:lnTo>
                  <a:lnTo>
                    <a:pt x="360" y="588"/>
                  </a:lnTo>
                  <a:lnTo>
                    <a:pt x="360" y="594"/>
                  </a:lnTo>
                  <a:lnTo>
                    <a:pt x="354" y="594"/>
                  </a:lnTo>
                  <a:lnTo>
                    <a:pt x="348" y="594"/>
                  </a:lnTo>
                  <a:lnTo>
                    <a:pt x="348" y="600"/>
                  </a:lnTo>
                  <a:lnTo>
                    <a:pt x="342" y="606"/>
                  </a:lnTo>
                  <a:lnTo>
                    <a:pt x="336" y="606"/>
                  </a:lnTo>
                  <a:lnTo>
                    <a:pt x="330" y="606"/>
                  </a:lnTo>
                  <a:lnTo>
                    <a:pt x="324" y="612"/>
                  </a:lnTo>
                  <a:lnTo>
                    <a:pt x="324" y="618"/>
                  </a:lnTo>
                  <a:lnTo>
                    <a:pt x="318" y="618"/>
                  </a:lnTo>
                  <a:lnTo>
                    <a:pt x="312" y="618"/>
                  </a:lnTo>
                  <a:lnTo>
                    <a:pt x="306" y="618"/>
                  </a:lnTo>
                  <a:lnTo>
                    <a:pt x="306" y="612"/>
                  </a:lnTo>
                  <a:lnTo>
                    <a:pt x="306" y="618"/>
                  </a:lnTo>
                  <a:lnTo>
                    <a:pt x="312" y="618"/>
                  </a:lnTo>
                  <a:lnTo>
                    <a:pt x="312" y="624"/>
                  </a:lnTo>
                  <a:lnTo>
                    <a:pt x="306" y="624"/>
                  </a:lnTo>
                  <a:lnTo>
                    <a:pt x="300" y="624"/>
                  </a:lnTo>
                  <a:lnTo>
                    <a:pt x="294" y="630"/>
                  </a:lnTo>
                  <a:lnTo>
                    <a:pt x="288" y="630"/>
                  </a:lnTo>
                  <a:lnTo>
                    <a:pt x="288" y="624"/>
                  </a:lnTo>
                  <a:lnTo>
                    <a:pt x="282" y="624"/>
                  </a:lnTo>
                  <a:lnTo>
                    <a:pt x="282" y="618"/>
                  </a:lnTo>
                  <a:lnTo>
                    <a:pt x="276" y="618"/>
                  </a:lnTo>
                  <a:lnTo>
                    <a:pt x="270" y="618"/>
                  </a:lnTo>
                  <a:lnTo>
                    <a:pt x="270" y="624"/>
                  </a:lnTo>
                  <a:lnTo>
                    <a:pt x="264" y="624"/>
                  </a:lnTo>
                  <a:lnTo>
                    <a:pt x="264" y="618"/>
                  </a:lnTo>
                  <a:lnTo>
                    <a:pt x="264" y="624"/>
                  </a:lnTo>
                  <a:lnTo>
                    <a:pt x="258" y="624"/>
                  </a:lnTo>
                  <a:lnTo>
                    <a:pt x="258" y="630"/>
                  </a:lnTo>
                  <a:lnTo>
                    <a:pt x="252" y="630"/>
                  </a:lnTo>
                  <a:lnTo>
                    <a:pt x="252" y="636"/>
                  </a:lnTo>
                  <a:lnTo>
                    <a:pt x="246" y="636"/>
                  </a:lnTo>
                  <a:lnTo>
                    <a:pt x="246" y="642"/>
                  </a:lnTo>
                  <a:lnTo>
                    <a:pt x="246" y="648"/>
                  </a:lnTo>
                  <a:lnTo>
                    <a:pt x="246" y="654"/>
                  </a:lnTo>
                  <a:lnTo>
                    <a:pt x="246" y="660"/>
                  </a:lnTo>
                  <a:lnTo>
                    <a:pt x="246" y="666"/>
                  </a:lnTo>
                  <a:lnTo>
                    <a:pt x="240" y="666"/>
                  </a:lnTo>
                  <a:lnTo>
                    <a:pt x="240" y="672"/>
                  </a:lnTo>
                  <a:lnTo>
                    <a:pt x="234" y="672"/>
                  </a:lnTo>
                  <a:lnTo>
                    <a:pt x="228" y="666"/>
                  </a:lnTo>
                  <a:lnTo>
                    <a:pt x="228" y="672"/>
                  </a:lnTo>
                  <a:lnTo>
                    <a:pt x="228" y="666"/>
                  </a:lnTo>
                  <a:lnTo>
                    <a:pt x="222" y="666"/>
                  </a:lnTo>
                  <a:lnTo>
                    <a:pt x="216" y="666"/>
                  </a:lnTo>
                  <a:lnTo>
                    <a:pt x="210" y="666"/>
                  </a:lnTo>
                  <a:lnTo>
                    <a:pt x="204" y="666"/>
                  </a:lnTo>
                  <a:lnTo>
                    <a:pt x="204" y="672"/>
                  </a:lnTo>
                  <a:lnTo>
                    <a:pt x="204" y="678"/>
                  </a:lnTo>
                  <a:lnTo>
                    <a:pt x="198" y="678"/>
                  </a:lnTo>
                  <a:lnTo>
                    <a:pt x="192" y="678"/>
                  </a:lnTo>
                  <a:lnTo>
                    <a:pt x="186" y="672"/>
                  </a:lnTo>
                  <a:lnTo>
                    <a:pt x="186" y="678"/>
                  </a:lnTo>
                  <a:lnTo>
                    <a:pt x="180" y="678"/>
                  </a:lnTo>
                  <a:lnTo>
                    <a:pt x="180" y="672"/>
                  </a:lnTo>
                  <a:lnTo>
                    <a:pt x="174" y="672"/>
                  </a:lnTo>
                  <a:lnTo>
                    <a:pt x="168" y="666"/>
                  </a:lnTo>
                  <a:lnTo>
                    <a:pt x="162" y="666"/>
                  </a:lnTo>
                  <a:lnTo>
                    <a:pt x="156" y="666"/>
                  </a:lnTo>
                  <a:lnTo>
                    <a:pt x="150" y="666"/>
                  </a:lnTo>
                  <a:lnTo>
                    <a:pt x="150" y="660"/>
                  </a:lnTo>
                  <a:lnTo>
                    <a:pt x="150" y="654"/>
                  </a:lnTo>
                  <a:lnTo>
                    <a:pt x="156" y="654"/>
                  </a:lnTo>
                  <a:lnTo>
                    <a:pt x="156" y="648"/>
                  </a:lnTo>
                  <a:lnTo>
                    <a:pt x="150" y="648"/>
                  </a:lnTo>
                  <a:lnTo>
                    <a:pt x="144" y="648"/>
                  </a:lnTo>
                  <a:lnTo>
                    <a:pt x="138" y="642"/>
                  </a:lnTo>
                  <a:lnTo>
                    <a:pt x="144" y="642"/>
                  </a:lnTo>
                  <a:lnTo>
                    <a:pt x="138" y="642"/>
                  </a:lnTo>
                  <a:lnTo>
                    <a:pt x="132" y="642"/>
                  </a:lnTo>
                  <a:lnTo>
                    <a:pt x="132" y="636"/>
                  </a:lnTo>
                  <a:lnTo>
                    <a:pt x="126" y="636"/>
                  </a:lnTo>
                  <a:lnTo>
                    <a:pt x="126" y="630"/>
                  </a:lnTo>
                  <a:lnTo>
                    <a:pt x="120" y="630"/>
                  </a:lnTo>
                  <a:lnTo>
                    <a:pt x="120" y="624"/>
                  </a:lnTo>
                  <a:lnTo>
                    <a:pt x="120" y="618"/>
                  </a:lnTo>
                  <a:lnTo>
                    <a:pt x="114" y="618"/>
                  </a:lnTo>
                  <a:lnTo>
                    <a:pt x="114" y="612"/>
                  </a:lnTo>
                  <a:lnTo>
                    <a:pt x="114" y="606"/>
                  </a:lnTo>
                  <a:lnTo>
                    <a:pt x="108" y="606"/>
                  </a:lnTo>
                  <a:lnTo>
                    <a:pt x="108" y="600"/>
                  </a:lnTo>
                  <a:lnTo>
                    <a:pt x="108" y="594"/>
                  </a:lnTo>
                  <a:lnTo>
                    <a:pt x="102" y="594"/>
                  </a:lnTo>
                  <a:lnTo>
                    <a:pt x="102" y="588"/>
                  </a:lnTo>
                  <a:lnTo>
                    <a:pt x="102" y="582"/>
                  </a:lnTo>
                  <a:lnTo>
                    <a:pt x="90" y="582"/>
                  </a:lnTo>
                  <a:lnTo>
                    <a:pt x="84" y="582"/>
                  </a:lnTo>
                  <a:lnTo>
                    <a:pt x="90" y="582"/>
                  </a:lnTo>
                  <a:lnTo>
                    <a:pt x="84" y="582"/>
                  </a:lnTo>
                  <a:lnTo>
                    <a:pt x="78" y="588"/>
                  </a:lnTo>
                  <a:lnTo>
                    <a:pt x="78" y="582"/>
                  </a:lnTo>
                  <a:lnTo>
                    <a:pt x="78" y="588"/>
                  </a:lnTo>
                  <a:lnTo>
                    <a:pt x="72" y="582"/>
                  </a:lnTo>
                  <a:lnTo>
                    <a:pt x="72" y="588"/>
                  </a:lnTo>
                  <a:lnTo>
                    <a:pt x="78" y="588"/>
                  </a:lnTo>
                  <a:lnTo>
                    <a:pt x="72" y="588"/>
                  </a:lnTo>
                  <a:lnTo>
                    <a:pt x="72" y="594"/>
                  </a:lnTo>
                  <a:lnTo>
                    <a:pt x="66" y="594"/>
                  </a:lnTo>
                  <a:lnTo>
                    <a:pt x="60" y="600"/>
                  </a:lnTo>
                  <a:lnTo>
                    <a:pt x="60" y="594"/>
                  </a:lnTo>
                  <a:lnTo>
                    <a:pt x="54" y="594"/>
                  </a:lnTo>
                  <a:lnTo>
                    <a:pt x="48" y="594"/>
                  </a:lnTo>
                  <a:lnTo>
                    <a:pt x="48" y="588"/>
                  </a:lnTo>
                  <a:lnTo>
                    <a:pt x="42" y="588"/>
                  </a:lnTo>
                  <a:lnTo>
                    <a:pt x="42" y="582"/>
                  </a:lnTo>
                  <a:lnTo>
                    <a:pt x="36" y="582"/>
                  </a:lnTo>
                  <a:lnTo>
                    <a:pt x="36" y="576"/>
                  </a:lnTo>
                  <a:lnTo>
                    <a:pt x="30" y="570"/>
                  </a:lnTo>
                  <a:lnTo>
                    <a:pt x="24" y="570"/>
                  </a:lnTo>
                  <a:lnTo>
                    <a:pt x="18" y="570"/>
                  </a:lnTo>
                  <a:lnTo>
                    <a:pt x="12" y="570"/>
                  </a:lnTo>
                  <a:lnTo>
                    <a:pt x="6" y="570"/>
                  </a:lnTo>
                  <a:lnTo>
                    <a:pt x="6" y="576"/>
                  </a:lnTo>
                  <a:lnTo>
                    <a:pt x="0" y="576"/>
                  </a:lnTo>
                  <a:lnTo>
                    <a:pt x="0" y="570"/>
                  </a:lnTo>
                  <a:lnTo>
                    <a:pt x="6" y="570"/>
                  </a:lnTo>
                  <a:lnTo>
                    <a:pt x="6" y="564"/>
                  </a:lnTo>
                  <a:lnTo>
                    <a:pt x="6" y="558"/>
                  </a:lnTo>
                  <a:lnTo>
                    <a:pt x="12" y="558"/>
                  </a:lnTo>
                  <a:lnTo>
                    <a:pt x="6" y="558"/>
                  </a:lnTo>
                  <a:lnTo>
                    <a:pt x="12" y="558"/>
                  </a:lnTo>
                  <a:lnTo>
                    <a:pt x="6" y="558"/>
                  </a:lnTo>
                  <a:lnTo>
                    <a:pt x="12" y="558"/>
                  </a:lnTo>
                  <a:lnTo>
                    <a:pt x="6" y="558"/>
                  </a:lnTo>
                  <a:lnTo>
                    <a:pt x="6" y="552"/>
                  </a:lnTo>
                  <a:lnTo>
                    <a:pt x="6" y="546"/>
                  </a:lnTo>
                  <a:lnTo>
                    <a:pt x="12" y="546"/>
                  </a:lnTo>
                  <a:lnTo>
                    <a:pt x="6" y="546"/>
                  </a:lnTo>
                  <a:lnTo>
                    <a:pt x="12" y="546"/>
                  </a:lnTo>
                  <a:lnTo>
                    <a:pt x="12" y="540"/>
                  </a:lnTo>
                  <a:lnTo>
                    <a:pt x="12" y="534"/>
                  </a:lnTo>
                  <a:lnTo>
                    <a:pt x="18" y="534"/>
                  </a:lnTo>
                  <a:lnTo>
                    <a:pt x="24" y="534"/>
                  </a:lnTo>
                  <a:lnTo>
                    <a:pt x="30" y="528"/>
                  </a:lnTo>
                  <a:lnTo>
                    <a:pt x="36" y="528"/>
                  </a:lnTo>
                  <a:lnTo>
                    <a:pt x="36" y="522"/>
                  </a:lnTo>
                  <a:lnTo>
                    <a:pt x="42" y="522"/>
                  </a:lnTo>
                  <a:lnTo>
                    <a:pt x="48" y="516"/>
                  </a:lnTo>
                  <a:lnTo>
                    <a:pt x="48" y="510"/>
                  </a:lnTo>
                  <a:lnTo>
                    <a:pt x="54" y="510"/>
                  </a:lnTo>
                  <a:lnTo>
                    <a:pt x="60" y="510"/>
                  </a:lnTo>
                  <a:lnTo>
                    <a:pt x="54" y="510"/>
                  </a:lnTo>
                  <a:lnTo>
                    <a:pt x="60" y="504"/>
                  </a:lnTo>
                  <a:lnTo>
                    <a:pt x="60" y="498"/>
                  </a:lnTo>
                  <a:lnTo>
                    <a:pt x="60" y="492"/>
                  </a:lnTo>
                  <a:lnTo>
                    <a:pt x="60" y="486"/>
                  </a:lnTo>
                  <a:lnTo>
                    <a:pt x="66" y="486"/>
                  </a:lnTo>
                  <a:lnTo>
                    <a:pt x="72" y="486"/>
                  </a:lnTo>
                  <a:lnTo>
                    <a:pt x="78" y="486"/>
                  </a:lnTo>
                  <a:lnTo>
                    <a:pt x="84" y="480"/>
                  </a:lnTo>
                  <a:lnTo>
                    <a:pt x="84" y="474"/>
                  </a:lnTo>
                  <a:lnTo>
                    <a:pt x="84" y="462"/>
                  </a:lnTo>
                  <a:lnTo>
                    <a:pt x="90" y="462"/>
                  </a:lnTo>
                  <a:lnTo>
                    <a:pt x="90" y="456"/>
                  </a:lnTo>
                  <a:lnTo>
                    <a:pt x="90" y="450"/>
                  </a:lnTo>
                  <a:lnTo>
                    <a:pt x="90" y="444"/>
                  </a:lnTo>
                  <a:lnTo>
                    <a:pt x="90" y="438"/>
                  </a:lnTo>
                  <a:lnTo>
                    <a:pt x="84" y="438"/>
                  </a:lnTo>
                  <a:lnTo>
                    <a:pt x="84" y="432"/>
                  </a:lnTo>
                  <a:lnTo>
                    <a:pt x="78" y="432"/>
                  </a:lnTo>
                  <a:lnTo>
                    <a:pt x="72" y="432"/>
                  </a:lnTo>
                  <a:lnTo>
                    <a:pt x="66" y="432"/>
                  </a:lnTo>
                  <a:lnTo>
                    <a:pt x="66" y="426"/>
                  </a:lnTo>
                  <a:lnTo>
                    <a:pt x="60" y="426"/>
                  </a:lnTo>
                  <a:lnTo>
                    <a:pt x="60" y="432"/>
                  </a:lnTo>
                  <a:lnTo>
                    <a:pt x="60" y="426"/>
                  </a:lnTo>
                  <a:lnTo>
                    <a:pt x="54" y="426"/>
                  </a:lnTo>
                  <a:lnTo>
                    <a:pt x="54" y="420"/>
                  </a:lnTo>
                  <a:lnTo>
                    <a:pt x="54" y="414"/>
                  </a:lnTo>
                  <a:lnTo>
                    <a:pt x="48" y="414"/>
                  </a:lnTo>
                  <a:lnTo>
                    <a:pt x="42" y="414"/>
                  </a:lnTo>
                  <a:lnTo>
                    <a:pt x="42" y="408"/>
                  </a:lnTo>
                  <a:lnTo>
                    <a:pt x="42" y="402"/>
                  </a:lnTo>
                  <a:lnTo>
                    <a:pt x="42" y="396"/>
                  </a:lnTo>
                  <a:lnTo>
                    <a:pt x="48" y="396"/>
                  </a:lnTo>
                  <a:lnTo>
                    <a:pt x="48" y="390"/>
                  </a:lnTo>
                  <a:lnTo>
                    <a:pt x="42" y="390"/>
                  </a:lnTo>
                  <a:lnTo>
                    <a:pt x="42" y="384"/>
                  </a:lnTo>
                  <a:lnTo>
                    <a:pt x="42" y="378"/>
                  </a:lnTo>
                  <a:lnTo>
                    <a:pt x="42" y="372"/>
                  </a:lnTo>
                  <a:lnTo>
                    <a:pt x="36" y="366"/>
                  </a:lnTo>
                  <a:lnTo>
                    <a:pt x="42" y="366"/>
                  </a:lnTo>
                  <a:lnTo>
                    <a:pt x="42" y="360"/>
                  </a:lnTo>
                  <a:lnTo>
                    <a:pt x="48" y="360"/>
                  </a:lnTo>
                  <a:lnTo>
                    <a:pt x="54" y="360"/>
                  </a:lnTo>
                  <a:lnTo>
                    <a:pt x="54" y="354"/>
                  </a:lnTo>
                  <a:lnTo>
                    <a:pt x="54" y="348"/>
                  </a:lnTo>
                  <a:lnTo>
                    <a:pt x="60" y="354"/>
                  </a:lnTo>
                  <a:lnTo>
                    <a:pt x="60" y="348"/>
                  </a:lnTo>
                  <a:lnTo>
                    <a:pt x="66" y="348"/>
                  </a:lnTo>
                  <a:lnTo>
                    <a:pt x="66" y="342"/>
                  </a:lnTo>
                  <a:lnTo>
                    <a:pt x="72" y="342"/>
                  </a:lnTo>
                  <a:lnTo>
                    <a:pt x="72" y="336"/>
                  </a:lnTo>
                  <a:lnTo>
                    <a:pt x="72" y="342"/>
                  </a:lnTo>
                  <a:lnTo>
                    <a:pt x="78" y="342"/>
                  </a:lnTo>
                  <a:lnTo>
                    <a:pt x="78" y="348"/>
                  </a:lnTo>
                  <a:lnTo>
                    <a:pt x="84" y="348"/>
                  </a:lnTo>
                  <a:lnTo>
                    <a:pt x="90" y="348"/>
                  </a:lnTo>
                  <a:lnTo>
                    <a:pt x="90" y="342"/>
                  </a:lnTo>
                  <a:lnTo>
                    <a:pt x="96" y="342"/>
                  </a:lnTo>
                  <a:lnTo>
                    <a:pt x="90" y="342"/>
                  </a:lnTo>
                  <a:lnTo>
                    <a:pt x="84" y="342"/>
                  </a:lnTo>
                  <a:lnTo>
                    <a:pt x="84" y="336"/>
                  </a:lnTo>
                  <a:lnTo>
                    <a:pt x="78" y="336"/>
                  </a:lnTo>
                  <a:lnTo>
                    <a:pt x="72" y="336"/>
                  </a:lnTo>
                  <a:lnTo>
                    <a:pt x="78" y="336"/>
                  </a:lnTo>
                  <a:lnTo>
                    <a:pt x="78" y="330"/>
                  </a:lnTo>
                  <a:lnTo>
                    <a:pt x="78" y="324"/>
                  </a:lnTo>
                  <a:lnTo>
                    <a:pt x="84" y="324"/>
                  </a:lnTo>
                  <a:lnTo>
                    <a:pt x="84" y="318"/>
                  </a:lnTo>
                  <a:lnTo>
                    <a:pt x="90" y="318"/>
                  </a:lnTo>
                  <a:lnTo>
                    <a:pt x="90" y="312"/>
                  </a:lnTo>
                  <a:lnTo>
                    <a:pt x="96" y="312"/>
                  </a:lnTo>
                  <a:lnTo>
                    <a:pt x="102" y="306"/>
                  </a:lnTo>
                  <a:lnTo>
                    <a:pt x="108" y="306"/>
                  </a:lnTo>
                  <a:lnTo>
                    <a:pt x="114" y="300"/>
                  </a:lnTo>
                  <a:lnTo>
                    <a:pt x="120" y="300"/>
                  </a:lnTo>
                  <a:lnTo>
                    <a:pt x="126" y="300"/>
                  </a:lnTo>
                  <a:lnTo>
                    <a:pt x="132" y="300"/>
                  </a:lnTo>
                  <a:lnTo>
                    <a:pt x="138" y="300"/>
                  </a:lnTo>
                  <a:lnTo>
                    <a:pt x="144" y="300"/>
                  </a:lnTo>
                  <a:lnTo>
                    <a:pt x="150" y="300"/>
                  </a:lnTo>
                  <a:lnTo>
                    <a:pt x="150" y="306"/>
                  </a:lnTo>
                  <a:lnTo>
                    <a:pt x="150" y="312"/>
                  </a:lnTo>
                  <a:lnTo>
                    <a:pt x="156" y="312"/>
                  </a:lnTo>
                  <a:lnTo>
                    <a:pt x="162" y="312"/>
                  </a:lnTo>
                  <a:lnTo>
                    <a:pt x="162" y="318"/>
                  </a:lnTo>
                  <a:lnTo>
                    <a:pt x="162" y="324"/>
                  </a:lnTo>
                  <a:lnTo>
                    <a:pt x="162" y="330"/>
                  </a:lnTo>
                  <a:lnTo>
                    <a:pt x="168" y="330"/>
                  </a:lnTo>
                  <a:lnTo>
                    <a:pt x="168" y="336"/>
                  </a:lnTo>
                  <a:lnTo>
                    <a:pt x="174" y="336"/>
                  </a:lnTo>
                  <a:lnTo>
                    <a:pt x="174" y="330"/>
                  </a:lnTo>
                  <a:lnTo>
                    <a:pt x="180" y="330"/>
                  </a:lnTo>
                  <a:lnTo>
                    <a:pt x="180" y="324"/>
                  </a:lnTo>
                  <a:lnTo>
                    <a:pt x="186" y="324"/>
                  </a:lnTo>
                  <a:lnTo>
                    <a:pt x="186" y="330"/>
                  </a:lnTo>
                  <a:lnTo>
                    <a:pt x="192" y="330"/>
                  </a:lnTo>
                  <a:lnTo>
                    <a:pt x="198" y="330"/>
                  </a:lnTo>
                  <a:lnTo>
                    <a:pt x="204" y="330"/>
                  </a:lnTo>
                  <a:lnTo>
                    <a:pt x="198" y="330"/>
                  </a:lnTo>
                  <a:lnTo>
                    <a:pt x="198" y="336"/>
                  </a:lnTo>
                  <a:lnTo>
                    <a:pt x="204" y="336"/>
                  </a:lnTo>
                  <a:lnTo>
                    <a:pt x="204" y="342"/>
                  </a:lnTo>
                  <a:lnTo>
                    <a:pt x="210" y="342"/>
                  </a:lnTo>
                  <a:lnTo>
                    <a:pt x="210" y="348"/>
                  </a:lnTo>
                  <a:lnTo>
                    <a:pt x="216" y="348"/>
                  </a:lnTo>
                  <a:lnTo>
                    <a:pt x="210" y="348"/>
                  </a:lnTo>
                  <a:lnTo>
                    <a:pt x="216" y="348"/>
                  </a:lnTo>
                  <a:lnTo>
                    <a:pt x="216" y="342"/>
                  </a:lnTo>
                  <a:lnTo>
                    <a:pt x="210" y="342"/>
                  </a:lnTo>
                  <a:lnTo>
                    <a:pt x="216" y="342"/>
                  </a:lnTo>
                  <a:lnTo>
                    <a:pt x="216" y="336"/>
                  </a:lnTo>
                  <a:lnTo>
                    <a:pt x="222" y="336"/>
                  </a:lnTo>
                  <a:lnTo>
                    <a:pt x="222" y="330"/>
                  </a:lnTo>
                  <a:lnTo>
                    <a:pt x="216" y="330"/>
                  </a:lnTo>
                  <a:lnTo>
                    <a:pt x="222" y="330"/>
                  </a:lnTo>
                  <a:lnTo>
                    <a:pt x="216" y="330"/>
                  </a:lnTo>
                  <a:lnTo>
                    <a:pt x="222" y="330"/>
                  </a:lnTo>
                  <a:lnTo>
                    <a:pt x="222" y="324"/>
                  </a:lnTo>
                  <a:lnTo>
                    <a:pt x="222" y="318"/>
                  </a:lnTo>
                  <a:lnTo>
                    <a:pt x="216" y="318"/>
                  </a:lnTo>
                  <a:lnTo>
                    <a:pt x="222" y="318"/>
                  </a:lnTo>
                  <a:lnTo>
                    <a:pt x="222" y="312"/>
                  </a:lnTo>
                  <a:lnTo>
                    <a:pt x="222" y="318"/>
                  </a:lnTo>
                  <a:lnTo>
                    <a:pt x="222" y="312"/>
                  </a:lnTo>
                  <a:lnTo>
                    <a:pt x="222" y="306"/>
                  </a:lnTo>
                  <a:lnTo>
                    <a:pt x="222" y="300"/>
                  </a:lnTo>
                  <a:lnTo>
                    <a:pt x="228" y="300"/>
                  </a:lnTo>
                  <a:lnTo>
                    <a:pt x="228" y="294"/>
                  </a:lnTo>
                  <a:lnTo>
                    <a:pt x="234" y="294"/>
                  </a:lnTo>
                  <a:lnTo>
                    <a:pt x="228" y="294"/>
                  </a:lnTo>
                  <a:lnTo>
                    <a:pt x="228" y="288"/>
                  </a:lnTo>
                  <a:lnTo>
                    <a:pt x="234" y="288"/>
                  </a:lnTo>
                  <a:lnTo>
                    <a:pt x="234" y="294"/>
                  </a:lnTo>
                  <a:lnTo>
                    <a:pt x="240" y="294"/>
                  </a:lnTo>
                  <a:lnTo>
                    <a:pt x="240" y="288"/>
                  </a:lnTo>
                  <a:lnTo>
                    <a:pt x="246" y="288"/>
                  </a:lnTo>
                  <a:lnTo>
                    <a:pt x="246" y="282"/>
                  </a:lnTo>
                  <a:lnTo>
                    <a:pt x="246" y="276"/>
                  </a:lnTo>
                  <a:lnTo>
                    <a:pt x="252" y="276"/>
                  </a:lnTo>
                  <a:lnTo>
                    <a:pt x="252" y="270"/>
                  </a:lnTo>
                  <a:lnTo>
                    <a:pt x="252" y="264"/>
                  </a:lnTo>
                  <a:lnTo>
                    <a:pt x="252" y="258"/>
                  </a:lnTo>
                  <a:lnTo>
                    <a:pt x="246" y="258"/>
                  </a:lnTo>
                  <a:lnTo>
                    <a:pt x="246" y="264"/>
                  </a:lnTo>
                  <a:lnTo>
                    <a:pt x="240" y="264"/>
                  </a:lnTo>
                  <a:lnTo>
                    <a:pt x="240" y="270"/>
                  </a:lnTo>
                  <a:lnTo>
                    <a:pt x="240" y="276"/>
                  </a:lnTo>
                  <a:lnTo>
                    <a:pt x="234" y="276"/>
                  </a:lnTo>
                  <a:lnTo>
                    <a:pt x="234" y="282"/>
                  </a:lnTo>
                  <a:lnTo>
                    <a:pt x="228" y="282"/>
                  </a:lnTo>
                  <a:lnTo>
                    <a:pt x="234" y="282"/>
                  </a:lnTo>
                  <a:lnTo>
                    <a:pt x="234" y="276"/>
                  </a:lnTo>
                  <a:lnTo>
                    <a:pt x="234" y="270"/>
                  </a:lnTo>
                  <a:lnTo>
                    <a:pt x="228" y="270"/>
                  </a:lnTo>
                  <a:lnTo>
                    <a:pt x="228" y="276"/>
                  </a:lnTo>
                  <a:lnTo>
                    <a:pt x="228" y="282"/>
                  </a:lnTo>
                  <a:lnTo>
                    <a:pt x="228" y="288"/>
                  </a:lnTo>
                  <a:lnTo>
                    <a:pt x="228" y="282"/>
                  </a:lnTo>
                  <a:lnTo>
                    <a:pt x="228" y="276"/>
                  </a:lnTo>
                  <a:lnTo>
                    <a:pt x="228" y="270"/>
                  </a:lnTo>
                  <a:lnTo>
                    <a:pt x="234" y="270"/>
                  </a:lnTo>
                  <a:lnTo>
                    <a:pt x="234" y="264"/>
                  </a:lnTo>
                  <a:lnTo>
                    <a:pt x="240" y="264"/>
                  </a:lnTo>
                  <a:lnTo>
                    <a:pt x="246" y="264"/>
                  </a:lnTo>
                  <a:lnTo>
                    <a:pt x="246" y="258"/>
                  </a:lnTo>
                  <a:lnTo>
                    <a:pt x="252" y="258"/>
                  </a:lnTo>
                  <a:lnTo>
                    <a:pt x="252" y="252"/>
                  </a:lnTo>
                  <a:lnTo>
                    <a:pt x="258" y="252"/>
                  </a:lnTo>
                  <a:lnTo>
                    <a:pt x="258" y="246"/>
                  </a:lnTo>
                  <a:lnTo>
                    <a:pt x="264" y="246"/>
                  </a:lnTo>
                  <a:lnTo>
                    <a:pt x="264" y="240"/>
                  </a:lnTo>
                  <a:lnTo>
                    <a:pt x="270" y="240"/>
                  </a:lnTo>
                  <a:lnTo>
                    <a:pt x="276" y="240"/>
                  </a:lnTo>
                  <a:lnTo>
                    <a:pt x="282" y="240"/>
                  </a:lnTo>
                  <a:lnTo>
                    <a:pt x="288" y="240"/>
                  </a:lnTo>
                  <a:lnTo>
                    <a:pt x="294" y="240"/>
                  </a:lnTo>
                  <a:lnTo>
                    <a:pt x="300" y="240"/>
                  </a:lnTo>
                  <a:lnTo>
                    <a:pt x="306" y="240"/>
                  </a:lnTo>
                  <a:lnTo>
                    <a:pt x="312" y="240"/>
                  </a:lnTo>
                  <a:lnTo>
                    <a:pt x="318" y="240"/>
                  </a:lnTo>
                  <a:lnTo>
                    <a:pt x="318" y="234"/>
                  </a:lnTo>
                  <a:lnTo>
                    <a:pt x="324" y="234"/>
                  </a:lnTo>
                  <a:lnTo>
                    <a:pt x="330" y="234"/>
                  </a:lnTo>
                  <a:lnTo>
                    <a:pt x="336" y="234"/>
                  </a:lnTo>
                  <a:lnTo>
                    <a:pt x="336" y="228"/>
                  </a:lnTo>
                  <a:lnTo>
                    <a:pt x="342" y="228"/>
                  </a:lnTo>
                  <a:lnTo>
                    <a:pt x="348" y="228"/>
                  </a:lnTo>
                  <a:lnTo>
                    <a:pt x="354" y="228"/>
                  </a:lnTo>
                  <a:lnTo>
                    <a:pt x="360" y="228"/>
                  </a:lnTo>
                  <a:lnTo>
                    <a:pt x="366" y="222"/>
                  </a:lnTo>
                  <a:lnTo>
                    <a:pt x="366" y="228"/>
                  </a:lnTo>
                  <a:lnTo>
                    <a:pt x="366" y="222"/>
                  </a:lnTo>
                  <a:lnTo>
                    <a:pt x="366" y="228"/>
                  </a:lnTo>
                  <a:lnTo>
                    <a:pt x="366" y="234"/>
                  </a:lnTo>
                  <a:lnTo>
                    <a:pt x="366" y="240"/>
                  </a:lnTo>
                  <a:lnTo>
                    <a:pt x="366" y="246"/>
                  </a:lnTo>
                  <a:lnTo>
                    <a:pt x="366" y="252"/>
                  </a:lnTo>
                  <a:lnTo>
                    <a:pt x="372" y="258"/>
                  </a:lnTo>
                  <a:lnTo>
                    <a:pt x="378" y="258"/>
                  </a:lnTo>
                  <a:lnTo>
                    <a:pt x="384" y="258"/>
                  </a:lnTo>
                  <a:lnTo>
                    <a:pt x="384" y="264"/>
                  </a:lnTo>
                  <a:lnTo>
                    <a:pt x="384" y="258"/>
                  </a:lnTo>
                  <a:lnTo>
                    <a:pt x="378" y="258"/>
                  </a:lnTo>
                  <a:lnTo>
                    <a:pt x="372" y="258"/>
                  </a:lnTo>
                  <a:lnTo>
                    <a:pt x="372" y="252"/>
                  </a:lnTo>
                  <a:lnTo>
                    <a:pt x="372" y="246"/>
                  </a:lnTo>
                  <a:lnTo>
                    <a:pt x="372" y="240"/>
                  </a:lnTo>
                  <a:lnTo>
                    <a:pt x="372" y="234"/>
                  </a:lnTo>
                  <a:lnTo>
                    <a:pt x="372" y="240"/>
                  </a:lnTo>
                  <a:lnTo>
                    <a:pt x="372" y="234"/>
                  </a:lnTo>
                  <a:lnTo>
                    <a:pt x="372" y="240"/>
                  </a:lnTo>
                  <a:lnTo>
                    <a:pt x="372" y="234"/>
                  </a:lnTo>
                  <a:lnTo>
                    <a:pt x="378" y="234"/>
                  </a:lnTo>
                  <a:lnTo>
                    <a:pt x="378" y="228"/>
                  </a:lnTo>
                  <a:lnTo>
                    <a:pt x="372" y="228"/>
                  </a:lnTo>
                  <a:lnTo>
                    <a:pt x="366" y="228"/>
                  </a:lnTo>
                  <a:lnTo>
                    <a:pt x="366" y="222"/>
                  </a:lnTo>
                  <a:lnTo>
                    <a:pt x="372" y="228"/>
                  </a:lnTo>
                  <a:lnTo>
                    <a:pt x="372" y="222"/>
                  </a:lnTo>
                  <a:lnTo>
                    <a:pt x="378" y="222"/>
                  </a:lnTo>
                  <a:lnTo>
                    <a:pt x="378" y="216"/>
                  </a:lnTo>
                  <a:lnTo>
                    <a:pt x="384" y="216"/>
                  </a:lnTo>
                  <a:lnTo>
                    <a:pt x="384" y="210"/>
                  </a:lnTo>
                  <a:lnTo>
                    <a:pt x="384" y="204"/>
                  </a:lnTo>
                  <a:lnTo>
                    <a:pt x="390" y="204"/>
                  </a:lnTo>
                  <a:lnTo>
                    <a:pt x="390" y="198"/>
                  </a:lnTo>
                  <a:lnTo>
                    <a:pt x="396" y="198"/>
                  </a:lnTo>
                  <a:lnTo>
                    <a:pt x="396" y="192"/>
                  </a:lnTo>
                  <a:lnTo>
                    <a:pt x="402" y="192"/>
                  </a:lnTo>
                  <a:lnTo>
                    <a:pt x="408" y="186"/>
                  </a:lnTo>
                  <a:lnTo>
                    <a:pt x="414" y="186"/>
                  </a:lnTo>
                  <a:lnTo>
                    <a:pt x="414" y="180"/>
                  </a:lnTo>
                  <a:lnTo>
                    <a:pt x="420" y="180"/>
                  </a:lnTo>
                  <a:lnTo>
                    <a:pt x="426" y="174"/>
                  </a:lnTo>
                  <a:lnTo>
                    <a:pt x="426" y="168"/>
                  </a:lnTo>
                  <a:lnTo>
                    <a:pt x="432" y="168"/>
                  </a:lnTo>
                  <a:lnTo>
                    <a:pt x="432" y="162"/>
                  </a:lnTo>
                  <a:lnTo>
                    <a:pt x="432" y="156"/>
                  </a:lnTo>
                  <a:lnTo>
                    <a:pt x="438" y="156"/>
                  </a:lnTo>
                  <a:lnTo>
                    <a:pt x="438" y="150"/>
                  </a:lnTo>
                  <a:lnTo>
                    <a:pt x="438" y="144"/>
                  </a:lnTo>
                  <a:lnTo>
                    <a:pt x="444" y="138"/>
                  </a:lnTo>
                  <a:lnTo>
                    <a:pt x="450" y="132"/>
                  </a:lnTo>
                  <a:lnTo>
                    <a:pt x="450" y="126"/>
                  </a:lnTo>
                  <a:lnTo>
                    <a:pt x="456" y="126"/>
                  </a:lnTo>
                  <a:lnTo>
                    <a:pt x="456" y="120"/>
                  </a:lnTo>
                  <a:lnTo>
                    <a:pt x="456" y="114"/>
                  </a:lnTo>
                  <a:lnTo>
                    <a:pt x="462" y="108"/>
                  </a:lnTo>
                  <a:lnTo>
                    <a:pt x="462" y="102"/>
                  </a:lnTo>
                  <a:lnTo>
                    <a:pt x="462" y="96"/>
                  </a:lnTo>
                  <a:lnTo>
                    <a:pt x="468" y="96"/>
                  </a:lnTo>
                  <a:lnTo>
                    <a:pt x="474" y="96"/>
                  </a:lnTo>
                  <a:lnTo>
                    <a:pt x="468" y="90"/>
                  </a:lnTo>
                  <a:lnTo>
                    <a:pt x="474" y="90"/>
                  </a:lnTo>
                  <a:lnTo>
                    <a:pt x="474" y="96"/>
                  </a:lnTo>
                  <a:lnTo>
                    <a:pt x="468" y="96"/>
                  </a:lnTo>
                  <a:lnTo>
                    <a:pt x="468" y="102"/>
                  </a:lnTo>
                  <a:lnTo>
                    <a:pt x="474" y="102"/>
                  </a:lnTo>
                  <a:lnTo>
                    <a:pt x="474" y="108"/>
                  </a:lnTo>
                  <a:lnTo>
                    <a:pt x="480" y="108"/>
                  </a:lnTo>
                  <a:lnTo>
                    <a:pt x="486" y="108"/>
                  </a:lnTo>
                  <a:lnTo>
                    <a:pt x="492" y="108"/>
                  </a:lnTo>
                  <a:lnTo>
                    <a:pt x="498" y="108"/>
                  </a:lnTo>
                  <a:lnTo>
                    <a:pt x="504" y="108"/>
                  </a:lnTo>
                  <a:lnTo>
                    <a:pt x="510" y="108"/>
                  </a:lnTo>
                  <a:lnTo>
                    <a:pt x="516" y="108"/>
                  </a:lnTo>
                  <a:lnTo>
                    <a:pt x="522" y="108"/>
                  </a:lnTo>
                  <a:lnTo>
                    <a:pt x="528" y="108"/>
                  </a:lnTo>
                  <a:lnTo>
                    <a:pt x="534" y="108"/>
                  </a:lnTo>
                  <a:lnTo>
                    <a:pt x="540" y="108"/>
                  </a:lnTo>
                  <a:lnTo>
                    <a:pt x="546" y="108"/>
                  </a:lnTo>
                  <a:lnTo>
                    <a:pt x="552" y="108"/>
                  </a:lnTo>
                  <a:lnTo>
                    <a:pt x="558" y="108"/>
                  </a:lnTo>
                  <a:lnTo>
                    <a:pt x="564" y="108"/>
                  </a:lnTo>
                  <a:lnTo>
                    <a:pt x="570" y="108"/>
                  </a:lnTo>
                  <a:lnTo>
                    <a:pt x="576" y="108"/>
                  </a:lnTo>
                  <a:lnTo>
                    <a:pt x="570" y="108"/>
                  </a:lnTo>
                  <a:lnTo>
                    <a:pt x="570" y="114"/>
                  </a:lnTo>
                  <a:lnTo>
                    <a:pt x="570" y="108"/>
                  </a:lnTo>
                  <a:lnTo>
                    <a:pt x="564" y="108"/>
                  </a:lnTo>
                  <a:lnTo>
                    <a:pt x="570" y="114"/>
                  </a:lnTo>
                  <a:lnTo>
                    <a:pt x="564" y="114"/>
                  </a:lnTo>
                  <a:lnTo>
                    <a:pt x="570" y="114"/>
                  </a:lnTo>
                  <a:lnTo>
                    <a:pt x="564" y="114"/>
                  </a:lnTo>
                  <a:lnTo>
                    <a:pt x="564" y="120"/>
                  </a:lnTo>
                  <a:lnTo>
                    <a:pt x="558" y="120"/>
                  </a:lnTo>
                  <a:lnTo>
                    <a:pt x="552" y="120"/>
                  </a:lnTo>
                  <a:lnTo>
                    <a:pt x="552" y="114"/>
                  </a:lnTo>
                  <a:lnTo>
                    <a:pt x="546" y="114"/>
                  </a:lnTo>
                  <a:lnTo>
                    <a:pt x="546" y="120"/>
                  </a:lnTo>
                  <a:lnTo>
                    <a:pt x="540" y="120"/>
                  </a:lnTo>
                  <a:lnTo>
                    <a:pt x="534" y="120"/>
                  </a:lnTo>
                  <a:lnTo>
                    <a:pt x="528" y="120"/>
                  </a:lnTo>
                  <a:lnTo>
                    <a:pt x="522" y="120"/>
                  </a:lnTo>
                  <a:lnTo>
                    <a:pt x="522" y="114"/>
                  </a:lnTo>
                  <a:lnTo>
                    <a:pt x="516" y="114"/>
                  </a:lnTo>
                  <a:lnTo>
                    <a:pt x="510" y="114"/>
                  </a:lnTo>
                  <a:lnTo>
                    <a:pt x="504" y="120"/>
                  </a:lnTo>
                  <a:lnTo>
                    <a:pt x="504" y="126"/>
                  </a:lnTo>
                  <a:lnTo>
                    <a:pt x="504" y="120"/>
                  </a:lnTo>
                  <a:lnTo>
                    <a:pt x="498" y="120"/>
                  </a:lnTo>
                  <a:lnTo>
                    <a:pt x="492" y="120"/>
                  </a:lnTo>
                  <a:lnTo>
                    <a:pt x="492" y="126"/>
                  </a:lnTo>
                  <a:lnTo>
                    <a:pt x="486" y="126"/>
                  </a:lnTo>
                  <a:lnTo>
                    <a:pt x="486" y="132"/>
                  </a:lnTo>
                  <a:lnTo>
                    <a:pt x="480" y="132"/>
                  </a:lnTo>
                  <a:lnTo>
                    <a:pt x="474" y="132"/>
                  </a:lnTo>
                  <a:lnTo>
                    <a:pt x="474" y="138"/>
                  </a:lnTo>
                  <a:lnTo>
                    <a:pt x="468" y="138"/>
                  </a:lnTo>
                  <a:lnTo>
                    <a:pt x="462" y="138"/>
                  </a:lnTo>
                  <a:lnTo>
                    <a:pt x="456" y="138"/>
                  </a:lnTo>
                  <a:lnTo>
                    <a:pt x="450" y="138"/>
                  </a:lnTo>
                  <a:lnTo>
                    <a:pt x="444" y="138"/>
                  </a:lnTo>
                  <a:lnTo>
                    <a:pt x="444" y="144"/>
                  </a:lnTo>
                  <a:lnTo>
                    <a:pt x="444" y="150"/>
                  </a:lnTo>
                  <a:lnTo>
                    <a:pt x="444" y="156"/>
                  </a:lnTo>
                  <a:lnTo>
                    <a:pt x="438" y="156"/>
                  </a:lnTo>
                  <a:lnTo>
                    <a:pt x="438" y="162"/>
                  </a:lnTo>
                  <a:lnTo>
                    <a:pt x="438" y="168"/>
                  </a:lnTo>
                  <a:lnTo>
                    <a:pt x="432" y="168"/>
                  </a:lnTo>
                  <a:lnTo>
                    <a:pt x="432" y="174"/>
                  </a:lnTo>
                  <a:lnTo>
                    <a:pt x="432" y="180"/>
                  </a:lnTo>
                  <a:lnTo>
                    <a:pt x="438" y="180"/>
                  </a:lnTo>
                  <a:lnTo>
                    <a:pt x="438" y="186"/>
                  </a:lnTo>
                  <a:lnTo>
                    <a:pt x="432" y="186"/>
                  </a:lnTo>
                  <a:lnTo>
                    <a:pt x="438" y="186"/>
                  </a:lnTo>
                  <a:lnTo>
                    <a:pt x="438" y="192"/>
                  </a:lnTo>
                  <a:lnTo>
                    <a:pt x="444" y="192"/>
                  </a:lnTo>
                  <a:lnTo>
                    <a:pt x="450" y="192"/>
                  </a:lnTo>
                  <a:lnTo>
                    <a:pt x="456" y="192"/>
                  </a:lnTo>
                  <a:lnTo>
                    <a:pt x="450" y="192"/>
                  </a:lnTo>
                  <a:lnTo>
                    <a:pt x="444" y="186"/>
                  </a:lnTo>
                  <a:lnTo>
                    <a:pt x="444" y="180"/>
                  </a:lnTo>
                  <a:lnTo>
                    <a:pt x="444" y="174"/>
                  </a:lnTo>
                  <a:lnTo>
                    <a:pt x="450" y="174"/>
                  </a:lnTo>
                  <a:lnTo>
                    <a:pt x="456" y="174"/>
                  </a:lnTo>
                  <a:lnTo>
                    <a:pt x="456" y="168"/>
                  </a:lnTo>
                  <a:lnTo>
                    <a:pt x="462" y="168"/>
                  </a:lnTo>
                  <a:lnTo>
                    <a:pt x="462" y="162"/>
                  </a:lnTo>
                  <a:lnTo>
                    <a:pt x="456" y="162"/>
                  </a:lnTo>
                  <a:lnTo>
                    <a:pt x="462" y="156"/>
                  </a:lnTo>
                  <a:lnTo>
                    <a:pt x="468" y="156"/>
                  </a:lnTo>
                  <a:lnTo>
                    <a:pt x="474" y="156"/>
                  </a:lnTo>
                  <a:lnTo>
                    <a:pt x="474" y="150"/>
                  </a:lnTo>
                  <a:lnTo>
                    <a:pt x="480" y="150"/>
                  </a:lnTo>
                  <a:lnTo>
                    <a:pt x="480" y="144"/>
                  </a:lnTo>
                  <a:lnTo>
                    <a:pt x="474" y="144"/>
                  </a:lnTo>
                  <a:lnTo>
                    <a:pt x="480" y="138"/>
                  </a:lnTo>
                  <a:lnTo>
                    <a:pt x="486" y="138"/>
                  </a:lnTo>
                  <a:lnTo>
                    <a:pt x="486" y="144"/>
                  </a:lnTo>
                  <a:lnTo>
                    <a:pt x="492" y="144"/>
                  </a:lnTo>
                  <a:lnTo>
                    <a:pt x="492" y="138"/>
                  </a:lnTo>
                  <a:lnTo>
                    <a:pt x="486" y="138"/>
                  </a:lnTo>
                  <a:lnTo>
                    <a:pt x="492" y="138"/>
                  </a:lnTo>
                  <a:lnTo>
                    <a:pt x="498" y="138"/>
                  </a:lnTo>
                  <a:lnTo>
                    <a:pt x="504" y="138"/>
                  </a:lnTo>
                  <a:lnTo>
                    <a:pt x="504" y="132"/>
                  </a:lnTo>
                  <a:lnTo>
                    <a:pt x="504" y="126"/>
                  </a:lnTo>
                  <a:lnTo>
                    <a:pt x="510" y="126"/>
                  </a:lnTo>
                  <a:lnTo>
                    <a:pt x="510" y="120"/>
                  </a:lnTo>
                  <a:lnTo>
                    <a:pt x="516" y="120"/>
                  </a:lnTo>
                  <a:lnTo>
                    <a:pt x="516" y="126"/>
                  </a:lnTo>
                  <a:lnTo>
                    <a:pt x="510" y="126"/>
                  </a:lnTo>
                  <a:lnTo>
                    <a:pt x="510" y="132"/>
                  </a:lnTo>
                  <a:lnTo>
                    <a:pt x="510" y="138"/>
                  </a:lnTo>
                  <a:lnTo>
                    <a:pt x="510" y="144"/>
                  </a:lnTo>
                  <a:lnTo>
                    <a:pt x="510" y="138"/>
                  </a:lnTo>
                  <a:lnTo>
                    <a:pt x="510" y="132"/>
                  </a:lnTo>
                  <a:lnTo>
                    <a:pt x="516" y="132"/>
                  </a:lnTo>
                  <a:lnTo>
                    <a:pt x="516" y="126"/>
                  </a:lnTo>
                  <a:lnTo>
                    <a:pt x="516" y="132"/>
                  </a:lnTo>
                  <a:lnTo>
                    <a:pt x="516" y="138"/>
                  </a:lnTo>
                  <a:lnTo>
                    <a:pt x="522" y="138"/>
                  </a:lnTo>
                  <a:lnTo>
                    <a:pt x="522" y="132"/>
                  </a:lnTo>
                  <a:lnTo>
                    <a:pt x="528" y="132"/>
                  </a:lnTo>
                  <a:lnTo>
                    <a:pt x="528" y="138"/>
                  </a:lnTo>
                  <a:lnTo>
                    <a:pt x="534" y="138"/>
                  </a:lnTo>
                  <a:lnTo>
                    <a:pt x="534" y="132"/>
                  </a:lnTo>
                  <a:lnTo>
                    <a:pt x="534" y="126"/>
                  </a:lnTo>
                  <a:lnTo>
                    <a:pt x="534" y="132"/>
                  </a:lnTo>
                  <a:lnTo>
                    <a:pt x="534" y="138"/>
                  </a:lnTo>
                  <a:lnTo>
                    <a:pt x="540" y="138"/>
                  </a:lnTo>
                  <a:lnTo>
                    <a:pt x="540" y="144"/>
                  </a:lnTo>
                  <a:lnTo>
                    <a:pt x="540" y="150"/>
                  </a:lnTo>
                  <a:lnTo>
                    <a:pt x="540" y="144"/>
                  </a:lnTo>
                  <a:lnTo>
                    <a:pt x="546" y="144"/>
                  </a:lnTo>
                  <a:lnTo>
                    <a:pt x="552" y="144"/>
                  </a:lnTo>
                  <a:lnTo>
                    <a:pt x="558" y="144"/>
                  </a:lnTo>
                  <a:lnTo>
                    <a:pt x="558" y="138"/>
                  </a:lnTo>
                  <a:lnTo>
                    <a:pt x="558" y="132"/>
                  </a:lnTo>
                  <a:lnTo>
                    <a:pt x="558" y="126"/>
                  </a:lnTo>
                  <a:lnTo>
                    <a:pt x="564" y="126"/>
                  </a:lnTo>
                  <a:lnTo>
                    <a:pt x="564" y="120"/>
                  </a:lnTo>
                  <a:lnTo>
                    <a:pt x="570" y="120"/>
                  </a:lnTo>
                  <a:lnTo>
                    <a:pt x="576" y="120"/>
                  </a:lnTo>
                  <a:lnTo>
                    <a:pt x="576" y="114"/>
                  </a:lnTo>
                  <a:lnTo>
                    <a:pt x="582" y="114"/>
                  </a:lnTo>
                  <a:lnTo>
                    <a:pt x="588" y="114"/>
                  </a:lnTo>
                  <a:lnTo>
                    <a:pt x="588" y="108"/>
                  </a:lnTo>
                  <a:lnTo>
                    <a:pt x="594" y="108"/>
                  </a:lnTo>
                  <a:lnTo>
                    <a:pt x="594" y="114"/>
                  </a:lnTo>
                  <a:lnTo>
                    <a:pt x="594" y="120"/>
                  </a:lnTo>
                  <a:lnTo>
                    <a:pt x="594" y="126"/>
                  </a:lnTo>
                  <a:lnTo>
                    <a:pt x="594" y="132"/>
                  </a:lnTo>
                  <a:lnTo>
                    <a:pt x="600" y="132"/>
                  </a:lnTo>
                  <a:lnTo>
                    <a:pt x="606" y="132"/>
                  </a:lnTo>
                  <a:lnTo>
                    <a:pt x="612" y="138"/>
                  </a:lnTo>
                  <a:lnTo>
                    <a:pt x="606" y="138"/>
                  </a:lnTo>
                  <a:lnTo>
                    <a:pt x="606" y="144"/>
                  </a:lnTo>
                  <a:lnTo>
                    <a:pt x="606" y="150"/>
                  </a:lnTo>
                  <a:lnTo>
                    <a:pt x="612" y="156"/>
                  </a:lnTo>
                  <a:lnTo>
                    <a:pt x="612" y="162"/>
                  </a:lnTo>
                  <a:lnTo>
                    <a:pt x="618" y="162"/>
                  </a:lnTo>
                  <a:lnTo>
                    <a:pt x="612" y="162"/>
                  </a:lnTo>
                  <a:lnTo>
                    <a:pt x="618" y="162"/>
                  </a:lnTo>
                  <a:lnTo>
                    <a:pt x="612" y="168"/>
                  </a:lnTo>
                  <a:lnTo>
                    <a:pt x="612" y="174"/>
                  </a:lnTo>
                  <a:lnTo>
                    <a:pt x="618" y="174"/>
                  </a:lnTo>
                  <a:lnTo>
                    <a:pt x="618" y="180"/>
                  </a:lnTo>
                  <a:lnTo>
                    <a:pt x="624" y="180"/>
                  </a:lnTo>
                  <a:lnTo>
                    <a:pt x="630" y="174"/>
                  </a:lnTo>
                  <a:lnTo>
                    <a:pt x="630" y="180"/>
                  </a:lnTo>
                  <a:lnTo>
                    <a:pt x="624" y="180"/>
                  </a:lnTo>
                  <a:lnTo>
                    <a:pt x="624" y="186"/>
                  </a:lnTo>
                  <a:lnTo>
                    <a:pt x="624" y="180"/>
                  </a:lnTo>
                  <a:lnTo>
                    <a:pt x="630" y="180"/>
                  </a:lnTo>
                  <a:lnTo>
                    <a:pt x="636" y="180"/>
                  </a:lnTo>
                  <a:lnTo>
                    <a:pt x="642" y="180"/>
                  </a:lnTo>
                  <a:lnTo>
                    <a:pt x="642" y="186"/>
                  </a:lnTo>
                  <a:lnTo>
                    <a:pt x="648" y="192"/>
                  </a:lnTo>
                  <a:lnTo>
                    <a:pt x="648" y="186"/>
                  </a:lnTo>
                  <a:lnTo>
                    <a:pt x="654" y="186"/>
                  </a:lnTo>
                  <a:lnTo>
                    <a:pt x="654" y="192"/>
                  </a:lnTo>
                  <a:lnTo>
                    <a:pt x="660" y="192"/>
                  </a:lnTo>
                  <a:lnTo>
                    <a:pt x="660" y="198"/>
                  </a:lnTo>
                  <a:lnTo>
                    <a:pt x="666" y="198"/>
                  </a:lnTo>
                  <a:lnTo>
                    <a:pt x="666" y="204"/>
                  </a:lnTo>
                  <a:lnTo>
                    <a:pt x="666" y="210"/>
                  </a:lnTo>
                  <a:lnTo>
                    <a:pt x="672" y="210"/>
                  </a:lnTo>
                  <a:lnTo>
                    <a:pt x="678" y="210"/>
                  </a:lnTo>
                  <a:lnTo>
                    <a:pt x="684" y="210"/>
                  </a:lnTo>
                  <a:lnTo>
                    <a:pt x="678" y="210"/>
                  </a:lnTo>
                  <a:lnTo>
                    <a:pt x="678" y="216"/>
                  </a:lnTo>
                  <a:lnTo>
                    <a:pt x="672" y="216"/>
                  </a:lnTo>
                  <a:lnTo>
                    <a:pt x="672" y="222"/>
                  </a:lnTo>
                  <a:lnTo>
                    <a:pt x="666" y="222"/>
                  </a:lnTo>
                  <a:lnTo>
                    <a:pt x="672" y="222"/>
                  </a:lnTo>
                  <a:lnTo>
                    <a:pt x="672" y="216"/>
                  </a:lnTo>
                  <a:lnTo>
                    <a:pt x="678" y="222"/>
                  </a:lnTo>
                  <a:lnTo>
                    <a:pt x="678" y="216"/>
                  </a:lnTo>
                  <a:lnTo>
                    <a:pt x="684" y="216"/>
                  </a:lnTo>
                  <a:lnTo>
                    <a:pt x="690" y="216"/>
                  </a:lnTo>
                  <a:lnTo>
                    <a:pt x="690" y="210"/>
                  </a:lnTo>
                  <a:lnTo>
                    <a:pt x="684" y="210"/>
                  </a:lnTo>
                  <a:lnTo>
                    <a:pt x="690" y="210"/>
                  </a:lnTo>
                  <a:lnTo>
                    <a:pt x="690" y="216"/>
                  </a:lnTo>
                  <a:lnTo>
                    <a:pt x="696" y="216"/>
                  </a:lnTo>
                  <a:lnTo>
                    <a:pt x="690" y="216"/>
                  </a:lnTo>
                  <a:lnTo>
                    <a:pt x="690" y="222"/>
                  </a:lnTo>
                  <a:lnTo>
                    <a:pt x="690" y="216"/>
                  </a:lnTo>
                  <a:lnTo>
                    <a:pt x="690" y="222"/>
                  </a:lnTo>
                  <a:lnTo>
                    <a:pt x="684" y="222"/>
                  </a:lnTo>
                  <a:lnTo>
                    <a:pt x="684" y="228"/>
                  </a:lnTo>
                  <a:lnTo>
                    <a:pt x="690" y="228"/>
                  </a:lnTo>
                  <a:lnTo>
                    <a:pt x="690" y="222"/>
                  </a:lnTo>
                  <a:lnTo>
                    <a:pt x="690" y="228"/>
                  </a:lnTo>
                  <a:lnTo>
                    <a:pt x="696" y="228"/>
                  </a:lnTo>
                  <a:lnTo>
                    <a:pt x="696" y="234"/>
                  </a:lnTo>
                  <a:lnTo>
                    <a:pt x="702" y="234"/>
                  </a:lnTo>
                  <a:lnTo>
                    <a:pt x="702" y="240"/>
                  </a:lnTo>
                  <a:lnTo>
                    <a:pt x="702" y="246"/>
                  </a:lnTo>
                  <a:lnTo>
                    <a:pt x="708" y="252"/>
                  </a:lnTo>
                  <a:lnTo>
                    <a:pt x="714" y="252"/>
                  </a:lnTo>
                  <a:lnTo>
                    <a:pt x="714" y="246"/>
                  </a:lnTo>
                  <a:lnTo>
                    <a:pt x="714" y="240"/>
                  </a:lnTo>
                  <a:lnTo>
                    <a:pt x="708" y="240"/>
                  </a:lnTo>
                  <a:lnTo>
                    <a:pt x="708" y="234"/>
                  </a:lnTo>
                  <a:lnTo>
                    <a:pt x="714" y="234"/>
                  </a:lnTo>
                  <a:lnTo>
                    <a:pt x="720" y="234"/>
                  </a:lnTo>
                  <a:lnTo>
                    <a:pt x="726" y="234"/>
                  </a:lnTo>
                  <a:lnTo>
                    <a:pt x="732" y="234"/>
                  </a:lnTo>
                  <a:lnTo>
                    <a:pt x="732" y="228"/>
                  </a:lnTo>
                  <a:lnTo>
                    <a:pt x="738" y="228"/>
                  </a:lnTo>
                  <a:lnTo>
                    <a:pt x="744" y="228"/>
                  </a:lnTo>
                  <a:lnTo>
                    <a:pt x="750" y="222"/>
                  </a:lnTo>
                  <a:lnTo>
                    <a:pt x="756" y="216"/>
                  </a:lnTo>
                  <a:lnTo>
                    <a:pt x="762" y="216"/>
                  </a:lnTo>
                  <a:lnTo>
                    <a:pt x="762" y="210"/>
                  </a:lnTo>
                  <a:lnTo>
                    <a:pt x="768" y="210"/>
                  </a:lnTo>
                  <a:lnTo>
                    <a:pt x="768" y="216"/>
                  </a:lnTo>
                  <a:lnTo>
                    <a:pt x="762" y="216"/>
                  </a:lnTo>
                  <a:lnTo>
                    <a:pt x="762" y="222"/>
                  </a:lnTo>
                  <a:lnTo>
                    <a:pt x="768" y="222"/>
                  </a:lnTo>
                  <a:lnTo>
                    <a:pt x="768" y="228"/>
                  </a:lnTo>
                  <a:lnTo>
                    <a:pt x="774" y="228"/>
                  </a:lnTo>
                  <a:lnTo>
                    <a:pt x="774" y="222"/>
                  </a:lnTo>
                  <a:lnTo>
                    <a:pt x="774" y="228"/>
                  </a:lnTo>
                  <a:lnTo>
                    <a:pt x="780" y="228"/>
                  </a:lnTo>
                  <a:lnTo>
                    <a:pt x="780" y="234"/>
                  </a:lnTo>
                  <a:lnTo>
                    <a:pt x="786" y="234"/>
                  </a:lnTo>
                  <a:lnTo>
                    <a:pt x="786" y="240"/>
                  </a:lnTo>
                  <a:lnTo>
                    <a:pt x="792" y="240"/>
                  </a:lnTo>
                  <a:lnTo>
                    <a:pt x="786" y="246"/>
                  </a:lnTo>
                  <a:lnTo>
                    <a:pt x="786" y="252"/>
                  </a:lnTo>
                  <a:lnTo>
                    <a:pt x="786" y="258"/>
                  </a:lnTo>
                  <a:lnTo>
                    <a:pt x="786" y="264"/>
                  </a:lnTo>
                  <a:lnTo>
                    <a:pt x="780" y="264"/>
                  </a:lnTo>
                  <a:lnTo>
                    <a:pt x="780" y="270"/>
                  </a:lnTo>
                  <a:lnTo>
                    <a:pt x="774" y="270"/>
                  </a:lnTo>
                  <a:lnTo>
                    <a:pt x="780" y="270"/>
                  </a:lnTo>
                  <a:lnTo>
                    <a:pt x="780" y="276"/>
                  </a:lnTo>
                  <a:lnTo>
                    <a:pt x="786" y="276"/>
                  </a:lnTo>
                  <a:lnTo>
                    <a:pt x="786" y="282"/>
                  </a:lnTo>
                  <a:lnTo>
                    <a:pt x="792" y="282"/>
                  </a:lnTo>
                  <a:lnTo>
                    <a:pt x="792" y="288"/>
                  </a:lnTo>
                  <a:lnTo>
                    <a:pt x="798" y="288"/>
                  </a:lnTo>
                  <a:lnTo>
                    <a:pt x="798" y="294"/>
                  </a:lnTo>
                  <a:lnTo>
                    <a:pt x="804" y="294"/>
                  </a:lnTo>
                  <a:lnTo>
                    <a:pt x="804" y="300"/>
                  </a:lnTo>
                  <a:lnTo>
                    <a:pt x="810" y="300"/>
                  </a:lnTo>
                  <a:lnTo>
                    <a:pt x="810" y="306"/>
                  </a:lnTo>
                  <a:lnTo>
                    <a:pt x="816" y="306"/>
                  </a:lnTo>
                  <a:lnTo>
                    <a:pt x="816" y="312"/>
                  </a:lnTo>
                  <a:lnTo>
                    <a:pt x="822" y="312"/>
                  </a:lnTo>
                  <a:lnTo>
                    <a:pt x="822" y="318"/>
                  </a:lnTo>
                  <a:lnTo>
                    <a:pt x="816" y="318"/>
                  </a:lnTo>
                  <a:lnTo>
                    <a:pt x="810" y="318"/>
                  </a:lnTo>
                  <a:lnTo>
                    <a:pt x="810" y="324"/>
                  </a:lnTo>
                  <a:lnTo>
                    <a:pt x="804" y="324"/>
                  </a:lnTo>
                  <a:lnTo>
                    <a:pt x="804" y="330"/>
                  </a:lnTo>
                  <a:lnTo>
                    <a:pt x="804" y="336"/>
                  </a:lnTo>
                  <a:lnTo>
                    <a:pt x="804" y="330"/>
                  </a:lnTo>
                  <a:lnTo>
                    <a:pt x="804" y="336"/>
                  </a:lnTo>
                  <a:lnTo>
                    <a:pt x="798" y="336"/>
                  </a:lnTo>
                  <a:lnTo>
                    <a:pt x="798" y="342"/>
                  </a:lnTo>
                  <a:lnTo>
                    <a:pt x="792" y="342"/>
                  </a:lnTo>
                  <a:lnTo>
                    <a:pt x="798" y="342"/>
                  </a:lnTo>
                  <a:lnTo>
                    <a:pt x="798" y="348"/>
                  </a:lnTo>
                  <a:lnTo>
                    <a:pt x="804" y="348"/>
                  </a:lnTo>
                  <a:lnTo>
                    <a:pt x="810" y="348"/>
                  </a:lnTo>
                  <a:lnTo>
                    <a:pt x="810" y="354"/>
                  </a:lnTo>
                  <a:lnTo>
                    <a:pt x="816" y="360"/>
                  </a:lnTo>
                  <a:lnTo>
                    <a:pt x="822" y="366"/>
                  </a:lnTo>
                  <a:lnTo>
                    <a:pt x="822" y="360"/>
                  </a:lnTo>
                  <a:lnTo>
                    <a:pt x="822" y="366"/>
                  </a:lnTo>
                  <a:lnTo>
                    <a:pt x="828" y="366"/>
                  </a:lnTo>
                  <a:lnTo>
                    <a:pt x="828" y="372"/>
                  </a:lnTo>
                  <a:lnTo>
                    <a:pt x="834" y="372"/>
                  </a:lnTo>
                  <a:lnTo>
                    <a:pt x="840" y="372"/>
                  </a:lnTo>
                  <a:lnTo>
                    <a:pt x="840" y="378"/>
                  </a:lnTo>
                  <a:lnTo>
                    <a:pt x="846" y="378"/>
                  </a:lnTo>
                  <a:lnTo>
                    <a:pt x="852" y="378"/>
                  </a:lnTo>
                  <a:lnTo>
                    <a:pt x="852" y="384"/>
                  </a:lnTo>
                  <a:lnTo>
                    <a:pt x="858" y="384"/>
                  </a:lnTo>
                  <a:lnTo>
                    <a:pt x="852" y="384"/>
                  </a:lnTo>
                  <a:lnTo>
                    <a:pt x="858" y="384"/>
                  </a:lnTo>
                  <a:lnTo>
                    <a:pt x="864" y="384"/>
                  </a:lnTo>
                  <a:lnTo>
                    <a:pt x="870" y="384"/>
                  </a:lnTo>
                  <a:lnTo>
                    <a:pt x="870" y="390"/>
                  </a:lnTo>
                  <a:lnTo>
                    <a:pt x="876" y="390"/>
                  </a:lnTo>
                  <a:lnTo>
                    <a:pt x="882" y="390"/>
                  </a:lnTo>
                  <a:lnTo>
                    <a:pt x="882" y="384"/>
                  </a:lnTo>
                  <a:lnTo>
                    <a:pt x="888" y="384"/>
                  </a:lnTo>
                  <a:lnTo>
                    <a:pt x="888" y="390"/>
                  </a:lnTo>
                  <a:lnTo>
                    <a:pt x="894" y="390"/>
                  </a:lnTo>
                  <a:lnTo>
                    <a:pt x="894" y="384"/>
                  </a:lnTo>
                  <a:lnTo>
                    <a:pt x="900" y="384"/>
                  </a:lnTo>
                  <a:lnTo>
                    <a:pt x="900" y="378"/>
                  </a:lnTo>
                  <a:lnTo>
                    <a:pt x="906" y="378"/>
                  </a:lnTo>
                  <a:lnTo>
                    <a:pt x="912" y="378"/>
                  </a:lnTo>
                  <a:lnTo>
                    <a:pt x="912" y="384"/>
                  </a:lnTo>
                  <a:lnTo>
                    <a:pt x="912" y="390"/>
                  </a:lnTo>
                  <a:lnTo>
                    <a:pt x="912" y="396"/>
                  </a:lnTo>
                  <a:lnTo>
                    <a:pt x="906" y="396"/>
                  </a:lnTo>
                  <a:lnTo>
                    <a:pt x="900" y="396"/>
                  </a:lnTo>
                  <a:lnTo>
                    <a:pt x="900" y="402"/>
                  </a:lnTo>
                  <a:lnTo>
                    <a:pt x="906" y="402"/>
                  </a:lnTo>
                  <a:lnTo>
                    <a:pt x="912" y="402"/>
                  </a:lnTo>
                  <a:lnTo>
                    <a:pt x="918" y="408"/>
                  </a:lnTo>
                  <a:lnTo>
                    <a:pt x="918" y="414"/>
                  </a:lnTo>
                  <a:lnTo>
                    <a:pt x="912" y="414"/>
                  </a:lnTo>
                  <a:lnTo>
                    <a:pt x="918" y="414"/>
                  </a:lnTo>
                  <a:lnTo>
                    <a:pt x="918" y="420"/>
                  </a:lnTo>
                  <a:lnTo>
                    <a:pt x="918" y="426"/>
                  </a:lnTo>
                  <a:lnTo>
                    <a:pt x="918" y="432"/>
                  </a:lnTo>
                  <a:lnTo>
                    <a:pt x="924" y="432"/>
                  </a:lnTo>
                  <a:lnTo>
                    <a:pt x="924" y="438"/>
                  </a:lnTo>
                  <a:lnTo>
                    <a:pt x="930" y="438"/>
                  </a:lnTo>
                  <a:lnTo>
                    <a:pt x="930" y="450"/>
                  </a:lnTo>
                  <a:lnTo>
                    <a:pt x="930" y="456"/>
                  </a:lnTo>
                  <a:lnTo>
                    <a:pt x="924" y="462"/>
                  </a:lnTo>
                  <a:lnTo>
                    <a:pt x="924" y="468"/>
                  </a:lnTo>
                  <a:lnTo>
                    <a:pt x="930" y="468"/>
                  </a:lnTo>
                  <a:lnTo>
                    <a:pt x="930" y="474"/>
                  </a:lnTo>
                  <a:lnTo>
                    <a:pt x="930" y="480"/>
                  </a:lnTo>
                  <a:lnTo>
                    <a:pt x="930" y="486"/>
                  </a:lnTo>
                  <a:lnTo>
                    <a:pt x="936" y="486"/>
                  </a:lnTo>
                  <a:lnTo>
                    <a:pt x="942" y="486"/>
                  </a:lnTo>
                  <a:lnTo>
                    <a:pt x="942" y="492"/>
                  </a:lnTo>
                  <a:lnTo>
                    <a:pt x="942" y="498"/>
                  </a:lnTo>
                  <a:lnTo>
                    <a:pt x="942" y="504"/>
                  </a:lnTo>
                  <a:lnTo>
                    <a:pt x="948" y="504"/>
                  </a:lnTo>
                  <a:lnTo>
                    <a:pt x="948" y="510"/>
                  </a:lnTo>
                  <a:lnTo>
                    <a:pt x="948" y="516"/>
                  </a:lnTo>
                  <a:lnTo>
                    <a:pt x="948" y="522"/>
                  </a:lnTo>
                  <a:lnTo>
                    <a:pt x="948" y="528"/>
                  </a:lnTo>
                  <a:lnTo>
                    <a:pt x="954" y="528"/>
                  </a:lnTo>
                  <a:lnTo>
                    <a:pt x="954" y="534"/>
                  </a:lnTo>
                  <a:lnTo>
                    <a:pt x="954" y="540"/>
                  </a:lnTo>
                  <a:lnTo>
                    <a:pt x="954" y="546"/>
                  </a:lnTo>
                  <a:lnTo>
                    <a:pt x="960" y="552"/>
                  </a:lnTo>
                  <a:lnTo>
                    <a:pt x="960" y="558"/>
                  </a:lnTo>
                  <a:close/>
                  <a:moveTo>
                    <a:pt x="906" y="396"/>
                  </a:moveTo>
                  <a:lnTo>
                    <a:pt x="912" y="396"/>
                  </a:lnTo>
                  <a:lnTo>
                    <a:pt x="912" y="402"/>
                  </a:lnTo>
                  <a:lnTo>
                    <a:pt x="906" y="402"/>
                  </a:lnTo>
                  <a:lnTo>
                    <a:pt x="906" y="396"/>
                  </a:lnTo>
                  <a:close/>
                  <a:moveTo>
                    <a:pt x="894" y="324"/>
                  </a:moveTo>
                  <a:lnTo>
                    <a:pt x="894" y="330"/>
                  </a:lnTo>
                  <a:lnTo>
                    <a:pt x="894" y="336"/>
                  </a:lnTo>
                  <a:lnTo>
                    <a:pt x="894" y="330"/>
                  </a:lnTo>
                  <a:lnTo>
                    <a:pt x="888" y="330"/>
                  </a:lnTo>
                  <a:lnTo>
                    <a:pt x="882" y="330"/>
                  </a:lnTo>
                  <a:lnTo>
                    <a:pt x="876" y="330"/>
                  </a:lnTo>
                  <a:lnTo>
                    <a:pt x="870" y="330"/>
                  </a:lnTo>
                  <a:lnTo>
                    <a:pt x="870" y="336"/>
                  </a:lnTo>
                  <a:lnTo>
                    <a:pt x="870" y="330"/>
                  </a:lnTo>
                  <a:lnTo>
                    <a:pt x="870" y="336"/>
                  </a:lnTo>
                  <a:lnTo>
                    <a:pt x="870" y="330"/>
                  </a:lnTo>
                  <a:lnTo>
                    <a:pt x="870" y="336"/>
                  </a:lnTo>
                  <a:lnTo>
                    <a:pt x="870" y="330"/>
                  </a:lnTo>
                  <a:lnTo>
                    <a:pt x="864" y="330"/>
                  </a:lnTo>
                  <a:lnTo>
                    <a:pt x="864" y="336"/>
                  </a:lnTo>
                  <a:lnTo>
                    <a:pt x="858" y="330"/>
                  </a:lnTo>
                  <a:lnTo>
                    <a:pt x="858" y="336"/>
                  </a:lnTo>
                  <a:lnTo>
                    <a:pt x="852" y="330"/>
                  </a:lnTo>
                  <a:lnTo>
                    <a:pt x="852" y="336"/>
                  </a:lnTo>
                  <a:lnTo>
                    <a:pt x="846" y="336"/>
                  </a:lnTo>
                  <a:lnTo>
                    <a:pt x="846" y="342"/>
                  </a:lnTo>
                  <a:lnTo>
                    <a:pt x="840" y="342"/>
                  </a:lnTo>
                  <a:lnTo>
                    <a:pt x="834" y="342"/>
                  </a:lnTo>
                  <a:lnTo>
                    <a:pt x="834" y="348"/>
                  </a:lnTo>
                  <a:lnTo>
                    <a:pt x="828" y="348"/>
                  </a:lnTo>
                  <a:lnTo>
                    <a:pt x="822" y="348"/>
                  </a:lnTo>
                  <a:lnTo>
                    <a:pt x="822" y="342"/>
                  </a:lnTo>
                  <a:lnTo>
                    <a:pt x="828" y="342"/>
                  </a:lnTo>
                  <a:lnTo>
                    <a:pt x="834" y="342"/>
                  </a:lnTo>
                  <a:lnTo>
                    <a:pt x="834" y="336"/>
                  </a:lnTo>
                  <a:lnTo>
                    <a:pt x="828" y="336"/>
                  </a:lnTo>
                  <a:lnTo>
                    <a:pt x="828" y="342"/>
                  </a:lnTo>
                  <a:lnTo>
                    <a:pt x="822" y="342"/>
                  </a:lnTo>
                  <a:lnTo>
                    <a:pt x="822" y="348"/>
                  </a:lnTo>
                  <a:lnTo>
                    <a:pt x="816" y="348"/>
                  </a:lnTo>
                  <a:lnTo>
                    <a:pt x="810" y="348"/>
                  </a:lnTo>
                  <a:lnTo>
                    <a:pt x="804" y="348"/>
                  </a:lnTo>
                  <a:lnTo>
                    <a:pt x="804" y="342"/>
                  </a:lnTo>
                  <a:lnTo>
                    <a:pt x="804" y="348"/>
                  </a:lnTo>
                  <a:lnTo>
                    <a:pt x="804" y="342"/>
                  </a:lnTo>
                  <a:lnTo>
                    <a:pt x="804" y="348"/>
                  </a:lnTo>
                  <a:lnTo>
                    <a:pt x="798" y="348"/>
                  </a:lnTo>
                  <a:lnTo>
                    <a:pt x="798" y="342"/>
                  </a:lnTo>
                  <a:lnTo>
                    <a:pt x="804" y="342"/>
                  </a:lnTo>
                  <a:lnTo>
                    <a:pt x="798" y="342"/>
                  </a:lnTo>
                  <a:lnTo>
                    <a:pt x="804" y="342"/>
                  </a:lnTo>
                  <a:lnTo>
                    <a:pt x="804" y="336"/>
                  </a:lnTo>
                  <a:lnTo>
                    <a:pt x="810" y="336"/>
                  </a:lnTo>
                  <a:lnTo>
                    <a:pt x="810" y="330"/>
                  </a:lnTo>
                  <a:lnTo>
                    <a:pt x="810" y="336"/>
                  </a:lnTo>
                  <a:lnTo>
                    <a:pt x="816" y="336"/>
                  </a:lnTo>
                  <a:lnTo>
                    <a:pt x="816" y="330"/>
                  </a:lnTo>
                  <a:lnTo>
                    <a:pt x="822" y="330"/>
                  </a:lnTo>
                  <a:lnTo>
                    <a:pt x="822" y="324"/>
                  </a:lnTo>
                  <a:lnTo>
                    <a:pt x="828" y="324"/>
                  </a:lnTo>
                  <a:lnTo>
                    <a:pt x="828" y="318"/>
                  </a:lnTo>
                  <a:lnTo>
                    <a:pt x="828" y="312"/>
                  </a:lnTo>
                  <a:lnTo>
                    <a:pt x="822" y="312"/>
                  </a:lnTo>
                  <a:lnTo>
                    <a:pt x="828" y="312"/>
                  </a:lnTo>
                  <a:lnTo>
                    <a:pt x="822" y="306"/>
                  </a:lnTo>
                  <a:lnTo>
                    <a:pt x="822" y="300"/>
                  </a:lnTo>
                  <a:lnTo>
                    <a:pt x="816" y="300"/>
                  </a:lnTo>
                  <a:lnTo>
                    <a:pt x="816" y="294"/>
                  </a:lnTo>
                  <a:lnTo>
                    <a:pt x="816" y="288"/>
                  </a:lnTo>
                  <a:lnTo>
                    <a:pt x="816" y="282"/>
                  </a:lnTo>
                  <a:lnTo>
                    <a:pt x="822" y="282"/>
                  </a:lnTo>
                  <a:lnTo>
                    <a:pt x="828" y="282"/>
                  </a:lnTo>
                  <a:lnTo>
                    <a:pt x="834" y="282"/>
                  </a:lnTo>
                  <a:lnTo>
                    <a:pt x="834" y="288"/>
                  </a:lnTo>
                  <a:lnTo>
                    <a:pt x="834" y="294"/>
                  </a:lnTo>
                  <a:lnTo>
                    <a:pt x="828" y="294"/>
                  </a:lnTo>
                  <a:lnTo>
                    <a:pt x="828" y="300"/>
                  </a:lnTo>
                  <a:lnTo>
                    <a:pt x="828" y="306"/>
                  </a:lnTo>
                  <a:lnTo>
                    <a:pt x="834" y="306"/>
                  </a:lnTo>
                  <a:lnTo>
                    <a:pt x="834" y="300"/>
                  </a:lnTo>
                  <a:lnTo>
                    <a:pt x="834" y="294"/>
                  </a:lnTo>
                  <a:lnTo>
                    <a:pt x="840" y="294"/>
                  </a:lnTo>
                  <a:lnTo>
                    <a:pt x="834" y="294"/>
                  </a:lnTo>
                  <a:lnTo>
                    <a:pt x="834" y="300"/>
                  </a:lnTo>
                  <a:lnTo>
                    <a:pt x="840" y="300"/>
                  </a:lnTo>
                  <a:lnTo>
                    <a:pt x="840" y="294"/>
                  </a:lnTo>
                  <a:lnTo>
                    <a:pt x="840" y="300"/>
                  </a:lnTo>
                  <a:lnTo>
                    <a:pt x="840" y="294"/>
                  </a:lnTo>
                  <a:lnTo>
                    <a:pt x="846" y="294"/>
                  </a:lnTo>
                  <a:lnTo>
                    <a:pt x="846" y="300"/>
                  </a:lnTo>
                  <a:lnTo>
                    <a:pt x="846" y="306"/>
                  </a:lnTo>
                  <a:lnTo>
                    <a:pt x="846" y="300"/>
                  </a:lnTo>
                  <a:lnTo>
                    <a:pt x="846" y="306"/>
                  </a:lnTo>
                  <a:lnTo>
                    <a:pt x="852" y="306"/>
                  </a:lnTo>
                  <a:lnTo>
                    <a:pt x="852" y="300"/>
                  </a:lnTo>
                  <a:lnTo>
                    <a:pt x="852" y="294"/>
                  </a:lnTo>
                  <a:lnTo>
                    <a:pt x="852" y="288"/>
                  </a:lnTo>
                  <a:lnTo>
                    <a:pt x="852" y="282"/>
                  </a:lnTo>
                  <a:lnTo>
                    <a:pt x="852" y="276"/>
                  </a:lnTo>
                  <a:lnTo>
                    <a:pt x="852" y="282"/>
                  </a:lnTo>
                  <a:lnTo>
                    <a:pt x="852" y="276"/>
                  </a:lnTo>
                  <a:lnTo>
                    <a:pt x="846" y="276"/>
                  </a:lnTo>
                  <a:lnTo>
                    <a:pt x="846" y="270"/>
                  </a:lnTo>
                  <a:lnTo>
                    <a:pt x="846" y="276"/>
                  </a:lnTo>
                  <a:lnTo>
                    <a:pt x="840" y="276"/>
                  </a:lnTo>
                  <a:lnTo>
                    <a:pt x="840" y="270"/>
                  </a:lnTo>
                  <a:lnTo>
                    <a:pt x="840" y="264"/>
                  </a:lnTo>
                  <a:lnTo>
                    <a:pt x="840" y="270"/>
                  </a:lnTo>
                  <a:lnTo>
                    <a:pt x="840" y="264"/>
                  </a:lnTo>
                  <a:lnTo>
                    <a:pt x="840" y="258"/>
                  </a:lnTo>
                  <a:lnTo>
                    <a:pt x="834" y="258"/>
                  </a:lnTo>
                  <a:lnTo>
                    <a:pt x="828" y="258"/>
                  </a:lnTo>
                  <a:lnTo>
                    <a:pt x="834" y="252"/>
                  </a:lnTo>
                  <a:lnTo>
                    <a:pt x="828" y="252"/>
                  </a:lnTo>
                  <a:lnTo>
                    <a:pt x="828" y="258"/>
                  </a:lnTo>
                  <a:lnTo>
                    <a:pt x="822" y="258"/>
                  </a:lnTo>
                  <a:lnTo>
                    <a:pt x="822" y="252"/>
                  </a:lnTo>
                  <a:lnTo>
                    <a:pt x="822" y="258"/>
                  </a:lnTo>
                  <a:lnTo>
                    <a:pt x="822" y="252"/>
                  </a:lnTo>
                  <a:lnTo>
                    <a:pt x="816" y="252"/>
                  </a:lnTo>
                  <a:lnTo>
                    <a:pt x="816" y="258"/>
                  </a:lnTo>
                  <a:lnTo>
                    <a:pt x="816" y="264"/>
                  </a:lnTo>
                  <a:lnTo>
                    <a:pt x="822" y="264"/>
                  </a:lnTo>
                  <a:lnTo>
                    <a:pt x="816" y="264"/>
                  </a:lnTo>
                  <a:lnTo>
                    <a:pt x="822" y="264"/>
                  </a:lnTo>
                  <a:lnTo>
                    <a:pt x="822" y="270"/>
                  </a:lnTo>
                  <a:lnTo>
                    <a:pt x="822" y="276"/>
                  </a:lnTo>
                  <a:lnTo>
                    <a:pt x="822" y="270"/>
                  </a:lnTo>
                  <a:lnTo>
                    <a:pt x="816" y="270"/>
                  </a:lnTo>
                  <a:lnTo>
                    <a:pt x="822" y="270"/>
                  </a:lnTo>
                  <a:lnTo>
                    <a:pt x="822" y="264"/>
                  </a:lnTo>
                  <a:lnTo>
                    <a:pt x="822" y="270"/>
                  </a:lnTo>
                  <a:lnTo>
                    <a:pt x="816" y="270"/>
                  </a:lnTo>
                  <a:lnTo>
                    <a:pt x="816" y="276"/>
                  </a:lnTo>
                  <a:lnTo>
                    <a:pt x="810" y="276"/>
                  </a:lnTo>
                  <a:lnTo>
                    <a:pt x="804" y="276"/>
                  </a:lnTo>
                  <a:lnTo>
                    <a:pt x="804" y="282"/>
                  </a:lnTo>
                  <a:lnTo>
                    <a:pt x="804" y="276"/>
                  </a:lnTo>
                  <a:lnTo>
                    <a:pt x="804" y="270"/>
                  </a:lnTo>
                  <a:lnTo>
                    <a:pt x="810" y="264"/>
                  </a:lnTo>
                  <a:lnTo>
                    <a:pt x="810" y="270"/>
                  </a:lnTo>
                  <a:lnTo>
                    <a:pt x="810" y="264"/>
                  </a:lnTo>
                  <a:lnTo>
                    <a:pt x="804" y="264"/>
                  </a:lnTo>
                  <a:lnTo>
                    <a:pt x="798" y="264"/>
                  </a:lnTo>
                  <a:lnTo>
                    <a:pt x="804" y="264"/>
                  </a:lnTo>
                  <a:lnTo>
                    <a:pt x="798" y="264"/>
                  </a:lnTo>
                  <a:lnTo>
                    <a:pt x="792" y="264"/>
                  </a:lnTo>
                  <a:lnTo>
                    <a:pt x="792" y="270"/>
                  </a:lnTo>
                  <a:lnTo>
                    <a:pt x="792" y="276"/>
                  </a:lnTo>
                  <a:lnTo>
                    <a:pt x="786" y="276"/>
                  </a:lnTo>
                  <a:lnTo>
                    <a:pt x="780" y="276"/>
                  </a:lnTo>
                  <a:lnTo>
                    <a:pt x="780" y="270"/>
                  </a:lnTo>
                  <a:lnTo>
                    <a:pt x="780" y="264"/>
                  </a:lnTo>
                  <a:lnTo>
                    <a:pt x="786" y="264"/>
                  </a:lnTo>
                  <a:lnTo>
                    <a:pt x="786" y="258"/>
                  </a:lnTo>
                  <a:lnTo>
                    <a:pt x="786" y="252"/>
                  </a:lnTo>
                  <a:lnTo>
                    <a:pt x="792" y="252"/>
                  </a:lnTo>
                  <a:lnTo>
                    <a:pt x="792" y="246"/>
                  </a:lnTo>
                  <a:lnTo>
                    <a:pt x="792" y="240"/>
                  </a:lnTo>
                  <a:lnTo>
                    <a:pt x="792" y="234"/>
                  </a:lnTo>
                  <a:lnTo>
                    <a:pt x="786" y="234"/>
                  </a:lnTo>
                  <a:lnTo>
                    <a:pt x="780" y="234"/>
                  </a:lnTo>
                  <a:lnTo>
                    <a:pt x="780" y="228"/>
                  </a:lnTo>
                  <a:lnTo>
                    <a:pt x="774" y="228"/>
                  </a:lnTo>
                  <a:lnTo>
                    <a:pt x="774" y="222"/>
                  </a:lnTo>
                  <a:lnTo>
                    <a:pt x="774" y="216"/>
                  </a:lnTo>
                  <a:lnTo>
                    <a:pt x="780" y="216"/>
                  </a:lnTo>
                  <a:lnTo>
                    <a:pt x="780" y="210"/>
                  </a:lnTo>
                  <a:lnTo>
                    <a:pt x="786" y="210"/>
                  </a:lnTo>
                  <a:lnTo>
                    <a:pt x="792" y="210"/>
                  </a:lnTo>
                  <a:lnTo>
                    <a:pt x="792" y="216"/>
                  </a:lnTo>
                  <a:lnTo>
                    <a:pt x="792" y="222"/>
                  </a:lnTo>
                  <a:lnTo>
                    <a:pt x="798" y="228"/>
                  </a:lnTo>
                  <a:lnTo>
                    <a:pt x="798" y="234"/>
                  </a:lnTo>
                  <a:lnTo>
                    <a:pt x="804" y="234"/>
                  </a:lnTo>
                  <a:lnTo>
                    <a:pt x="804" y="240"/>
                  </a:lnTo>
                  <a:lnTo>
                    <a:pt x="810" y="240"/>
                  </a:lnTo>
                  <a:lnTo>
                    <a:pt x="810" y="246"/>
                  </a:lnTo>
                  <a:lnTo>
                    <a:pt x="816" y="246"/>
                  </a:lnTo>
                  <a:lnTo>
                    <a:pt x="822" y="246"/>
                  </a:lnTo>
                  <a:lnTo>
                    <a:pt x="822" y="252"/>
                  </a:lnTo>
                  <a:lnTo>
                    <a:pt x="828" y="252"/>
                  </a:lnTo>
                  <a:lnTo>
                    <a:pt x="834" y="252"/>
                  </a:lnTo>
                  <a:lnTo>
                    <a:pt x="840" y="252"/>
                  </a:lnTo>
                  <a:lnTo>
                    <a:pt x="840" y="258"/>
                  </a:lnTo>
                  <a:lnTo>
                    <a:pt x="846" y="264"/>
                  </a:lnTo>
                  <a:lnTo>
                    <a:pt x="852" y="264"/>
                  </a:lnTo>
                  <a:lnTo>
                    <a:pt x="858" y="270"/>
                  </a:lnTo>
                  <a:lnTo>
                    <a:pt x="864" y="276"/>
                  </a:lnTo>
                  <a:lnTo>
                    <a:pt x="870" y="282"/>
                  </a:lnTo>
                  <a:lnTo>
                    <a:pt x="876" y="288"/>
                  </a:lnTo>
                  <a:lnTo>
                    <a:pt x="882" y="294"/>
                  </a:lnTo>
                  <a:lnTo>
                    <a:pt x="882" y="300"/>
                  </a:lnTo>
                  <a:lnTo>
                    <a:pt x="888" y="300"/>
                  </a:lnTo>
                  <a:lnTo>
                    <a:pt x="894" y="306"/>
                  </a:lnTo>
                  <a:lnTo>
                    <a:pt x="900" y="306"/>
                  </a:lnTo>
                  <a:lnTo>
                    <a:pt x="894" y="312"/>
                  </a:lnTo>
                  <a:lnTo>
                    <a:pt x="888" y="312"/>
                  </a:lnTo>
                  <a:lnTo>
                    <a:pt x="894" y="312"/>
                  </a:lnTo>
                  <a:lnTo>
                    <a:pt x="894" y="318"/>
                  </a:lnTo>
                  <a:lnTo>
                    <a:pt x="894" y="324"/>
                  </a:lnTo>
                  <a:close/>
                  <a:moveTo>
                    <a:pt x="792" y="246"/>
                  </a:moveTo>
                  <a:lnTo>
                    <a:pt x="792" y="252"/>
                  </a:lnTo>
                  <a:lnTo>
                    <a:pt x="792" y="246"/>
                  </a:lnTo>
                  <a:close/>
                  <a:moveTo>
                    <a:pt x="786" y="240"/>
                  </a:moveTo>
                  <a:lnTo>
                    <a:pt x="792" y="240"/>
                  </a:lnTo>
                  <a:lnTo>
                    <a:pt x="786" y="240"/>
                  </a:lnTo>
                  <a:close/>
                  <a:moveTo>
                    <a:pt x="768" y="144"/>
                  </a:moveTo>
                  <a:lnTo>
                    <a:pt x="768" y="150"/>
                  </a:lnTo>
                  <a:lnTo>
                    <a:pt x="762" y="150"/>
                  </a:lnTo>
                  <a:lnTo>
                    <a:pt x="762" y="156"/>
                  </a:lnTo>
                  <a:lnTo>
                    <a:pt x="762" y="162"/>
                  </a:lnTo>
                  <a:lnTo>
                    <a:pt x="762" y="168"/>
                  </a:lnTo>
                  <a:lnTo>
                    <a:pt x="768" y="168"/>
                  </a:lnTo>
                  <a:lnTo>
                    <a:pt x="762" y="168"/>
                  </a:lnTo>
                  <a:lnTo>
                    <a:pt x="762" y="174"/>
                  </a:lnTo>
                  <a:lnTo>
                    <a:pt x="762" y="168"/>
                  </a:lnTo>
                  <a:lnTo>
                    <a:pt x="756" y="168"/>
                  </a:lnTo>
                  <a:lnTo>
                    <a:pt x="756" y="162"/>
                  </a:lnTo>
                  <a:lnTo>
                    <a:pt x="762" y="168"/>
                  </a:lnTo>
                  <a:lnTo>
                    <a:pt x="756" y="168"/>
                  </a:lnTo>
                  <a:lnTo>
                    <a:pt x="762" y="168"/>
                  </a:lnTo>
                  <a:lnTo>
                    <a:pt x="762" y="162"/>
                  </a:lnTo>
                  <a:lnTo>
                    <a:pt x="756" y="162"/>
                  </a:lnTo>
                  <a:lnTo>
                    <a:pt x="750" y="162"/>
                  </a:lnTo>
                  <a:lnTo>
                    <a:pt x="744" y="162"/>
                  </a:lnTo>
                  <a:lnTo>
                    <a:pt x="750" y="156"/>
                  </a:lnTo>
                  <a:lnTo>
                    <a:pt x="756" y="156"/>
                  </a:lnTo>
                  <a:lnTo>
                    <a:pt x="756" y="150"/>
                  </a:lnTo>
                  <a:lnTo>
                    <a:pt x="762" y="150"/>
                  </a:lnTo>
                  <a:lnTo>
                    <a:pt x="756" y="150"/>
                  </a:lnTo>
                  <a:lnTo>
                    <a:pt x="762" y="150"/>
                  </a:lnTo>
                  <a:lnTo>
                    <a:pt x="762" y="144"/>
                  </a:lnTo>
                  <a:lnTo>
                    <a:pt x="762" y="150"/>
                  </a:lnTo>
                  <a:lnTo>
                    <a:pt x="756" y="150"/>
                  </a:lnTo>
                  <a:lnTo>
                    <a:pt x="756" y="144"/>
                  </a:lnTo>
                  <a:lnTo>
                    <a:pt x="750" y="144"/>
                  </a:lnTo>
                  <a:lnTo>
                    <a:pt x="750" y="150"/>
                  </a:lnTo>
                  <a:lnTo>
                    <a:pt x="744" y="150"/>
                  </a:lnTo>
                  <a:lnTo>
                    <a:pt x="738" y="150"/>
                  </a:lnTo>
                  <a:lnTo>
                    <a:pt x="744" y="150"/>
                  </a:lnTo>
                  <a:lnTo>
                    <a:pt x="750" y="144"/>
                  </a:lnTo>
                  <a:lnTo>
                    <a:pt x="756" y="144"/>
                  </a:lnTo>
                  <a:lnTo>
                    <a:pt x="756" y="138"/>
                  </a:lnTo>
                  <a:lnTo>
                    <a:pt x="750" y="138"/>
                  </a:lnTo>
                  <a:lnTo>
                    <a:pt x="744" y="138"/>
                  </a:lnTo>
                  <a:lnTo>
                    <a:pt x="744" y="144"/>
                  </a:lnTo>
                  <a:lnTo>
                    <a:pt x="738" y="144"/>
                  </a:lnTo>
                  <a:lnTo>
                    <a:pt x="744" y="144"/>
                  </a:lnTo>
                  <a:lnTo>
                    <a:pt x="738" y="144"/>
                  </a:lnTo>
                  <a:lnTo>
                    <a:pt x="738" y="138"/>
                  </a:lnTo>
                  <a:lnTo>
                    <a:pt x="732" y="138"/>
                  </a:lnTo>
                  <a:lnTo>
                    <a:pt x="726" y="138"/>
                  </a:lnTo>
                  <a:lnTo>
                    <a:pt x="726" y="144"/>
                  </a:lnTo>
                  <a:lnTo>
                    <a:pt x="720" y="144"/>
                  </a:lnTo>
                  <a:lnTo>
                    <a:pt x="714" y="144"/>
                  </a:lnTo>
                  <a:lnTo>
                    <a:pt x="708" y="144"/>
                  </a:lnTo>
                  <a:lnTo>
                    <a:pt x="714" y="144"/>
                  </a:lnTo>
                  <a:lnTo>
                    <a:pt x="708" y="144"/>
                  </a:lnTo>
                  <a:lnTo>
                    <a:pt x="708" y="150"/>
                  </a:lnTo>
                  <a:lnTo>
                    <a:pt x="702" y="150"/>
                  </a:lnTo>
                  <a:lnTo>
                    <a:pt x="702" y="144"/>
                  </a:lnTo>
                  <a:lnTo>
                    <a:pt x="696" y="144"/>
                  </a:lnTo>
                  <a:lnTo>
                    <a:pt x="696" y="150"/>
                  </a:lnTo>
                  <a:lnTo>
                    <a:pt x="702" y="150"/>
                  </a:lnTo>
                  <a:lnTo>
                    <a:pt x="696" y="150"/>
                  </a:lnTo>
                  <a:lnTo>
                    <a:pt x="702" y="150"/>
                  </a:lnTo>
                  <a:lnTo>
                    <a:pt x="702" y="156"/>
                  </a:lnTo>
                  <a:lnTo>
                    <a:pt x="696" y="156"/>
                  </a:lnTo>
                  <a:lnTo>
                    <a:pt x="690" y="156"/>
                  </a:lnTo>
                  <a:lnTo>
                    <a:pt x="690" y="162"/>
                  </a:lnTo>
                  <a:lnTo>
                    <a:pt x="690" y="168"/>
                  </a:lnTo>
                  <a:lnTo>
                    <a:pt x="684" y="168"/>
                  </a:lnTo>
                  <a:lnTo>
                    <a:pt x="684" y="174"/>
                  </a:lnTo>
                  <a:lnTo>
                    <a:pt x="684" y="168"/>
                  </a:lnTo>
                  <a:lnTo>
                    <a:pt x="684" y="174"/>
                  </a:lnTo>
                  <a:lnTo>
                    <a:pt x="678" y="168"/>
                  </a:lnTo>
                  <a:lnTo>
                    <a:pt x="678" y="174"/>
                  </a:lnTo>
                  <a:lnTo>
                    <a:pt x="684" y="174"/>
                  </a:lnTo>
                  <a:lnTo>
                    <a:pt x="678" y="174"/>
                  </a:lnTo>
                  <a:lnTo>
                    <a:pt x="678" y="180"/>
                  </a:lnTo>
                  <a:lnTo>
                    <a:pt x="678" y="186"/>
                  </a:lnTo>
                  <a:lnTo>
                    <a:pt x="678" y="180"/>
                  </a:lnTo>
                  <a:lnTo>
                    <a:pt x="678" y="186"/>
                  </a:lnTo>
                  <a:lnTo>
                    <a:pt x="678" y="180"/>
                  </a:lnTo>
                  <a:lnTo>
                    <a:pt x="684" y="180"/>
                  </a:lnTo>
                  <a:lnTo>
                    <a:pt x="684" y="174"/>
                  </a:lnTo>
                  <a:lnTo>
                    <a:pt x="690" y="174"/>
                  </a:lnTo>
                  <a:lnTo>
                    <a:pt x="690" y="180"/>
                  </a:lnTo>
                  <a:lnTo>
                    <a:pt x="696" y="186"/>
                  </a:lnTo>
                  <a:lnTo>
                    <a:pt x="690" y="192"/>
                  </a:lnTo>
                  <a:lnTo>
                    <a:pt x="684" y="192"/>
                  </a:lnTo>
                  <a:lnTo>
                    <a:pt x="684" y="198"/>
                  </a:lnTo>
                  <a:lnTo>
                    <a:pt x="684" y="192"/>
                  </a:lnTo>
                  <a:lnTo>
                    <a:pt x="678" y="192"/>
                  </a:lnTo>
                  <a:lnTo>
                    <a:pt x="672" y="192"/>
                  </a:lnTo>
                  <a:lnTo>
                    <a:pt x="672" y="186"/>
                  </a:lnTo>
                  <a:lnTo>
                    <a:pt x="666" y="186"/>
                  </a:lnTo>
                  <a:lnTo>
                    <a:pt x="660" y="186"/>
                  </a:lnTo>
                  <a:lnTo>
                    <a:pt x="660" y="180"/>
                  </a:lnTo>
                  <a:lnTo>
                    <a:pt x="660" y="186"/>
                  </a:lnTo>
                  <a:lnTo>
                    <a:pt x="666" y="186"/>
                  </a:lnTo>
                  <a:lnTo>
                    <a:pt x="666" y="180"/>
                  </a:lnTo>
                  <a:lnTo>
                    <a:pt x="672" y="180"/>
                  </a:lnTo>
                  <a:lnTo>
                    <a:pt x="666" y="180"/>
                  </a:lnTo>
                  <a:lnTo>
                    <a:pt x="666" y="174"/>
                  </a:lnTo>
                  <a:lnTo>
                    <a:pt x="672" y="174"/>
                  </a:lnTo>
                  <a:lnTo>
                    <a:pt x="666" y="174"/>
                  </a:lnTo>
                  <a:lnTo>
                    <a:pt x="666" y="180"/>
                  </a:lnTo>
                  <a:lnTo>
                    <a:pt x="660" y="180"/>
                  </a:lnTo>
                  <a:lnTo>
                    <a:pt x="654" y="180"/>
                  </a:lnTo>
                  <a:lnTo>
                    <a:pt x="648" y="180"/>
                  </a:lnTo>
                  <a:lnTo>
                    <a:pt x="642" y="180"/>
                  </a:lnTo>
                  <a:lnTo>
                    <a:pt x="642" y="174"/>
                  </a:lnTo>
                  <a:lnTo>
                    <a:pt x="636" y="174"/>
                  </a:lnTo>
                  <a:lnTo>
                    <a:pt x="636" y="168"/>
                  </a:lnTo>
                  <a:lnTo>
                    <a:pt x="630" y="168"/>
                  </a:lnTo>
                  <a:lnTo>
                    <a:pt x="624" y="168"/>
                  </a:lnTo>
                  <a:lnTo>
                    <a:pt x="624" y="174"/>
                  </a:lnTo>
                  <a:lnTo>
                    <a:pt x="624" y="168"/>
                  </a:lnTo>
                  <a:lnTo>
                    <a:pt x="624" y="162"/>
                  </a:lnTo>
                  <a:lnTo>
                    <a:pt x="630" y="162"/>
                  </a:lnTo>
                  <a:lnTo>
                    <a:pt x="624" y="162"/>
                  </a:lnTo>
                  <a:lnTo>
                    <a:pt x="630" y="162"/>
                  </a:lnTo>
                  <a:lnTo>
                    <a:pt x="630" y="168"/>
                  </a:lnTo>
                  <a:lnTo>
                    <a:pt x="636" y="168"/>
                  </a:lnTo>
                  <a:lnTo>
                    <a:pt x="636" y="162"/>
                  </a:lnTo>
                  <a:lnTo>
                    <a:pt x="630" y="162"/>
                  </a:lnTo>
                  <a:lnTo>
                    <a:pt x="624" y="162"/>
                  </a:lnTo>
                  <a:lnTo>
                    <a:pt x="624" y="156"/>
                  </a:lnTo>
                  <a:lnTo>
                    <a:pt x="618" y="156"/>
                  </a:lnTo>
                  <a:lnTo>
                    <a:pt x="624" y="156"/>
                  </a:lnTo>
                  <a:lnTo>
                    <a:pt x="618" y="156"/>
                  </a:lnTo>
                  <a:lnTo>
                    <a:pt x="618" y="150"/>
                  </a:lnTo>
                  <a:lnTo>
                    <a:pt x="618" y="144"/>
                  </a:lnTo>
                  <a:lnTo>
                    <a:pt x="618" y="138"/>
                  </a:lnTo>
                  <a:lnTo>
                    <a:pt x="618" y="132"/>
                  </a:lnTo>
                  <a:lnTo>
                    <a:pt x="624" y="132"/>
                  </a:lnTo>
                  <a:lnTo>
                    <a:pt x="630" y="132"/>
                  </a:lnTo>
                  <a:lnTo>
                    <a:pt x="636" y="132"/>
                  </a:lnTo>
                  <a:lnTo>
                    <a:pt x="642" y="132"/>
                  </a:lnTo>
                  <a:lnTo>
                    <a:pt x="642" y="138"/>
                  </a:lnTo>
                  <a:lnTo>
                    <a:pt x="642" y="132"/>
                  </a:lnTo>
                  <a:lnTo>
                    <a:pt x="648" y="132"/>
                  </a:lnTo>
                  <a:lnTo>
                    <a:pt x="642" y="132"/>
                  </a:lnTo>
                  <a:lnTo>
                    <a:pt x="648" y="132"/>
                  </a:lnTo>
                  <a:lnTo>
                    <a:pt x="648" y="126"/>
                  </a:lnTo>
                  <a:lnTo>
                    <a:pt x="654" y="126"/>
                  </a:lnTo>
                  <a:lnTo>
                    <a:pt x="648" y="126"/>
                  </a:lnTo>
                  <a:lnTo>
                    <a:pt x="642" y="126"/>
                  </a:lnTo>
                  <a:lnTo>
                    <a:pt x="642" y="120"/>
                  </a:lnTo>
                  <a:lnTo>
                    <a:pt x="642" y="114"/>
                  </a:lnTo>
                  <a:lnTo>
                    <a:pt x="636" y="114"/>
                  </a:lnTo>
                  <a:lnTo>
                    <a:pt x="636" y="108"/>
                  </a:lnTo>
                  <a:lnTo>
                    <a:pt x="636" y="114"/>
                  </a:lnTo>
                  <a:lnTo>
                    <a:pt x="630" y="114"/>
                  </a:lnTo>
                  <a:lnTo>
                    <a:pt x="624" y="114"/>
                  </a:lnTo>
                  <a:lnTo>
                    <a:pt x="624" y="108"/>
                  </a:lnTo>
                  <a:lnTo>
                    <a:pt x="624" y="102"/>
                  </a:lnTo>
                  <a:lnTo>
                    <a:pt x="630" y="102"/>
                  </a:lnTo>
                  <a:lnTo>
                    <a:pt x="630" y="96"/>
                  </a:lnTo>
                  <a:lnTo>
                    <a:pt x="630" y="102"/>
                  </a:lnTo>
                  <a:lnTo>
                    <a:pt x="636" y="102"/>
                  </a:lnTo>
                  <a:lnTo>
                    <a:pt x="636" y="96"/>
                  </a:lnTo>
                  <a:lnTo>
                    <a:pt x="642" y="96"/>
                  </a:lnTo>
                  <a:lnTo>
                    <a:pt x="648" y="96"/>
                  </a:lnTo>
                  <a:lnTo>
                    <a:pt x="642" y="96"/>
                  </a:lnTo>
                  <a:lnTo>
                    <a:pt x="642" y="90"/>
                  </a:lnTo>
                  <a:lnTo>
                    <a:pt x="642" y="96"/>
                  </a:lnTo>
                  <a:lnTo>
                    <a:pt x="642" y="90"/>
                  </a:lnTo>
                  <a:lnTo>
                    <a:pt x="648" y="90"/>
                  </a:lnTo>
                  <a:lnTo>
                    <a:pt x="654" y="90"/>
                  </a:lnTo>
                  <a:lnTo>
                    <a:pt x="648" y="90"/>
                  </a:lnTo>
                  <a:lnTo>
                    <a:pt x="648" y="84"/>
                  </a:lnTo>
                  <a:lnTo>
                    <a:pt x="642" y="84"/>
                  </a:lnTo>
                  <a:lnTo>
                    <a:pt x="642" y="90"/>
                  </a:lnTo>
                  <a:lnTo>
                    <a:pt x="642" y="84"/>
                  </a:lnTo>
                  <a:lnTo>
                    <a:pt x="642" y="78"/>
                  </a:lnTo>
                  <a:lnTo>
                    <a:pt x="636" y="78"/>
                  </a:lnTo>
                  <a:lnTo>
                    <a:pt x="630" y="78"/>
                  </a:lnTo>
                  <a:lnTo>
                    <a:pt x="624" y="78"/>
                  </a:lnTo>
                  <a:lnTo>
                    <a:pt x="624" y="72"/>
                  </a:lnTo>
                  <a:lnTo>
                    <a:pt x="624" y="66"/>
                  </a:lnTo>
                  <a:lnTo>
                    <a:pt x="618" y="66"/>
                  </a:lnTo>
                  <a:lnTo>
                    <a:pt x="618" y="60"/>
                  </a:lnTo>
                  <a:lnTo>
                    <a:pt x="618" y="66"/>
                  </a:lnTo>
                  <a:lnTo>
                    <a:pt x="618" y="60"/>
                  </a:lnTo>
                  <a:lnTo>
                    <a:pt x="624" y="60"/>
                  </a:lnTo>
                  <a:lnTo>
                    <a:pt x="630" y="60"/>
                  </a:lnTo>
                  <a:lnTo>
                    <a:pt x="636" y="60"/>
                  </a:lnTo>
                  <a:lnTo>
                    <a:pt x="642" y="60"/>
                  </a:lnTo>
                  <a:lnTo>
                    <a:pt x="642" y="54"/>
                  </a:lnTo>
                  <a:lnTo>
                    <a:pt x="642" y="60"/>
                  </a:lnTo>
                  <a:lnTo>
                    <a:pt x="648" y="60"/>
                  </a:lnTo>
                  <a:lnTo>
                    <a:pt x="654" y="60"/>
                  </a:lnTo>
                  <a:lnTo>
                    <a:pt x="654" y="66"/>
                  </a:lnTo>
                  <a:lnTo>
                    <a:pt x="654" y="72"/>
                  </a:lnTo>
                  <a:lnTo>
                    <a:pt x="660" y="72"/>
                  </a:lnTo>
                  <a:lnTo>
                    <a:pt x="660" y="66"/>
                  </a:lnTo>
                  <a:lnTo>
                    <a:pt x="660" y="60"/>
                  </a:lnTo>
                  <a:lnTo>
                    <a:pt x="654" y="60"/>
                  </a:lnTo>
                  <a:lnTo>
                    <a:pt x="654" y="54"/>
                  </a:lnTo>
                  <a:lnTo>
                    <a:pt x="660" y="54"/>
                  </a:lnTo>
                  <a:lnTo>
                    <a:pt x="660" y="48"/>
                  </a:lnTo>
                  <a:lnTo>
                    <a:pt x="666" y="48"/>
                  </a:lnTo>
                  <a:lnTo>
                    <a:pt x="672" y="42"/>
                  </a:lnTo>
                  <a:lnTo>
                    <a:pt x="672" y="48"/>
                  </a:lnTo>
                  <a:lnTo>
                    <a:pt x="672" y="54"/>
                  </a:lnTo>
                  <a:lnTo>
                    <a:pt x="672" y="60"/>
                  </a:lnTo>
                  <a:lnTo>
                    <a:pt x="672" y="54"/>
                  </a:lnTo>
                  <a:lnTo>
                    <a:pt x="666" y="54"/>
                  </a:lnTo>
                  <a:lnTo>
                    <a:pt x="666" y="60"/>
                  </a:lnTo>
                  <a:lnTo>
                    <a:pt x="672" y="60"/>
                  </a:lnTo>
                  <a:lnTo>
                    <a:pt x="672" y="66"/>
                  </a:lnTo>
                  <a:lnTo>
                    <a:pt x="666" y="66"/>
                  </a:lnTo>
                  <a:lnTo>
                    <a:pt x="666" y="72"/>
                  </a:lnTo>
                  <a:lnTo>
                    <a:pt x="672" y="72"/>
                  </a:lnTo>
                  <a:lnTo>
                    <a:pt x="672" y="66"/>
                  </a:lnTo>
                  <a:lnTo>
                    <a:pt x="672" y="72"/>
                  </a:lnTo>
                  <a:lnTo>
                    <a:pt x="678" y="72"/>
                  </a:lnTo>
                  <a:lnTo>
                    <a:pt x="678" y="66"/>
                  </a:lnTo>
                  <a:lnTo>
                    <a:pt x="678" y="60"/>
                  </a:lnTo>
                  <a:lnTo>
                    <a:pt x="672" y="60"/>
                  </a:lnTo>
                  <a:lnTo>
                    <a:pt x="672" y="54"/>
                  </a:lnTo>
                  <a:lnTo>
                    <a:pt x="678" y="54"/>
                  </a:lnTo>
                  <a:lnTo>
                    <a:pt x="678" y="60"/>
                  </a:lnTo>
                  <a:lnTo>
                    <a:pt x="684" y="66"/>
                  </a:lnTo>
                  <a:lnTo>
                    <a:pt x="684" y="72"/>
                  </a:lnTo>
                  <a:lnTo>
                    <a:pt x="684" y="78"/>
                  </a:lnTo>
                  <a:lnTo>
                    <a:pt x="690" y="84"/>
                  </a:lnTo>
                  <a:lnTo>
                    <a:pt x="696" y="84"/>
                  </a:lnTo>
                  <a:lnTo>
                    <a:pt x="696" y="90"/>
                  </a:lnTo>
                  <a:lnTo>
                    <a:pt x="696" y="84"/>
                  </a:lnTo>
                  <a:lnTo>
                    <a:pt x="702" y="84"/>
                  </a:lnTo>
                  <a:lnTo>
                    <a:pt x="708" y="84"/>
                  </a:lnTo>
                  <a:lnTo>
                    <a:pt x="702" y="84"/>
                  </a:lnTo>
                  <a:lnTo>
                    <a:pt x="702" y="90"/>
                  </a:lnTo>
                  <a:lnTo>
                    <a:pt x="702" y="96"/>
                  </a:lnTo>
                  <a:lnTo>
                    <a:pt x="708" y="96"/>
                  </a:lnTo>
                  <a:lnTo>
                    <a:pt x="708" y="102"/>
                  </a:lnTo>
                  <a:lnTo>
                    <a:pt x="714" y="102"/>
                  </a:lnTo>
                  <a:lnTo>
                    <a:pt x="708" y="102"/>
                  </a:lnTo>
                  <a:lnTo>
                    <a:pt x="702" y="102"/>
                  </a:lnTo>
                  <a:lnTo>
                    <a:pt x="708" y="102"/>
                  </a:lnTo>
                  <a:lnTo>
                    <a:pt x="702" y="102"/>
                  </a:lnTo>
                  <a:lnTo>
                    <a:pt x="702" y="108"/>
                  </a:lnTo>
                  <a:lnTo>
                    <a:pt x="708" y="108"/>
                  </a:lnTo>
                  <a:lnTo>
                    <a:pt x="714" y="108"/>
                  </a:lnTo>
                  <a:lnTo>
                    <a:pt x="714" y="114"/>
                  </a:lnTo>
                  <a:lnTo>
                    <a:pt x="714" y="108"/>
                  </a:lnTo>
                  <a:lnTo>
                    <a:pt x="714" y="114"/>
                  </a:lnTo>
                  <a:lnTo>
                    <a:pt x="720" y="114"/>
                  </a:lnTo>
                  <a:lnTo>
                    <a:pt x="720" y="108"/>
                  </a:lnTo>
                  <a:lnTo>
                    <a:pt x="714" y="108"/>
                  </a:lnTo>
                  <a:lnTo>
                    <a:pt x="714" y="102"/>
                  </a:lnTo>
                  <a:lnTo>
                    <a:pt x="720" y="102"/>
                  </a:lnTo>
                  <a:lnTo>
                    <a:pt x="720" y="96"/>
                  </a:lnTo>
                  <a:lnTo>
                    <a:pt x="714" y="102"/>
                  </a:lnTo>
                  <a:lnTo>
                    <a:pt x="714" y="96"/>
                  </a:lnTo>
                  <a:lnTo>
                    <a:pt x="720" y="96"/>
                  </a:lnTo>
                  <a:lnTo>
                    <a:pt x="720" y="90"/>
                  </a:lnTo>
                  <a:lnTo>
                    <a:pt x="720" y="84"/>
                  </a:lnTo>
                  <a:lnTo>
                    <a:pt x="714" y="84"/>
                  </a:lnTo>
                  <a:lnTo>
                    <a:pt x="708" y="84"/>
                  </a:lnTo>
                  <a:lnTo>
                    <a:pt x="708" y="78"/>
                  </a:lnTo>
                  <a:lnTo>
                    <a:pt x="708" y="72"/>
                  </a:lnTo>
                  <a:lnTo>
                    <a:pt x="708" y="66"/>
                  </a:lnTo>
                  <a:lnTo>
                    <a:pt x="708" y="60"/>
                  </a:lnTo>
                  <a:lnTo>
                    <a:pt x="708" y="54"/>
                  </a:lnTo>
                  <a:lnTo>
                    <a:pt x="702" y="54"/>
                  </a:lnTo>
                  <a:lnTo>
                    <a:pt x="708" y="54"/>
                  </a:lnTo>
                  <a:lnTo>
                    <a:pt x="708" y="48"/>
                  </a:lnTo>
                  <a:lnTo>
                    <a:pt x="702" y="48"/>
                  </a:lnTo>
                  <a:lnTo>
                    <a:pt x="702" y="54"/>
                  </a:lnTo>
                  <a:lnTo>
                    <a:pt x="696" y="54"/>
                  </a:lnTo>
                  <a:lnTo>
                    <a:pt x="690" y="54"/>
                  </a:lnTo>
                  <a:lnTo>
                    <a:pt x="690" y="48"/>
                  </a:lnTo>
                  <a:lnTo>
                    <a:pt x="684" y="48"/>
                  </a:lnTo>
                  <a:lnTo>
                    <a:pt x="678" y="48"/>
                  </a:lnTo>
                  <a:lnTo>
                    <a:pt x="678" y="42"/>
                  </a:lnTo>
                  <a:lnTo>
                    <a:pt x="678" y="36"/>
                  </a:lnTo>
                  <a:lnTo>
                    <a:pt x="672" y="36"/>
                  </a:lnTo>
                  <a:lnTo>
                    <a:pt x="672" y="30"/>
                  </a:lnTo>
                  <a:lnTo>
                    <a:pt x="666" y="30"/>
                  </a:lnTo>
                  <a:lnTo>
                    <a:pt x="666" y="36"/>
                  </a:lnTo>
                  <a:lnTo>
                    <a:pt x="666" y="42"/>
                  </a:lnTo>
                  <a:lnTo>
                    <a:pt x="660" y="42"/>
                  </a:lnTo>
                  <a:lnTo>
                    <a:pt x="666" y="42"/>
                  </a:lnTo>
                  <a:lnTo>
                    <a:pt x="660" y="42"/>
                  </a:lnTo>
                  <a:lnTo>
                    <a:pt x="660" y="48"/>
                  </a:lnTo>
                  <a:lnTo>
                    <a:pt x="654" y="48"/>
                  </a:lnTo>
                  <a:lnTo>
                    <a:pt x="654" y="54"/>
                  </a:lnTo>
                  <a:lnTo>
                    <a:pt x="648" y="54"/>
                  </a:lnTo>
                  <a:lnTo>
                    <a:pt x="642" y="54"/>
                  </a:lnTo>
                  <a:lnTo>
                    <a:pt x="642" y="48"/>
                  </a:lnTo>
                  <a:lnTo>
                    <a:pt x="648" y="42"/>
                  </a:lnTo>
                  <a:lnTo>
                    <a:pt x="648" y="36"/>
                  </a:lnTo>
                  <a:lnTo>
                    <a:pt x="654" y="30"/>
                  </a:lnTo>
                  <a:lnTo>
                    <a:pt x="654" y="24"/>
                  </a:lnTo>
                  <a:lnTo>
                    <a:pt x="654" y="18"/>
                  </a:lnTo>
                  <a:lnTo>
                    <a:pt x="648" y="18"/>
                  </a:lnTo>
                  <a:lnTo>
                    <a:pt x="642" y="18"/>
                  </a:lnTo>
                  <a:lnTo>
                    <a:pt x="642" y="24"/>
                  </a:lnTo>
                  <a:lnTo>
                    <a:pt x="636" y="24"/>
                  </a:lnTo>
                  <a:lnTo>
                    <a:pt x="636" y="30"/>
                  </a:lnTo>
                  <a:lnTo>
                    <a:pt x="636" y="36"/>
                  </a:lnTo>
                  <a:lnTo>
                    <a:pt x="642" y="36"/>
                  </a:lnTo>
                  <a:lnTo>
                    <a:pt x="642" y="42"/>
                  </a:lnTo>
                  <a:lnTo>
                    <a:pt x="642" y="36"/>
                  </a:lnTo>
                  <a:lnTo>
                    <a:pt x="642" y="42"/>
                  </a:lnTo>
                  <a:lnTo>
                    <a:pt x="636" y="42"/>
                  </a:lnTo>
                  <a:lnTo>
                    <a:pt x="636" y="48"/>
                  </a:lnTo>
                  <a:lnTo>
                    <a:pt x="630" y="48"/>
                  </a:lnTo>
                  <a:lnTo>
                    <a:pt x="630" y="54"/>
                  </a:lnTo>
                  <a:lnTo>
                    <a:pt x="624" y="54"/>
                  </a:lnTo>
                  <a:lnTo>
                    <a:pt x="624" y="48"/>
                  </a:lnTo>
                  <a:lnTo>
                    <a:pt x="630" y="48"/>
                  </a:lnTo>
                  <a:lnTo>
                    <a:pt x="636" y="42"/>
                  </a:lnTo>
                  <a:lnTo>
                    <a:pt x="636" y="36"/>
                  </a:lnTo>
                  <a:lnTo>
                    <a:pt x="636" y="30"/>
                  </a:lnTo>
                  <a:lnTo>
                    <a:pt x="636" y="24"/>
                  </a:lnTo>
                  <a:lnTo>
                    <a:pt x="636" y="18"/>
                  </a:lnTo>
                  <a:lnTo>
                    <a:pt x="642" y="18"/>
                  </a:lnTo>
                  <a:lnTo>
                    <a:pt x="642" y="12"/>
                  </a:lnTo>
                  <a:lnTo>
                    <a:pt x="648" y="12"/>
                  </a:lnTo>
                  <a:lnTo>
                    <a:pt x="648" y="6"/>
                  </a:lnTo>
                  <a:lnTo>
                    <a:pt x="654" y="6"/>
                  </a:lnTo>
                  <a:lnTo>
                    <a:pt x="660" y="6"/>
                  </a:lnTo>
                  <a:lnTo>
                    <a:pt x="666" y="6"/>
                  </a:lnTo>
                  <a:lnTo>
                    <a:pt x="672" y="0"/>
                  </a:lnTo>
                  <a:lnTo>
                    <a:pt x="678" y="0"/>
                  </a:lnTo>
                  <a:lnTo>
                    <a:pt x="684" y="0"/>
                  </a:lnTo>
                  <a:lnTo>
                    <a:pt x="690" y="0"/>
                  </a:lnTo>
                  <a:lnTo>
                    <a:pt x="690" y="6"/>
                  </a:lnTo>
                  <a:lnTo>
                    <a:pt x="684" y="6"/>
                  </a:lnTo>
                  <a:lnTo>
                    <a:pt x="684" y="12"/>
                  </a:lnTo>
                  <a:lnTo>
                    <a:pt x="678" y="12"/>
                  </a:lnTo>
                  <a:lnTo>
                    <a:pt x="678" y="18"/>
                  </a:lnTo>
                  <a:lnTo>
                    <a:pt x="672" y="18"/>
                  </a:lnTo>
                  <a:lnTo>
                    <a:pt x="672" y="24"/>
                  </a:lnTo>
                  <a:lnTo>
                    <a:pt x="678" y="30"/>
                  </a:lnTo>
                  <a:lnTo>
                    <a:pt x="678" y="36"/>
                  </a:lnTo>
                  <a:lnTo>
                    <a:pt x="684" y="42"/>
                  </a:lnTo>
                  <a:lnTo>
                    <a:pt x="684" y="48"/>
                  </a:lnTo>
                  <a:lnTo>
                    <a:pt x="690" y="48"/>
                  </a:lnTo>
                  <a:lnTo>
                    <a:pt x="696" y="48"/>
                  </a:lnTo>
                  <a:lnTo>
                    <a:pt x="702" y="48"/>
                  </a:lnTo>
                  <a:lnTo>
                    <a:pt x="708" y="48"/>
                  </a:lnTo>
                  <a:lnTo>
                    <a:pt x="708" y="42"/>
                  </a:lnTo>
                  <a:lnTo>
                    <a:pt x="714" y="42"/>
                  </a:lnTo>
                  <a:lnTo>
                    <a:pt x="720" y="42"/>
                  </a:lnTo>
                  <a:lnTo>
                    <a:pt x="726" y="42"/>
                  </a:lnTo>
                  <a:lnTo>
                    <a:pt x="732" y="42"/>
                  </a:lnTo>
                  <a:lnTo>
                    <a:pt x="738" y="42"/>
                  </a:lnTo>
                  <a:lnTo>
                    <a:pt x="744" y="42"/>
                  </a:lnTo>
                  <a:lnTo>
                    <a:pt x="744" y="48"/>
                  </a:lnTo>
                  <a:lnTo>
                    <a:pt x="750" y="48"/>
                  </a:lnTo>
                  <a:lnTo>
                    <a:pt x="750" y="54"/>
                  </a:lnTo>
                  <a:lnTo>
                    <a:pt x="750" y="60"/>
                  </a:lnTo>
                  <a:lnTo>
                    <a:pt x="750" y="66"/>
                  </a:lnTo>
                  <a:lnTo>
                    <a:pt x="744" y="66"/>
                  </a:lnTo>
                  <a:lnTo>
                    <a:pt x="744" y="72"/>
                  </a:lnTo>
                  <a:lnTo>
                    <a:pt x="738" y="72"/>
                  </a:lnTo>
                  <a:lnTo>
                    <a:pt x="732" y="72"/>
                  </a:lnTo>
                  <a:lnTo>
                    <a:pt x="732" y="78"/>
                  </a:lnTo>
                  <a:lnTo>
                    <a:pt x="732" y="84"/>
                  </a:lnTo>
                  <a:lnTo>
                    <a:pt x="726" y="84"/>
                  </a:lnTo>
                  <a:lnTo>
                    <a:pt x="726" y="90"/>
                  </a:lnTo>
                  <a:lnTo>
                    <a:pt x="726" y="96"/>
                  </a:lnTo>
                  <a:lnTo>
                    <a:pt x="726" y="102"/>
                  </a:lnTo>
                  <a:lnTo>
                    <a:pt x="732" y="108"/>
                  </a:lnTo>
                  <a:lnTo>
                    <a:pt x="732" y="114"/>
                  </a:lnTo>
                  <a:lnTo>
                    <a:pt x="738" y="114"/>
                  </a:lnTo>
                  <a:lnTo>
                    <a:pt x="738" y="120"/>
                  </a:lnTo>
                  <a:lnTo>
                    <a:pt x="744" y="120"/>
                  </a:lnTo>
                  <a:lnTo>
                    <a:pt x="750" y="120"/>
                  </a:lnTo>
                  <a:lnTo>
                    <a:pt x="750" y="114"/>
                  </a:lnTo>
                  <a:lnTo>
                    <a:pt x="750" y="120"/>
                  </a:lnTo>
                  <a:lnTo>
                    <a:pt x="756" y="120"/>
                  </a:lnTo>
                  <a:lnTo>
                    <a:pt x="756" y="126"/>
                  </a:lnTo>
                  <a:lnTo>
                    <a:pt x="762" y="126"/>
                  </a:lnTo>
                  <a:lnTo>
                    <a:pt x="762" y="132"/>
                  </a:lnTo>
                  <a:lnTo>
                    <a:pt x="768" y="138"/>
                  </a:lnTo>
                  <a:lnTo>
                    <a:pt x="774" y="138"/>
                  </a:lnTo>
                  <a:lnTo>
                    <a:pt x="774" y="144"/>
                  </a:lnTo>
                  <a:lnTo>
                    <a:pt x="768" y="144"/>
                  </a:lnTo>
                  <a:close/>
                  <a:moveTo>
                    <a:pt x="720" y="144"/>
                  </a:moveTo>
                  <a:lnTo>
                    <a:pt x="720" y="150"/>
                  </a:lnTo>
                  <a:lnTo>
                    <a:pt x="714" y="156"/>
                  </a:lnTo>
                  <a:lnTo>
                    <a:pt x="714" y="150"/>
                  </a:lnTo>
                  <a:lnTo>
                    <a:pt x="720" y="150"/>
                  </a:lnTo>
                  <a:lnTo>
                    <a:pt x="720" y="144"/>
                  </a:lnTo>
                  <a:close/>
                  <a:moveTo>
                    <a:pt x="618" y="108"/>
                  </a:moveTo>
                  <a:lnTo>
                    <a:pt x="618" y="102"/>
                  </a:lnTo>
                  <a:lnTo>
                    <a:pt x="618" y="96"/>
                  </a:lnTo>
                  <a:lnTo>
                    <a:pt x="618" y="90"/>
                  </a:lnTo>
                  <a:lnTo>
                    <a:pt x="624" y="90"/>
                  </a:lnTo>
                  <a:lnTo>
                    <a:pt x="624" y="84"/>
                  </a:lnTo>
                  <a:lnTo>
                    <a:pt x="630" y="84"/>
                  </a:lnTo>
                  <a:lnTo>
                    <a:pt x="636" y="84"/>
                  </a:lnTo>
                  <a:lnTo>
                    <a:pt x="630" y="84"/>
                  </a:lnTo>
                  <a:lnTo>
                    <a:pt x="636" y="84"/>
                  </a:lnTo>
                  <a:lnTo>
                    <a:pt x="630" y="84"/>
                  </a:lnTo>
                  <a:lnTo>
                    <a:pt x="636" y="84"/>
                  </a:lnTo>
                  <a:lnTo>
                    <a:pt x="642" y="84"/>
                  </a:lnTo>
                  <a:lnTo>
                    <a:pt x="636" y="90"/>
                  </a:lnTo>
                  <a:lnTo>
                    <a:pt x="642" y="90"/>
                  </a:lnTo>
                  <a:lnTo>
                    <a:pt x="636" y="90"/>
                  </a:lnTo>
                  <a:lnTo>
                    <a:pt x="636" y="96"/>
                  </a:lnTo>
                  <a:lnTo>
                    <a:pt x="642" y="96"/>
                  </a:lnTo>
                  <a:lnTo>
                    <a:pt x="642" y="90"/>
                  </a:lnTo>
                  <a:lnTo>
                    <a:pt x="642" y="96"/>
                  </a:lnTo>
                  <a:lnTo>
                    <a:pt x="636" y="96"/>
                  </a:lnTo>
                  <a:lnTo>
                    <a:pt x="630" y="96"/>
                  </a:lnTo>
                  <a:lnTo>
                    <a:pt x="624" y="96"/>
                  </a:lnTo>
                  <a:lnTo>
                    <a:pt x="624" y="102"/>
                  </a:lnTo>
                  <a:lnTo>
                    <a:pt x="618" y="102"/>
                  </a:lnTo>
                  <a:lnTo>
                    <a:pt x="618" y="108"/>
                  </a:lnTo>
                  <a:close/>
                  <a:moveTo>
                    <a:pt x="612" y="108"/>
                  </a:moveTo>
                  <a:lnTo>
                    <a:pt x="618" y="108"/>
                  </a:lnTo>
                  <a:lnTo>
                    <a:pt x="618" y="114"/>
                  </a:lnTo>
                  <a:lnTo>
                    <a:pt x="612" y="114"/>
                  </a:lnTo>
                  <a:lnTo>
                    <a:pt x="612" y="108"/>
                  </a:lnTo>
                  <a:close/>
                  <a:moveTo>
                    <a:pt x="618" y="162"/>
                  </a:moveTo>
                  <a:lnTo>
                    <a:pt x="618" y="156"/>
                  </a:lnTo>
                  <a:lnTo>
                    <a:pt x="618" y="162"/>
                  </a:lnTo>
                  <a:close/>
                  <a:moveTo>
                    <a:pt x="600" y="102"/>
                  </a:moveTo>
                  <a:lnTo>
                    <a:pt x="600" y="96"/>
                  </a:lnTo>
                  <a:lnTo>
                    <a:pt x="600" y="90"/>
                  </a:lnTo>
                  <a:lnTo>
                    <a:pt x="600" y="84"/>
                  </a:lnTo>
                  <a:lnTo>
                    <a:pt x="600" y="78"/>
                  </a:lnTo>
                  <a:lnTo>
                    <a:pt x="606" y="72"/>
                  </a:lnTo>
                  <a:lnTo>
                    <a:pt x="606" y="66"/>
                  </a:lnTo>
                  <a:lnTo>
                    <a:pt x="606" y="60"/>
                  </a:lnTo>
                  <a:lnTo>
                    <a:pt x="606" y="54"/>
                  </a:lnTo>
                  <a:lnTo>
                    <a:pt x="606" y="48"/>
                  </a:lnTo>
                  <a:lnTo>
                    <a:pt x="606" y="42"/>
                  </a:lnTo>
                  <a:lnTo>
                    <a:pt x="612" y="42"/>
                  </a:lnTo>
                  <a:lnTo>
                    <a:pt x="612" y="36"/>
                  </a:lnTo>
                  <a:lnTo>
                    <a:pt x="618" y="36"/>
                  </a:lnTo>
                  <a:lnTo>
                    <a:pt x="618" y="42"/>
                  </a:lnTo>
                  <a:lnTo>
                    <a:pt x="624" y="48"/>
                  </a:lnTo>
                  <a:lnTo>
                    <a:pt x="618" y="48"/>
                  </a:lnTo>
                  <a:lnTo>
                    <a:pt x="624" y="48"/>
                  </a:lnTo>
                  <a:lnTo>
                    <a:pt x="618" y="48"/>
                  </a:lnTo>
                  <a:lnTo>
                    <a:pt x="618" y="42"/>
                  </a:lnTo>
                  <a:lnTo>
                    <a:pt x="618" y="48"/>
                  </a:lnTo>
                  <a:lnTo>
                    <a:pt x="618" y="42"/>
                  </a:lnTo>
                  <a:lnTo>
                    <a:pt x="612" y="42"/>
                  </a:lnTo>
                  <a:lnTo>
                    <a:pt x="612" y="48"/>
                  </a:lnTo>
                  <a:lnTo>
                    <a:pt x="612" y="54"/>
                  </a:lnTo>
                  <a:lnTo>
                    <a:pt x="612" y="60"/>
                  </a:lnTo>
                  <a:lnTo>
                    <a:pt x="612" y="66"/>
                  </a:lnTo>
                  <a:lnTo>
                    <a:pt x="612" y="72"/>
                  </a:lnTo>
                  <a:lnTo>
                    <a:pt x="606" y="72"/>
                  </a:lnTo>
                  <a:lnTo>
                    <a:pt x="606" y="78"/>
                  </a:lnTo>
                  <a:lnTo>
                    <a:pt x="606" y="72"/>
                  </a:lnTo>
                  <a:lnTo>
                    <a:pt x="606" y="78"/>
                  </a:lnTo>
                  <a:lnTo>
                    <a:pt x="606" y="84"/>
                  </a:lnTo>
                  <a:lnTo>
                    <a:pt x="600" y="84"/>
                  </a:lnTo>
                  <a:lnTo>
                    <a:pt x="606" y="84"/>
                  </a:lnTo>
                  <a:lnTo>
                    <a:pt x="600" y="84"/>
                  </a:lnTo>
                  <a:lnTo>
                    <a:pt x="606" y="84"/>
                  </a:lnTo>
                  <a:lnTo>
                    <a:pt x="600" y="84"/>
                  </a:lnTo>
                  <a:lnTo>
                    <a:pt x="606" y="84"/>
                  </a:lnTo>
                  <a:lnTo>
                    <a:pt x="606" y="90"/>
                  </a:lnTo>
                  <a:lnTo>
                    <a:pt x="600" y="90"/>
                  </a:lnTo>
                  <a:lnTo>
                    <a:pt x="606" y="90"/>
                  </a:lnTo>
                  <a:lnTo>
                    <a:pt x="600" y="90"/>
                  </a:lnTo>
                  <a:lnTo>
                    <a:pt x="606" y="90"/>
                  </a:lnTo>
                  <a:lnTo>
                    <a:pt x="600" y="90"/>
                  </a:lnTo>
                  <a:lnTo>
                    <a:pt x="606" y="90"/>
                  </a:lnTo>
                  <a:lnTo>
                    <a:pt x="600" y="90"/>
                  </a:lnTo>
                  <a:lnTo>
                    <a:pt x="606" y="90"/>
                  </a:lnTo>
                  <a:lnTo>
                    <a:pt x="600" y="96"/>
                  </a:lnTo>
                  <a:lnTo>
                    <a:pt x="606" y="96"/>
                  </a:lnTo>
                  <a:lnTo>
                    <a:pt x="600" y="96"/>
                  </a:lnTo>
                  <a:lnTo>
                    <a:pt x="600" y="102"/>
                  </a:lnTo>
                  <a:close/>
                  <a:moveTo>
                    <a:pt x="588" y="102"/>
                  </a:moveTo>
                  <a:lnTo>
                    <a:pt x="594" y="102"/>
                  </a:lnTo>
                  <a:lnTo>
                    <a:pt x="600" y="102"/>
                  </a:lnTo>
                  <a:lnTo>
                    <a:pt x="594" y="96"/>
                  </a:lnTo>
                  <a:lnTo>
                    <a:pt x="600" y="96"/>
                  </a:lnTo>
                  <a:lnTo>
                    <a:pt x="600" y="102"/>
                  </a:lnTo>
                  <a:lnTo>
                    <a:pt x="600" y="108"/>
                  </a:lnTo>
                  <a:lnTo>
                    <a:pt x="594" y="108"/>
                  </a:lnTo>
                  <a:lnTo>
                    <a:pt x="588" y="108"/>
                  </a:lnTo>
                  <a:lnTo>
                    <a:pt x="582" y="108"/>
                  </a:lnTo>
                  <a:lnTo>
                    <a:pt x="588" y="108"/>
                  </a:lnTo>
                  <a:lnTo>
                    <a:pt x="588" y="102"/>
                  </a:lnTo>
                  <a:close/>
                  <a:moveTo>
                    <a:pt x="516" y="126"/>
                  </a:moveTo>
                  <a:lnTo>
                    <a:pt x="516" y="120"/>
                  </a:lnTo>
                  <a:lnTo>
                    <a:pt x="522" y="120"/>
                  </a:lnTo>
                  <a:lnTo>
                    <a:pt x="522" y="126"/>
                  </a:lnTo>
                  <a:lnTo>
                    <a:pt x="516" y="126"/>
                  </a:lnTo>
                  <a:close/>
                  <a:moveTo>
                    <a:pt x="522" y="120"/>
                  </a:moveTo>
                  <a:lnTo>
                    <a:pt x="516" y="120"/>
                  </a:lnTo>
                  <a:lnTo>
                    <a:pt x="510" y="120"/>
                  </a:lnTo>
                  <a:lnTo>
                    <a:pt x="516" y="120"/>
                  </a:lnTo>
                  <a:lnTo>
                    <a:pt x="510" y="120"/>
                  </a:lnTo>
                  <a:lnTo>
                    <a:pt x="504" y="120"/>
                  </a:lnTo>
                  <a:lnTo>
                    <a:pt x="510" y="120"/>
                  </a:lnTo>
                  <a:lnTo>
                    <a:pt x="510" y="114"/>
                  </a:lnTo>
                  <a:lnTo>
                    <a:pt x="516" y="114"/>
                  </a:lnTo>
                  <a:lnTo>
                    <a:pt x="522" y="114"/>
                  </a:lnTo>
                  <a:lnTo>
                    <a:pt x="522" y="120"/>
                  </a:lnTo>
                  <a:close/>
                  <a:moveTo>
                    <a:pt x="474" y="144"/>
                  </a:moveTo>
                  <a:lnTo>
                    <a:pt x="474" y="150"/>
                  </a:lnTo>
                  <a:lnTo>
                    <a:pt x="474" y="144"/>
                  </a:lnTo>
                  <a:close/>
                  <a:moveTo>
                    <a:pt x="468" y="144"/>
                  </a:moveTo>
                  <a:lnTo>
                    <a:pt x="474" y="144"/>
                  </a:lnTo>
                  <a:lnTo>
                    <a:pt x="468" y="144"/>
                  </a:lnTo>
                  <a:close/>
                  <a:moveTo>
                    <a:pt x="468" y="138"/>
                  </a:moveTo>
                  <a:lnTo>
                    <a:pt x="468" y="144"/>
                  </a:lnTo>
                  <a:lnTo>
                    <a:pt x="468" y="138"/>
                  </a:lnTo>
                  <a:close/>
                  <a:moveTo>
                    <a:pt x="222" y="294"/>
                  </a:moveTo>
                  <a:lnTo>
                    <a:pt x="222" y="288"/>
                  </a:lnTo>
                  <a:lnTo>
                    <a:pt x="222" y="294"/>
                  </a:lnTo>
                  <a:close/>
                  <a:moveTo>
                    <a:pt x="192" y="306"/>
                  </a:moveTo>
                  <a:lnTo>
                    <a:pt x="198" y="306"/>
                  </a:lnTo>
                  <a:lnTo>
                    <a:pt x="198" y="300"/>
                  </a:lnTo>
                  <a:lnTo>
                    <a:pt x="204" y="300"/>
                  </a:lnTo>
                  <a:lnTo>
                    <a:pt x="204" y="294"/>
                  </a:lnTo>
                  <a:lnTo>
                    <a:pt x="210" y="294"/>
                  </a:lnTo>
                  <a:lnTo>
                    <a:pt x="216" y="294"/>
                  </a:lnTo>
                  <a:lnTo>
                    <a:pt x="222" y="294"/>
                  </a:lnTo>
                  <a:lnTo>
                    <a:pt x="222" y="300"/>
                  </a:lnTo>
                  <a:lnTo>
                    <a:pt x="222" y="306"/>
                  </a:lnTo>
                  <a:lnTo>
                    <a:pt x="222" y="300"/>
                  </a:lnTo>
                  <a:lnTo>
                    <a:pt x="222" y="306"/>
                  </a:lnTo>
                  <a:lnTo>
                    <a:pt x="222" y="300"/>
                  </a:lnTo>
                  <a:lnTo>
                    <a:pt x="222" y="306"/>
                  </a:lnTo>
                  <a:lnTo>
                    <a:pt x="216" y="306"/>
                  </a:lnTo>
                  <a:lnTo>
                    <a:pt x="216" y="312"/>
                  </a:lnTo>
                  <a:lnTo>
                    <a:pt x="216" y="318"/>
                  </a:lnTo>
                  <a:lnTo>
                    <a:pt x="210" y="318"/>
                  </a:lnTo>
                  <a:lnTo>
                    <a:pt x="216" y="318"/>
                  </a:lnTo>
                  <a:lnTo>
                    <a:pt x="210" y="318"/>
                  </a:lnTo>
                  <a:lnTo>
                    <a:pt x="216" y="324"/>
                  </a:lnTo>
                  <a:lnTo>
                    <a:pt x="210" y="324"/>
                  </a:lnTo>
                  <a:lnTo>
                    <a:pt x="210" y="318"/>
                  </a:lnTo>
                  <a:lnTo>
                    <a:pt x="210" y="312"/>
                  </a:lnTo>
                  <a:lnTo>
                    <a:pt x="210" y="306"/>
                  </a:lnTo>
                  <a:lnTo>
                    <a:pt x="204" y="306"/>
                  </a:lnTo>
                  <a:lnTo>
                    <a:pt x="210" y="306"/>
                  </a:lnTo>
                  <a:lnTo>
                    <a:pt x="210" y="312"/>
                  </a:lnTo>
                  <a:lnTo>
                    <a:pt x="204" y="306"/>
                  </a:lnTo>
                  <a:lnTo>
                    <a:pt x="204" y="312"/>
                  </a:lnTo>
                  <a:lnTo>
                    <a:pt x="204" y="318"/>
                  </a:lnTo>
                  <a:lnTo>
                    <a:pt x="210" y="318"/>
                  </a:lnTo>
                  <a:lnTo>
                    <a:pt x="204" y="318"/>
                  </a:lnTo>
                  <a:lnTo>
                    <a:pt x="198" y="318"/>
                  </a:lnTo>
                  <a:lnTo>
                    <a:pt x="198" y="312"/>
                  </a:lnTo>
                  <a:lnTo>
                    <a:pt x="198" y="318"/>
                  </a:lnTo>
                  <a:lnTo>
                    <a:pt x="204" y="318"/>
                  </a:lnTo>
                  <a:lnTo>
                    <a:pt x="198" y="318"/>
                  </a:lnTo>
                  <a:lnTo>
                    <a:pt x="192" y="318"/>
                  </a:lnTo>
                  <a:lnTo>
                    <a:pt x="192" y="312"/>
                  </a:lnTo>
                  <a:lnTo>
                    <a:pt x="192" y="306"/>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sp>
          <p:nvSpPr>
            <p:cNvPr id="19" name="Freeform 15">
              <a:extLst>
                <a:ext uri="{FF2B5EF4-FFF2-40B4-BE49-F238E27FC236}">
                  <a16:creationId xmlns:a16="http://schemas.microsoft.com/office/drawing/2014/main" id="{EC569804-D980-44F1-A0AB-D173338608AC}"/>
                </a:ext>
              </a:extLst>
            </p:cNvPr>
            <p:cNvSpPr>
              <a:spLocks/>
            </p:cNvSpPr>
            <p:nvPr/>
          </p:nvSpPr>
          <p:spPr bwMode="gray">
            <a:xfrm>
              <a:off x="3560" y="2611"/>
              <a:ext cx="796" cy="616"/>
            </a:xfrm>
            <a:custGeom>
              <a:avLst/>
              <a:gdLst>
                <a:gd name="T0" fmla="*/ 48 w 822"/>
                <a:gd name="T1" fmla="*/ 576 h 636"/>
                <a:gd name="T2" fmla="*/ 12 w 822"/>
                <a:gd name="T3" fmla="*/ 534 h 636"/>
                <a:gd name="T4" fmla="*/ 18 w 822"/>
                <a:gd name="T5" fmla="*/ 522 h 636"/>
                <a:gd name="T6" fmla="*/ 12 w 822"/>
                <a:gd name="T7" fmla="*/ 474 h 636"/>
                <a:gd name="T8" fmla="*/ 42 w 822"/>
                <a:gd name="T9" fmla="*/ 462 h 636"/>
                <a:gd name="T10" fmla="*/ 72 w 822"/>
                <a:gd name="T11" fmla="*/ 468 h 636"/>
                <a:gd name="T12" fmla="*/ 84 w 822"/>
                <a:gd name="T13" fmla="*/ 444 h 636"/>
                <a:gd name="T14" fmla="*/ 102 w 822"/>
                <a:gd name="T15" fmla="*/ 420 h 636"/>
                <a:gd name="T16" fmla="*/ 102 w 822"/>
                <a:gd name="T17" fmla="*/ 378 h 636"/>
                <a:gd name="T18" fmla="*/ 126 w 822"/>
                <a:gd name="T19" fmla="*/ 354 h 636"/>
                <a:gd name="T20" fmla="*/ 168 w 822"/>
                <a:gd name="T21" fmla="*/ 330 h 636"/>
                <a:gd name="T22" fmla="*/ 198 w 822"/>
                <a:gd name="T23" fmla="*/ 312 h 636"/>
                <a:gd name="T24" fmla="*/ 168 w 822"/>
                <a:gd name="T25" fmla="*/ 288 h 636"/>
                <a:gd name="T26" fmla="*/ 132 w 822"/>
                <a:gd name="T27" fmla="*/ 258 h 636"/>
                <a:gd name="T28" fmla="*/ 84 w 822"/>
                <a:gd name="T29" fmla="*/ 240 h 636"/>
                <a:gd name="T30" fmla="*/ 78 w 822"/>
                <a:gd name="T31" fmla="*/ 198 h 636"/>
                <a:gd name="T32" fmla="*/ 78 w 822"/>
                <a:gd name="T33" fmla="*/ 144 h 636"/>
                <a:gd name="T34" fmla="*/ 66 w 822"/>
                <a:gd name="T35" fmla="*/ 108 h 636"/>
                <a:gd name="T36" fmla="*/ 84 w 822"/>
                <a:gd name="T37" fmla="*/ 60 h 636"/>
                <a:gd name="T38" fmla="*/ 120 w 822"/>
                <a:gd name="T39" fmla="*/ 42 h 636"/>
                <a:gd name="T40" fmla="*/ 162 w 822"/>
                <a:gd name="T41" fmla="*/ 36 h 636"/>
                <a:gd name="T42" fmla="*/ 198 w 822"/>
                <a:gd name="T43" fmla="*/ 12 h 636"/>
                <a:gd name="T44" fmla="*/ 246 w 822"/>
                <a:gd name="T45" fmla="*/ 0 h 636"/>
                <a:gd name="T46" fmla="*/ 288 w 822"/>
                <a:gd name="T47" fmla="*/ 6 h 636"/>
                <a:gd name="T48" fmla="*/ 324 w 822"/>
                <a:gd name="T49" fmla="*/ 36 h 636"/>
                <a:gd name="T50" fmla="*/ 330 w 822"/>
                <a:gd name="T51" fmla="*/ 102 h 636"/>
                <a:gd name="T52" fmla="*/ 366 w 822"/>
                <a:gd name="T53" fmla="*/ 96 h 636"/>
                <a:gd name="T54" fmla="*/ 408 w 822"/>
                <a:gd name="T55" fmla="*/ 108 h 636"/>
                <a:gd name="T56" fmla="*/ 480 w 822"/>
                <a:gd name="T57" fmla="*/ 120 h 636"/>
                <a:gd name="T58" fmla="*/ 534 w 822"/>
                <a:gd name="T59" fmla="*/ 108 h 636"/>
                <a:gd name="T60" fmla="*/ 558 w 822"/>
                <a:gd name="T61" fmla="*/ 72 h 636"/>
                <a:gd name="T62" fmla="*/ 606 w 822"/>
                <a:gd name="T63" fmla="*/ 42 h 636"/>
                <a:gd name="T64" fmla="*/ 648 w 822"/>
                <a:gd name="T65" fmla="*/ 42 h 636"/>
                <a:gd name="T66" fmla="*/ 702 w 822"/>
                <a:gd name="T67" fmla="*/ 24 h 636"/>
                <a:gd name="T68" fmla="*/ 732 w 822"/>
                <a:gd name="T69" fmla="*/ 30 h 636"/>
                <a:gd name="T70" fmla="*/ 768 w 822"/>
                <a:gd name="T71" fmla="*/ 54 h 636"/>
                <a:gd name="T72" fmla="*/ 804 w 822"/>
                <a:gd name="T73" fmla="*/ 102 h 636"/>
                <a:gd name="T74" fmla="*/ 822 w 822"/>
                <a:gd name="T75" fmla="*/ 150 h 636"/>
                <a:gd name="T76" fmla="*/ 816 w 822"/>
                <a:gd name="T77" fmla="*/ 198 h 636"/>
                <a:gd name="T78" fmla="*/ 798 w 822"/>
                <a:gd name="T79" fmla="*/ 264 h 636"/>
                <a:gd name="T80" fmla="*/ 774 w 822"/>
                <a:gd name="T81" fmla="*/ 312 h 636"/>
                <a:gd name="T82" fmla="*/ 744 w 822"/>
                <a:gd name="T83" fmla="*/ 330 h 636"/>
                <a:gd name="T84" fmla="*/ 726 w 822"/>
                <a:gd name="T85" fmla="*/ 294 h 636"/>
                <a:gd name="T86" fmla="*/ 696 w 822"/>
                <a:gd name="T87" fmla="*/ 258 h 636"/>
                <a:gd name="T88" fmla="*/ 666 w 822"/>
                <a:gd name="T89" fmla="*/ 252 h 636"/>
                <a:gd name="T90" fmla="*/ 630 w 822"/>
                <a:gd name="T91" fmla="*/ 252 h 636"/>
                <a:gd name="T92" fmla="*/ 648 w 822"/>
                <a:gd name="T93" fmla="*/ 288 h 636"/>
                <a:gd name="T94" fmla="*/ 636 w 822"/>
                <a:gd name="T95" fmla="*/ 318 h 636"/>
                <a:gd name="T96" fmla="*/ 582 w 822"/>
                <a:gd name="T97" fmla="*/ 348 h 636"/>
                <a:gd name="T98" fmla="*/ 528 w 822"/>
                <a:gd name="T99" fmla="*/ 384 h 636"/>
                <a:gd name="T100" fmla="*/ 486 w 822"/>
                <a:gd name="T101" fmla="*/ 390 h 636"/>
                <a:gd name="T102" fmla="*/ 438 w 822"/>
                <a:gd name="T103" fmla="*/ 414 h 636"/>
                <a:gd name="T104" fmla="*/ 402 w 822"/>
                <a:gd name="T105" fmla="*/ 426 h 636"/>
                <a:gd name="T106" fmla="*/ 360 w 822"/>
                <a:gd name="T107" fmla="*/ 474 h 636"/>
                <a:gd name="T108" fmla="*/ 312 w 822"/>
                <a:gd name="T109" fmla="*/ 492 h 636"/>
                <a:gd name="T110" fmla="*/ 288 w 822"/>
                <a:gd name="T111" fmla="*/ 528 h 636"/>
                <a:gd name="T112" fmla="*/ 240 w 822"/>
                <a:gd name="T113" fmla="*/ 522 h 636"/>
                <a:gd name="T114" fmla="*/ 186 w 822"/>
                <a:gd name="T115" fmla="*/ 540 h 636"/>
                <a:gd name="T116" fmla="*/ 150 w 822"/>
                <a:gd name="T117" fmla="*/ 576 h 636"/>
                <a:gd name="T118" fmla="*/ 126 w 822"/>
                <a:gd name="T119" fmla="*/ 636 h 636"/>
                <a:gd name="T120" fmla="*/ 96 w 822"/>
                <a:gd name="T121" fmla="*/ 594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22" h="636">
                  <a:moveTo>
                    <a:pt x="60" y="576"/>
                  </a:moveTo>
                  <a:lnTo>
                    <a:pt x="60" y="570"/>
                  </a:lnTo>
                  <a:lnTo>
                    <a:pt x="60" y="576"/>
                  </a:lnTo>
                  <a:lnTo>
                    <a:pt x="54" y="576"/>
                  </a:lnTo>
                  <a:lnTo>
                    <a:pt x="60" y="576"/>
                  </a:lnTo>
                  <a:lnTo>
                    <a:pt x="54" y="576"/>
                  </a:lnTo>
                  <a:lnTo>
                    <a:pt x="54" y="570"/>
                  </a:lnTo>
                  <a:lnTo>
                    <a:pt x="54" y="576"/>
                  </a:lnTo>
                  <a:lnTo>
                    <a:pt x="54" y="570"/>
                  </a:lnTo>
                  <a:lnTo>
                    <a:pt x="48" y="576"/>
                  </a:lnTo>
                  <a:lnTo>
                    <a:pt x="54" y="576"/>
                  </a:lnTo>
                  <a:lnTo>
                    <a:pt x="48" y="576"/>
                  </a:lnTo>
                  <a:lnTo>
                    <a:pt x="54" y="576"/>
                  </a:lnTo>
                  <a:lnTo>
                    <a:pt x="48" y="576"/>
                  </a:lnTo>
                  <a:lnTo>
                    <a:pt x="48" y="570"/>
                  </a:lnTo>
                  <a:lnTo>
                    <a:pt x="48" y="576"/>
                  </a:lnTo>
                  <a:lnTo>
                    <a:pt x="42" y="576"/>
                  </a:lnTo>
                  <a:lnTo>
                    <a:pt x="42" y="570"/>
                  </a:lnTo>
                  <a:lnTo>
                    <a:pt x="42" y="564"/>
                  </a:lnTo>
                  <a:lnTo>
                    <a:pt x="36" y="570"/>
                  </a:lnTo>
                  <a:lnTo>
                    <a:pt x="36" y="564"/>
                  </a:lnTo>
                  <a:lnTo>
                    <a:pt x="30" y="564"/>
                  </a:lnTo>
                  <a:lnTo>
                    <a:pt x="30" y="558"/>
                  </a:lnTo>
                  <a:lnTo>
                    <a:pt x="30" y="564"/>
                  </a:lnTo>
                  <a:lnTo>
                    <a:pt x="30" y="558"/>
                  </a:lnTo>
                  <a:lnTo>
                    <a:pt x="30" y="552"/>
                  </a:lnTo>
                  <a:lnTo>
                    <a:pt x="30" y="546"/>
                  </a:lnTo>
                  <a:lnTo>
                    <a:pt x="24" y="546"/>
                  </a:lnTo>
                  <a:lnTo>
                    <a:pt x="24" y="540"/>
                  </a:lnTo>
                  <a:lnTo>
                    <a:pt x="18" y="540"/>
                  </a:lnTo>
                  <a:lnTo>
                    <a:pt x="18" y="534"/>
                  </a:lnTo>
                  <a:lnTo>
                    <a:pt x="12" y="534"/>
                  </a:lnTo>
                  <a:lnTo>
                    <a:pt x="18" y="534"/>
                  </a:lnTo>
                  <a:lnTo>
                    <a:pt x="12" y="534"/>
                  </a:lnTo>
                  <a:lnTo>
                    <a:pt x="12" y="528"/>
                  </a:lnTo>
                  <a:lnTo>
                    <a:pt x="12" y="534"/>
                  </a:lnTo>
                  <a:lnTo>
                    <a:pt x="12" y="528"/>
                  </a:lnTo>
                  <a:lnTo>
                    <a:pt x="12" y="534"/>
                  </a:lnTo>
                  <a:lnTo>
                    <a:pt x="6" y="534"/>
                  </a:lnTo>
                  <a:lnTo>
                    <a:pt x="12" y="528"/>
                  </a:lnTo>
                  <a:lnTo>
                    <a:pt x="6" y="528"/>
                  </a:lnTo>
                  <a:lnTo>
                    <a:pt x="6" y="522"/>
                  </a:lnTo>
                  <a:lnTo>
                    <a:pt x="12" y="522"/>
                  </a:lnTo>
                  <a:lnTo>
                    <a:pt x="18" y="522"/>
                  </a:lnTo>
                  <a:lnTo>
                    <a:pt x="18" y="516"/>
                  </a:lnTo>
                  <a:lnTo>
                    <a:pt x="18" y="522"/>
                  </a:lnTo>
                  <a:lnTo>
                    <a:pt x="24" y="522"/>
                  </a:lnTo>
                  <a:lnTo>
                    <a:pt x="18" y="522"/>
                  </a:lnTo>
                  <a:lnTo>
                    <a:pt x="18" y="516"/>
                  </a:lnTo>
                  <a:lnTo>
                    <a:pt x="18" y="510"/>
                  </a:lnTo>
                  <a:lnTo>
                    <a:pt x="24" y="510"/>
                  </a:lnTo>
                  <a:lnTo>
                    <a:pt x="24" y="504"/>
                  </a:lnTo>
                  <a:lnTo>
                    <a:pt x="18" y="504"/>
                  </a:lnTo>
                  <a:lnTo>
                    <a:pt x="18" y="498"/>
                  </a:lnTo>
                  <a:lnTo>
                    <a:pt x="18" y="492"/>
                  </a:lnTo>
                  <a:lnTo>
                    <a:pt x="12" y="492"/>
                  </a:lnTo>
                  <a:lnTo>
                    <a:pt x="12" y="498"/>
                  </a:lnTo>
                  <a:lnTo>
                    <a:pt x="6" y="498"/>
                  </a:lnTo>
                  <a:lnTo>
                    <a:pt x="0" y="492"/>
                  </a:lnTo>
                  <a:lnTo>
                    <a:pt x="0" y="486"/>
                  </a:lnTo>
                  <a:lnTo>
                    <a:pt x="0" y="480"/>
                  </a:lnTo>
                  <a:lnTo>
                    <a:pt x="6" y="480"/>
                  </a:lnTo>
                  <a:lnTo>
                    <a:pt x="12" y="480"/>
                  </a:lnTo>
                  <a:lnTo>
                    <a:pt x="12" y="474"/>
                  </a:lnTo>
                  <a:lnTo>
                    <a:pt x="18" y="474"/>
                  </a:lnTo>
                  <a:lnTo>
                    <a:pt x="12" y="474"/>
                  </a:lnTo>
                  <a:lnTo>
                    <a:pt x="12" y="468"/>
                  </a:lnTo>
                  <a:lnTo>
                    <a:pt x="18" y="468"/>
                  </a:lnTo>
                  <a:lnTo>
                    <a:pt x="18" y="462"/>
                  </a:lnTo>
                  <a:lnTo>
                    <a:pt x="24" y="462"/>
                  </a:lnTo>
                  <a:lnTo>
                    <a:pt x="30" y="456"/>
                  </a:lnTo>
                  <a:lnTo>
                    <a:pt x="30" y="450"/>
                  </a:lnTo>
                  <a:lnTo>
                    <a:pt x="36" y="450"/>
                  </a:lnTo>
                  <a:lnTo>
                    <a:pt x="30" y="450"/>
                  </a:lnTo>
                  <a:lnTo>
                    <a:pt x="30" y="444"/>
                  </a:lnTo>
                  <a:lnTo>
                    <a:pt x="36" y="444"/>
                  </a:lnTo>
                  <a:lnTo>
                    <a:pt x="36" y="450"/>
                  </a:lnTo>
                  <a:lnTo>
                    <a:pt x="36" y="456"/>
                  </a:lnTo>
                  <a:lnTo>
                    <a:pt x="36" y="462"/>
                  </a:lnTo>
                  <a:lnTo>
                    <a:pt x="42" y="462"/>
                  </a:lnTo>
                  <a:lnTo>
                    <a:pt x="42" y="468"/>
                  </a:lnTo>
                  <a:lnTo>
                    <a:pt x="42" y="474"/>
                  </a:lnTo>
                  <a:lnTo>
                    <a:pt x="36" y="474"/>
                  </a:lnTo>
                  <a:lnTo>
                    <a:pt x="42" y="474"/>
                  </a:lnTo>
                  <a:lnTo>
                    <a:pt x="42" y="480"/>
                  </a:lnTo>
                  <a:lnTo>
                    <a:pt x="48" y="480"/>
                  </a:lnTo>
                  <a:lnTo>
                    <a:pt x="54" y="480"/>
                  </a:lnTo>
                  <a:lnTo>
                    <a:pt x="54" y="474"/>
                  </a:lnTo>
                  <a:lnTo>
                    <a:pt x="54" y="468"/>
                  </a:lnTo>
                  <a:lnTo>
                    <a:pt x="60" y="468"/>
                  </a:lnTo>
                  <a:lnTo>
                    <a:pt x="60" y="474"/>
                  </a:lnTo>
                  <a:lnTo>
                    <a:pt x="66" y="474"/>
                  </a:lnTo>
                  <a:lnTo>
                    <a:pt x="66" y="468"/>
                  </a:lnTo>
                  <a:lnTo>
                    <a:pt x="72" y="468"/>
                  </a:lnTo>
                  <a:lnTo>
                    <a:pt x="72" y="474"/>
                  </a:lnTo>
                  <a:lnTo>
                    <a:pt x="72" y="468"/>
                  </a:lnTo>
                  <a:lnTo>
                    <a:pt x="78" y="468"/>
                  </a:lnTo>
                  <a:lnTo>
                    <a:pt x="72" y="468"/>
                  </a:lnTo>
                  <a:lnTo>
                    <a:pt x="66" y="468"/>
                  </a:lnTo>
                  <a:lnTo>
                    <a:pt x="60" y="462"/>
                  </a:lnTo>
                  <a:lnTo>
                    <a:pt x="66" y="462"/>
                  </a:lnTo>
                  <a:lnTo>
                    <a:pt x="72" y="456"/>
                  </a:lnTo>
                  <a:lnTo>
                    <a:pt x="72" y="450"/>
                  </a:lnTo>
                  <a:lnTo>
                    <a:pt x="72" y="444"/>
                  </a:lnTo>
                  <a:lnTo>
                    <a:pt x="72" y="450"/>
                  </a:lnTo>
                  <a:lnTo>
                    <a:pt x="78" y="450"/>
                  </a:lnTo>
                  <a:lnTo>
                    <a:pt x="78" y="444"/>
                  </a:lnTo>
                  <a:lnTo>
                    <a:pt x="78" y="450"/>
                  </a:lnTo>
                  <a:lnTo>
                    <a:pt x="78" y="456"/>
                  </a:lnTo>
                  <a:lnTo>
                    <a:pt x="84" y="456"/>
                  </a:lnTo>
                  <a:lnTo>
                    <a:pt x="84" y="450"/>
                  </a:lnTo>
                  <a:lnTo>
                    <a:pt x="84" y="444"/>
                  </a:lnTo>
                  <a:lnTo>
                    <a:pt x="90" y="444"/>
                  </a:lnTo>
                  <a:lnTo>
                    <a:pt x="96" y="444"/>
                  </a:lnTo>
                  <a:lnTo>
                    <a:pt x="96" y="450"/>
                  </a:lnTo>
                  <a:lnTo>
                    <a:pt x="96" y="444"/>
                  </a:lnTo>
                  <a:lnTo>
                    <a:pt x="102" y="444"/>
                  </a:lnTo>
                  <a:lnTo>
                    <a:pt x="102" y="438"/>
                  </a:lnTo>
                  <a:lnTo>
                    <a:pt x="108" y="438"/>
                  </a:lnTo>
                  <a:lnTo>
                    <a:pt x="114" y="438"/>
                  </a:lnTo>
                  <a:lnTo>
                    <a:pt x="114" y="432"/>
                  </a:lnTo>
                  <a:lnTo>
                    <a:pt x="114" y="426"/>
                  </a:lnTo>
                  <a:lnTo>
                    <a:pt x="120" y="426"/>
                  </a:lnTo>
                  <a:lnTo>
                    <a:pt x="114" y="426"/>
                  </a:lnTo>
                  <a:lnTo>
                    <a:pt x="114" y="420"/>
                  </a:lnTo>
                  <a:lnTo>
                    <a:pt x="114" y="426"/>
                  </a:lnTo>
                  <a:lnTo>
                    <a:pt x="108" y="420"/>
                  </a:lnTo>
                  <a:lnTo>
                    <a:pt x="102" y="420"/>
                  </a:lnTo>
                  <a:lnTo>
                    <a:pt x="102" y="414"/>
                  </a:lnTo>
                  <a:lnTo>
                    <a:pt x="96" y="414"/>
                  </a:lnTo>
                  <a:lnTo>
                    <a:pt x="96" y="408"/>
                  </a:lnTo>
                  <a:lnTo>
                    <a:pt x="102" y="408"/>
                  </a:lnTo>
                  <a:lnTo>
                    <a:pt x="102" y="402"/>
                  </a:lnTo>
                  <a:lnTo>
                    <a:pt x="96" y="402"/>
                  </a:lnTo>
                  <a:lnTo>
                    <a:pt x="90" y="402"/>
                  </a:lnTo>
                  <a:lnTo>
                    <a:pt x="90" y="396"/>
                  </a:lnTo>
                  <a:lnTo>
                    <a:pt x="90" y="402"/>
                  </a:lnTo>
                  <a:lnTo>
                    <a:pt x="90" y="396"/>
                  </a:lnTo>
                  <a:lnTo>
                    <a:pt x="90" y="390"/>
                  </a:lnTo>
                  <a:lnTo>
                    <a:pt x="96" y="390"/>
                  </a:lnTo>
                  <a:lnTo>
                    <a:pt x="102" y="390"/>
                  </a:lnTo>
                  <a:lnTo>
                    <a:pt x="108" y="384"/>
                  </a:lnTo>
                  <a:lnTo>
                    <a:pt x="108" y="378"/>
                  </a:lnTo>
                  <a:lnTo>
                    <a:pt x="102" y="378"/>
                  </a:lnTo>
                  <a:lnTo>
                    <a:pt x="96" y="378"/>
                  </a:lnTo>
                  <a:lnTo>
                    <a:pt x="96" y="372"/>
                  </a:lnTo>
                  <a:lnTo>
                    <a:pt x="96" y="366"/>
                  </a:lnTo>
                  <a:lnTo>
                    <a:pt x="102" y="372"/>
                  </a:lnTo>
                  <a:lnTo>
                    <a:pt x="102" y="366"/>
                  </a:lnTo>
                  <a:lnTo>
                    <a:pt x="102" y="372"/>
                  </a:lnTo>
                  <a:lnTo>
                    <a:pt x="102" y="366"/>
                  </a:lnTo>
                  <a:lnTo>
                    <a:pt x="102" y="372"/>
                  </a:lnTo>
                  <a:lnTo>
                    <a:pt x="108" y="372"/>
                  </a:lnTo>
                  <a:lnTo>
                    <a:pt x="108" y="366"/>
                  </a:lnTo>
                  <a:lnTo>
                    <a:pt x="108" y="360"/>
                  </a:lnTo>
                  <a:lnTo>
                    <a:pt x="108" y="366"/>
                  </a:lnTo>
                  <a:lnTo>
                    <a:pt x="114" y="366"/>
                  </a:lnTo>
                  <a:lnTo>
                    <a:pt x="120" y="366"/>
                  </a:lnTo>
                  <a:lnTo>
                    <a:pt x="120" y="360"/>
                  </a:lnTo>
                  <a:lnTo>
                    <a:pt x="126" y="354"/>
                  </a:lnTo>
                  <a:lnTo>
                    <a:pt x="132" y="354"/>
                  </a:lnTo>
                  <a:lnTo>
                    <a:pt x="126" y="354"/>
                  </a:lnTo>
                  <a:lnTo>
                    <a:pt x="132" y="354"/>
                  </a:lnTo>
                  <a:lnTo>
                    <a:pt x="138" y="354"/>
                  </a:lnTo>
                  <a:lnTo>
                    <a:pt x="138" y="348"/>
                  </a:lnTo>
                  <a:lnTo>
                    <a:pt x="138" y="354"/>
                  </a:lnTo>
                  <a:lnTo>
                    <a:pt x="144" y="354"/>
                  </a:lnTo>
                  <a:lnTo>
                    <a:pt x="150" y="354"/>
                  </a:lnTo>
                  <a:lnTo>
                    <a:pt x="144" y="354"/>
                  </a:lnTo>
                  <a:lnTo>
                    <a:pt x="150" y="348"/>
                  </a:lnTo>
                  <a:lnTo>
                    <a:pt x="150" y="342"/>
                  </a:lnTo>
                  <a:lnTo>
                    <a:pt x="150" y="336"/>
                  </a:lnTo>
                  <a:lnTo>
                    <a:pt x="156" y="336"/>
                  </a:lnTo>
                  <a:lnTo>
                    <a:pt x="162" y="336"/>
                  </a:lnTo>
                  <a:lnTo>
                    <a:pt x="162" y="330"/>
                  </a:lnTo>
                  <a:lnTo>
                    <a:pt x="168" y="330"/>
                  </a:lnTo>
                  <a:lnTo>
                    <a:pt x="162" y="330"/>
                  </a:lnTo>
                  <a:lnTo>
                    <a:pt x="168" y="330"/>
                  </a:lnTo>
                  <a:lnTo>
                    <a:pt x="168" y="324"/>
                  </a:lnTo>
                  <a:lnTo>
                    <a:pt x="168" y="330"/>
                  </a:lnTo>
                  <a:lnTo>
                    <a:pt x="174" y="330"/>
                  </a:lnTo>
                  <a:lnTo>
                    <a:pt x="180" y="330"/>
                  </a:lnTo>
                  <a:lnTo>
                    <a:pt x="186" y="330"/>
                  </a:lnTo>
                  <a:lnTo>
                    <a:pt x="192" y="330"/>
                  </a:lnTo>
                  <a:lnTo>
                    <a:pt x="192" y="324"/>
                  </a:lnTo>
                  <a:lnTo>
                    <a:pt x="192" y="330"/>
                  </a:lnTo>
                  <a:lnTo>
                    <a:pt x="198" y="330"/>
                  </a:lnTo>
                  <a:lnTo>
                    <a:pt x="198" y="324"/>
                  </a:lnTo>
                  <a:lnTo>
                    <a:pt x="204" y="324"/>
                  </a:lnTo>
                  <a:lnTo>
                    <a:pt x="204" y="318"/>
                  </a:lnTo>
                  <a:lnTo>
                    <a:pt x="198" y="318"/>
                  </a:lnTo>
                  <a:lnTo>
                    <a:pt x="198" y="312"/>
                  </a:lnTo>
                  <a:lnTo>
                    <a:pt x="192" y="312"/>
                  </a:lnTo>
                  <a:lnTo>
                    <a:pt x="198" y="312"/>
                  </a:lnTo>
                  <a:lnTo>
                    <a:pt x="192" y="306"/>
                  </a:lnTo>
                  <a:lnTo>
                    <a:pt x="192" y="300"/>
                  </a:lnTo>
                  <a:lnTo>
                    <a:pt x="192" y="294"/>
                  </a:lnTo>
                  <a:lnTo>
                    <a:pt x="186" y="294"/>
                  </a:lnTo>
                  <a:lnTo>
                    <a:pt x="186" y="288"/>
                  </a:lnTo>
                  <a:lnTo>
                    <a:pt x="186" y="294"/>
                  </a:lnTo>
                  <a:lnTo>
                    <a:pt x="186" y="288"/>
                  </a:lnTo>
                  <a:lnTo>
                    <a:pt x="186" y="294"/>
                  </a:lnTo>
                  <a:lnTo>
                    <a:pt x="186" y="288"/>
                  </a:lnTo>
                  <a:lnTo>
                    <a:pt x="186" y="294"/>
                  </a:lnTo>
                  <a:lnTo>
                    <a:pt x="180" y="294"/>
                  </a:lnTo>
                  <a:lnTo>
                    <a:pt x="180" y="288"/>
                  </a:lnTo>
                  <a:lnTo>
                    <a:pt x="174" y="288"/>
                  </a:lnTo>
                  <a:lnTo>
                    <a:pt x="168" y="288"/>
                  </a:lnTo>
                  <a:lnTo>
                    <a:pt x="168" y="282"/>
                  </a:lnTo>
                  <a:lnTo>
                    <a:pt x="168" y="276"/>
                  </a:lnTo>
                  <a:lnTo>
                    <a:pt x="162" y="282"/>
                  </a:lnTo>
                  <a:lnTo>
                    <a:pt x="162" y="276"/>
                  </a:lnTo>
                  <a:lnTo>
                    <a:pt x="162" y="282"/>
                  </a:lnTo>
                  <a:lnTo>
                    <a:pt x="162" y="276"/>
                  </a:lnTo>
                  <a:lnTo>
                    <a:pt x="162" y="270"/>
                  </a:lnTo>
                  <a:lnTo>
                    <a:pt x="162" y="264"/>
                  </a:lnTo>
                  <a:lnTo>
                    <a:pt x="156" y="264"/>
                  </a:lnTo>
                  <a:lnTo>
                    <a:pt x="150" y="264"/>
                  </a:lnTo>
                  <a:lnTo>
                    <a:pt x="150" y="258"/>
                  </a:lnTo>
                  <a:lnTo>
                    <a:pt x="150" y="252"/>
                  </a:lnTo>
                  <a:lnTo>
                    <a:pt x="144" y="252"/>
                  </a:lnTo>
                  <a:lnTo>
                    <a:pt x="144" y="258"/>
                  </a:lnTo>
                  <a:lnTo>
                    <a:pt x="138" y="258"/>
                  </a:lnTo>
                  <a:lnTo>
                    <a:pt x="132" y="258"/>
                  </a:lnTo>
                  <a:lnTo>
                    <a:pt x="132" y="252"/>
                  </a:lnTo>
                  <a:lnTo>
                    <a:pt x="126" y="258"/>
                  </a:lnTo>
                  <a:lnTo>
                    <a:pt x="120" y="258"/>
                  </a:lnTo>
                  <a:lnTo>
                    <a:pt x="120" y="252"/>
                  </a:lnTo>
                  <a:lnTo>
                    <a:pt x="120" y="246"/>
                  </a:lnTo>
                  <a:lnTo>
                    <a:pt x="114" y="246"/>
                  </a:lnTo>
                  <a:lnTo>
                    <a:pt x="114" y="252"/>
                  </a:lnTo>
                  <a:lnTo>
                    <a:pt x="108" y="252"/>
                  </a:lnTo>
                  <a:lnTo>
                    <a:pt x="102" y="252"/>
                  </a:lnTo>
                  <a:lnTo>
                    <a:pt x="96" y="252"/>
                  </a:lnTo>
                  <a:lnTo>
                    <a:pt x="96" y="246"/>
                  </a:lnTo>
                  <a:lnTo>
                    <a:pt x="96" y="252"/>
                  </a:lnTo>
                  <a:lnTo>
                    <a:pt x="90" y="252"/>
                  </a:lnTo>
                  <a:lnTo>
                    <a:pt x="90" y="246"/>
                  </a:lnTo>
                  <a:lnTo>
                    <a:pt x="84" y="246"/>
                  </a:lnTo>
                  <a:lnTo>
                    <a:pt x="84" y="240"/>
                  </a:lnTo>
                  <a:lnTo>
                    <a:pt x="90" y="240"/>
                  </a:lnTo>
                  <a:lnTo>
                    <a:pt x="90" y="234"/>
                  </a:lnTo>
                  <a:lnTo>
                    <a:pt x="84" y="234"/>
                  </a:lnTo>
                  <a:lnTo>
                    <a:pt x="78" y="234"/>
                  </a:lnTo>
                  <a:lnTo>
                    <a:pt x="78" y="228"/>
                  </a:lnTo>
                  <a:lnTo>
                    <a:pt x="78" y="222"/>
                  </a:lnTo>
                  <a:lnTo>
                    <a:pt x="84" y="222"/>
                  </a:lnTo>
                  <a:lnTo>
                    <a:pt x="84" y="216"/>
                  </a:lnTo>
                  <a:lnTo>
                    <a:pt x="78" y="216"/>
                  </a:lnTo>
                  <a:lnTo>
                    <a:pt x="84" y="216"/>
                  </a:lnTo>
                  <a:lnTo>
                    <a:pt x="78" y="216"/>
                  </a:lnTo>
                  <a:lnTo>
                    <a:pt x="72" y="216"/>
                  </a:lnTo>
                  <a:lnTo>
                    <a:pt x="72" y="210"/>
                  </a:lnTo>
                  <a:lnTo>
                    <a:pt x="78" y="210"/>
                  </a:lnTo>
                  <a:lnTo>
                    <a:pt x="78" y="204"/>
                  </a:lnTo>
                  <a:lnTo>
                    <a:pt x="78" y="198"/>
                  </a:lnTo>
                  <a:lnTo>
                    <a:pt x="78" y="192"/>
                  </a:lnTo>
                  <a:lnTo>
                    <a:pt x="78" y="186"/>
                  </a:lnTo>
                  <a:lnTo>
                    <a:pt x="72" y="186"/>
                  </a:lnTo>
                  <a:lnTo>
                    <a:pt x="72" y="180"/>
                  </a:lnTo>
                  <a:lnTo>
                    <a:pt x="66" y="180"/>
                  </a:lnTo>
                  <a:lnTo>
                    <a:pt x="72" y="180"/>
                  </a:lnTo>
                  <a:lnTo>
                    <a:pt x="72" y="174"/>
                  </a:lnTo>
                  <a:lnTo>
                    <a:pt x="66" y="168"/>
                  </a:lnTo>
                  <a:lnTo>
                    <a:pt x="66" y="162"/>
                  </a:lnTo>
                  <a:lnTo>
                    <a:pt x="60" y="156"/>
                  </a:lnTo>
                  <a:lnTo>
                    <a:pt x="66" y="156"/>
                  </a:lnTo>
                  <a:lnTo>
                    <a:pt x="72" y="156"/>
                  </a:lnTo>
                  <a:lnTo>
                    <a:pt x="78" y="150"/>
                  </a:lnTo>
                  <a:lnTo>
                    <a:pt x="72" y="150"/>
                  </a:lnTo>
                  <a:lnTo>
                    <a:pt x="72" y="144"/>
                  </a:lnTo>
                  <a:lnTo>
                    <a:pt x="78" y="144"/>
                  </a:lnTo>
                  <a:lnTo>
                    <a:pt x="78" y="138"/>
                  </a:lnTo>
                  <a:lnTo>
                    <a:pt x="72" y="138"/>
                  </a:lnTo>
                  <a:lnTo>
                    <a:pt x="72" y="132"/>
                  </a:lnTo>
                  <a:lnTo>
                    <a:pt x="66" y="132"/>
                  </a:lnTo>
                  <a:lnTo>
                    <a:pt x="72" y="132"/>
                  </a:lnTo>
                  <a:lnTo>
                    <a:pt x="72" y="126"/>
                  </a:lnTo>
                  <a:lnTo>
                    <a:pt x="72" y="132"/>
                  </a:lnTo>
                  <a:lnTo>
                    <a:pt x="72" y="126"/>
                  </a:lnTo>
                  <a:lnTo>
                    <a:pt x="66" y="126"/>
                  </a:lnTo>
                  <a:lnTo>
                    <a:pt x="72" y="126"/>
                  </a:lnTo>
                  <a:lnTo>
                    <a:pt x="72" y="120"/>
                  </a:lnTo>
                  <a:lnTo>
                    <a:pt x="66" y="120"/>
                  </a:lnTo>
                  <a:lnTo>
                    <a:pt x="72" y="120"/>
                  </a:lnTo>
                  <a:lnTo>
                    <a:pt x="72" y="114"/>
                  </a:lnTo>
                  <a:lnTo>
                    <a:pt x="72" y="108"/>
                  </a:lnTo>
                  <a:lnTo>
                    <a:pt x="66" y="108"/>
                  </a:lnTo>
                  <a:lnTo>
                    <a:pt x="66" y="102"/>
                  </a:lnTo>
                  <a:lnTo>
                    <a:pt x="60" y="102"/>
                  </a:lnTo>
                  <a:lnTo>
                    <a:pt x="60" y="96"/>
                  </a:lnTo>
                  <a:lnTo>
                    <a:pt x="66" y="96"/>
                  </a:lnTo>
                  <a:lnTo>
                    <a:pt x="66" y="90"/>
                  </a:lnTo>
                  <a:lnTo>
                    <a:pt x="72" y="90"/>
                  </a:lnTo>
                  <a:lnTo>
                    <a:pt x="78" y="90"/>
                  </a:lnTo>
                  <a:lnTo>
                    <a:pt x="72" y="84"/>
                  </a:lnTo>
                  <a:lnTo>
                    <a:pt x="78" y="84"/>
                  </a:lnTo>
                  <a:lnTo>
                    <a:pt x="78" y="78"/>
                  </a:lnTo>
                  <a:lnTo>
                    <a:pt x="72" y="78"/>
                  </a:lnTo>
                  <a:lnTo>
                    <a:pt x="72" y="72"/>
                  </a:lnTo>
                  <a:lnTo>
                    <a:pt x="72" y="66"/>
                  </a:lnTo>
                  <a:lnTo>
                    <a:pt x="78" y="66"/>
                  </a:lnTo>
                  <a:lnTo>
                    <a:pt x="78" y="60"/>
                  </a:lnTo>
                  <a:lnTo>
                    <a:pt x="84" y="60"/>
                  </a:lnTo>
                  <a:lnTo>
                    <a:pt x="84" y="54"/>
                  </a:lnTo>
                  <a:lnTo>
                    <a:pt x="90" y="54"/>
                  </a:lnTo>
                  <a:lnTo>
                    <a:pt x="96" y="54"/>
                  </a:lnTo>
                  <a:lnTo>
                    <a:pt x="102" y="54"/>
                  </a:lnTo>
                  <a:lnTo>
                    <a:pt x="102" y="48"/>
                  </a:lnTo>
                  <a:lnTo>
                    <a:pt x="108" y="48"/>
                  </a:lnTo>
                  <a:lnTo>
                    <a:pt x="108" y="42"/>
                  </a:lnTo>
                  <a:lnTo>
                    <a:pt x="114" y="48"/>
                  </a:lnTo>
                  <a:lnTo>
                    <a:pt x="114" y="42"/>
                  </a:lnTo>
                  <a:lnTo>
                    <a:pt x="114" y="48"/>
                  </a:lnTo>
                  <a:lnTo>
                    <a:pt x="120" y="48"/>
                  </a:lnTo>
                  <a:lnTo>
                    <a:pt x="120" y="42"/>
                  </a:lnTo>
                  <a:lnTo>
                    <a:pt x="120" y="48"/>
                  </a:lnTo>
                  <a:lnTo>
                    <a:pt x="120" y="42"/>
                  </a:lnTo>
                  <a:lnTo>
                    <a:pt x="114" y="42"/>
                  </a:lnTo>
                  <a:lnTo>
                    <a:pt x="120" y="42"/>
                  </a:lnTo>
                  <a:lnTo>
                    <a:pt x="126" y="42"/>
                  </a:lnTo>
                  <a:lnTo>
                    <a:pt x="126" y="48"/>
                  </a:lnTo>
                  <a:lnTo>
                    <a:pt x="132" y="48"/>
                  </a:lnTo>
                  <a:lnTo>
                    <a:pt x="132" y="42"/>
                  </a:lnTo>
                  <a:lnTo>
                    <a:pt x="132" y="48"/>
                  </a:lnTo>
                  <a:lnTo>
                    <a:pt x="132" y="42"/>
                  </a:lnTo>
                  <a:lnTo>
                    <a:pt x="132" y="36"/>
                  </a:lnTo>
                  <a:lnTo>
                    <a:pt x="138" y="36"/>
                  </a:lnTo>
                  <a:lnTo>
                    <a:pt x="144" y="36"/>
                  </a:lnTo>
                  <a:lnTo>
                    <a:pt x="150" y="36"/>
                  </a:lnTo>
                  <a:lnTo>
                    <a:pt x="144" y="36"/>
                  </a:lnTo>
                  <a:lnTo>
                    <a:pt x="144" y="42"/>
                  </a:lnTo>
                  <a:lnTo>
                    <a:pt x="150" y="42"/>
                  </a:lnTo>
                  <a:lnTo>
                    <a:pt x="150" y="36"/>
                  </a:lnTo>
                  <a:lnTo>
                    <a:pt x="156" y="36"/>
                  </a:lnTo>
                  <a:lnTo>
                    <a:pt x="162" y="36"/>
                  </a:lnTo>
                  <a:lnTo>
                    <a:pt x="162" y="30"/>
                  </a:lnTo>
                  <a:lnTo>
                    <a:pt x="168" y="36"/>
                  </a:lnTo>
                  <a:lnTo>
                    <a:pt x="168" y="30"/>
                  </a:lnTo>
                  <a:lnTo>
                    <a:pt x="168" y="36"/>
                  </a:lnTo>
                  <a:lnTo>
                    <a:pt x="168" y="30"/>
                  </a:lnTo>
                  <a:lnTo>
                    <a:pt x="174" y="24"/>
                  </a:lnTo>
                  <a:lnTo>
                    <a:pt x="174" y="30"/>
                  </a:lnTo>
                  <a:lnTo>
                    <a:pt x="174" y="24"/>
                  </a:lnTo>
                  <a:lnTo>
                    <a:pt x="180" y="24"/>
                  </a:lnTo>
                  <a:lnTo>
                    <a:pt x="186" y="24"/>
                  </a:lnTo>
                  <a:lnTo>
                    <a:pt x="180" y="30"/>
                  </a:lnTo>
                  <a:lnTo>
                    <a:pt x="186" y="30"/>
                  </a:lnTo>
                  <a:lnTo>
                    <a:pt x="192" y="24"/>
                  </a:lnTo>
                  <a:lnTo>
                    <a:pt x="192" y="18"/>
                  </a:lnTo>
                  <a:lnTo>
                    <a:pt x="198" y="18"/>
                  </a:lnTo>
                  <a:lnTo>
                    <a:pt x="198" y="12"/>
                  </a:lnTo>
                  <a:lnTo>
                    <a:pt x="198" y="6"/>
                  </a:lnTo>
                  <a:lnTo>
                    <a:pt x="204" y="12"/>
                  </a:lnTo>
                  <a:lnTo>
                    <a:pt x="204" y="6"/>
                  </a:lnTo>
                  <a:lnTo>
                    <a:pt x="204" y="12"/>
                  </a:lnTo>
                  <a:lnTo>
                    <a:pt x="210" y="12"/>
                  </a:lnTo>
                  <a:lnTo>
                    <a:pt x="216" y="12"/>
                  </a:lnTo>
                  <a:lnTo>
                    <a:pt x="222" y="12"/>
                  </a:lnTo>
                  <a:lnTo>
                    <a:pt x="222" y="18"/>
                  </a:lnTo>
                  <a:lnTo>
                    <a:pt x="222" y="12"/>
                  </a:lnTo>
                  <a:lnTo>
                    <a:pt x="228" y="6"/>
                  </a:lnTo>
                  <a:lnTo>
                    <a:pt x="234" y="6"/>
                  </a:lnTo>
                  <a:lnTo>
                    <a:pt x="234" y="0"/>
                  </a:lnTo>
                  <a:lnTo>
                    <a:pt x="240" y="0"/>
                  </a:lnTo>
                  <a:lnTo>
                    <a:pt x="246" y="0"/>
                  </a:lnTo>
                  <a:lnTo>
                    <a:pt x="246" y="6"/>
                  </a:lnTo>
                  <a:lnTo>
                    <a:pt x="246" y="0"/>
                  </a:lnTo>
                  <a:lnTo>
                    <a:pt x="246" y="6"/>
                  </a:lnTo>
                  <a:lnTo>
                    <a:pt x="246" y="12"/>
                  </a:lnTo>
                  <a:lnTo>
                    <a:pt x="246" y="6"/>
                  </a:lnTo>
                  <a:lnTo>
                    <a:pt x="246" y="12"/>
                  </a:lnTo>
                  <a:lnTo>
                    <a:pt x="252" y="6"/>
                  </a:lnTo>
                  <a:lnTo>
                    <a:pt x="252" y="12"/>
                  </a:lnTo>
                  <a:lnTo>
                    <a:pt x="258" y="12"/>
                  </a:lnTo>
                  <a:lnTo>
                    <a:pt x="264" y="12"/>
                  </a:lnTo>
                  <a:lnTo>
                    <a:pt x="264" y="18"/>
                  </a:lnTo>
                  <a:lnTo>
                    <a:pt x="270" y="18"/>
                  </a:lnTo>
                  <a:lnTo>
                    <a:pt x="270" y="12"/>
                  </a:lnTo>
                  <a:lnTo>
                    <a:pt x="276" y="12"/>
                  </a:lnTo>
                  <a:lnTo>
                    <a:pt x="270" y="6"/>
                  </a:lnTo>
                  <a:lnTo>
                    <a:pt x="276" y="6"/>
                  </a:lnTo>
                  <a:lnTo>
                    <a:pt x="282" y="6"/>
                  </a:lnTo>
                  <a:lnTo>
                    <a:pt x="288" y="6"/>
                  </a:lnTo>
                  <a:lnTo>
                    <a:pt x="288" y="12"/>
                  </a:lnTo>
                  <a:lnTo>
                    <a:pt x="282" y="12"/>
                  </a:lnTo>
                  <a:lnTo>
                    <a:pt x="288" y="12"/>
                  </a:lnTo>
                  <a:lnTo>
                    <a:pt x="288" y="18"/>
                  </a:lnTo>
                  <a:lnTo>
                    <a:pt x="294" y="12"/>
                  </a:lnTo>
                  <a:lnTo>
                    <a:pt x="300" y="18"/>
                  </a:lnTo>
                  <a:lnTo>
                    <a:pt x="300" y="24"/>
                  </a:lnTo>
                  <a:lnTo>
                    <a:pt x="306" y="30"/>
                  </a:lnTo>
                  <a:lnTo>
                    <a:pt x="306" y="24"/>
                  </a:lnTo>
                  <a:lnTo>
                    <a:pt x="306" y="30"/>
                  </a:lnTo>
                  <a:lnTo>
                    <a:pt x="306" y="24"/>
                  </a:lnTo>
                  <a:lnTo>
                    <a:pt x="312" y="24"/>
                  </a:lnTo>
                  <a:lnTo>
                    <a:pt x="318" y="24"/>
                  </a:lnTo>
                  <a:lnTo>
                    <a:pt x="318" y="30"/>
                  </a:lnTo>
                  <a:lnTo>
                    <a:pt x="324" y="30"/>
                  </a:lnTo>
                  <a:lnTo>
                    <a:pt x="324" y="36"/>
                  </a:lnTo>
                  <a:lnTo>
                    <a:pt x="318" y="42"/>
                  </a:lnTo>
                  <a:lnTo>
                    <a:pt x="318" y="48"/>
                  </a:lnTo>
                  <a:lnTo>
                    <a:pt x="324" y="48"/>
                  </a:lnTo>
                  <a:lnTo>
                    <a:pt x="330" y="48"/>
                  </a:lnTo>
                  <a:lnTo>
                    <a:pt x="330" y="54"/>
                  </a:lnTo>
                  <a:lnTo>
                    <a:pt x="336" y="60"/>
                  </a:lnTo>
                  <a:lnTo>
                    <a:pt x="336" y="66"/>
                  </a:lnTo>
                  <a:lnTo>
                    <a:pt x="336" y="72"/>
                  </a:lnTo>
                  <a:lnTo>
                    <a:pt x="336" y="78"/>
                  </a:lnTo>
                  <a:lnTo>
                    <a:pt x="330" y="78"/>
                  </a:lnTo>
                  <a:lnTo>
                    <a:pt x="330" y="84"/>
                  </a:lnTo>
                  <a:lnTo>
                    <a:pt x="336" y="84"/>
                  </a:lnTo>
                  <a:lnTo>
                    <a:pt x="336" y="90"/>
                  </a:lnTo>
                  <a:lnTo>
                    <a:pt x="336" y="96"/>
                  </a:lnTo>
                  <a:lnTo>
                    <a:pt x="330" y="96"/>
                  </a:lnTo>
                  <a:lnTo>
                    <a:pt x="330" y="102"/>
                  </a:lnTo>
                  <a:lnTo>
                    <a:pt x="336" y="102"/>
                  </a:lnTo>
                  <a:lnTo>
                    <a:pt x="336" y="96"/>
                  </a:lnTo>
                  <a:lnTo>
                    <a:pt x="336" y="102"/>
                  </a:lnTo>
                  <a:lnTo>
                    <a:pt x="336" y="108"/>
                  </a:lnTo>
                  <a:lnTo>
                    <a:pt x="342" y="114"/>
                  </a:lnTo>
                  <a:lnTo>
                    <a:pt x="348" y="114"/>
                  </a:lnTo>
                  <a:lnTo>
                    <a:pt x="354" y="114"/>
                  </a:lnTo>
                  <a:lnTo>
                    <a:pt x="354" y="120"/>
                  </a:lnTo>
                  <a:lnTo>
                    <a:pt x="354" y="114"/>
                  </a:lnTo>
                  <a:lnTo>
                    <a:pt x="360" y="114"/>
                  </a:lnTo>
                  <a:lnTo>
                    <a:pt x="360" y="108"/>
                  </a:lnTo>
                  <a:lnTo>
                    <a:pt x="366" y="108"/>
                  </a:lnTo>
                  <a:lnTo>
                    <a:pt x="366" y="102"/>
                  </a:lnTo>
                  <a:lnTo>
                    <a:pt x="372" y="102"/>
                  </a:lnTo>
                  <a:lnTo>
                    <a:pt x="372" y="96"/>
                  </a:lnTo>
                  <a:lnTo>
                    <a:pt x="366" y="96"/>
                  </a:lnTo>
                  <a:lnTo>
                    <a:pt x="372" y="96"/>
                  </a:lnTo>
                  <a:lnTo>
                    <a:pt x="372" y="102"/>
                  </a:lnTo>
                  <a:lnTo>
                    <a:pt x="378" y="96"/>
                  </a:lnTo>
                  <a:lnTo>
                    <a:pt x="378" y="102"/>
                  </a:lnTo>
                  <a:lnTo>
                    <a:pt x="384" y="102"/>
                  </a:lnTo>
                  <a:lnTo>
                    <a:pt x="384" y="96"/>
                  </a:lnTo>
                  <a:lnTo>
                    <a:pt x="384" y="90"/>
                  </a:lnTo>
                  <a:lnTo>
                    <a:pt x="390" y="90"/>
                  </a:lnTo>
                  <a:lnTo>
                    <a:pt x="390" y="96"/>
                  </a:lnTo>
                  <a:lnTo>
                    <a:pt x="396" y="96"/>
                  </a:lnTo>
                  <a:lnTo>
                    <a:pt x="396" y="102"/>
                  </a:lnTo>
                  <a:lnTo>
                    <a:pt x="402" y="102"/>
                  </a:lnTo>
                  <a:lnTo>
                    <a:pt x="402" y="96"/>
                  </a:lnTo>
                  <a:lnTo>
                    <a:pt x="402" y="102"/>
                  </a:lnTo>
                  <a:lnTo>
                    <a:pt x="408" y="102"/>
                  </a:lnTo>
                  <a:lnTo>
                    <a:pt x="408" y="108"/>
                  </a:lnTo>
                  <a:lnTo>
                    <a:pt x="414" y="108"/>
                  </a:lnTo>
                  <a:lnTo>
                    <a:pt x="420" y="108"/>
                  </a:lnTo>
                  <a:lnTo>
                    <a:pt x="420" y="114"/>
                  </a:lnTo>
                  <a:lnTo>
                    <a:pt x="420" y="120"/>
                  </a:lnTo>
                  <a:lnTo>
                    <a:pt x="426" y="120"/>
                  </a:lnTo>
                  <a:lnTo>
                    <a:pt x="432" y="120"/>
                  </a:lnTo>
                  <a:lnTo>
                    <a:pt x="432" y="114"/>
                  </a:lnTo>
                  <a:lnTo>
                    <a:pt x="438" y="114"/>
                  </a:lnTo>
                  <a:lnTo>
                    <a:pt x="438" y="120"/>
                  </a:lnTo>
                  <a:lnTo>
                    <a:pt x="444" y="120"/>
                  </a:lnTo>
                  <a:lnTo>
                    <a:pt x="450" y="120"/>
                  </a:lnTo>
                  <a:lnTo>
                    <a:pt x="456" y="120"/>
                  </a:lnTo>
                  <a:lnTo>
                    <a:pt x="462" y="120"/>
                  </a:lnTo>
                  <a:lnTo>
                    <a:pt x="468" y="120"/>
                  </a:lnTo>
                  <a:lnTo>
                    <a:pt x="474" y="120"/>
                  </a:lnTo>
                  <a:lnTo>
                    <a:pt x="480" y="120"/>
                  </a:lnTo>
                  <a:lnTo>
                    <a:pt x="480" y="126"/>
                  </a:lnTo>
                  <a:lnTo>
                    <a:pt x="480" y="120"/>
                  </a:lnTo>
                  <a:lnTo>
                    <a:pt x="486" y="120"/>
                  </a:lnTo>
                  <a:lnTo>
                    <a:pt x="486" y="126"/>
                  </a:lnTo>
                  <a:lnTo>
                    <a:pt x="486" y="120"/>
                  </a:lnTo>
                  <a:lnTo>
                    <a:pt x="492" y="120"/>
                  </a:lnTo>
                  <a:lnTo>
                    <a:pt x="486" y="120"/>
                  </a:lnTo>
                  <a:lnTo>
                    <a:pt x="492" y="120"/>
                  </a:lnTo>
                  <a:lnTo>
                    <a:pt x="498" y="120"/>
                  </a:lnTo>
                  <a:lnTo>
                    <a:pt x="504" y="114"/>
                  </a:lnTo>
                  <a:lnTo>
                    <a:pt x="510" y="114"/>
                  </a:lnTo>
                  <a:lnTo>
                    <a:pt x="516" y="114"/>
                  </a:lnTo>
                  <a:lnTo>
                    <a:pt x="522" y="114"/>
                  </a:lnTo>
                  <a:lnTo>
                    <a:pt x="522" y="108"/>
                  </a:lnTo>
                  <a:lnTo>
                    <a:pt x="528" y="108"/>
                  </a:lnTo>
                  <a:lnTo>
                    <a:pt x="534" y="108"/>
                  </a:lnTo>
                  <a:lnTo>
                    <a:pt x="540" y="108"/>
                  </a:lnTo>
                  <a:lnTo>
                    <a:pt x="540" y="114"/>
                  </a:lnTo>
                  <a:lnTo>
                    <a:pt x="546" y="114"/>
                  </a:lnTo>
                  <a:lnTo>
                    <a:pt x="546" y="108"/>
                  </a:lnTo>
                  <a:lnTo>
                    <a:pt x="546" y="102"/>
                  </a:lnTo>
                  <a:lnTo>
                    <a:pt x="552" y="102"/>
                  </a:lnTo>
                  <a:lnTo>
                    <a:pt x="552" y="96"/>
                  </a:lnTo>
                  <a:lnTo>
                    <a:pt x="558" y="96"/>
                  </a:lnTo>
                  <a:lnTo>
                    <a:pt x="558" y="90"/>
                  </a:lnTo>
                  <a:lnTo>
                    <a:pt x="558" y="84"/>
                  </a:lnTo>
                  <a:lnTo>
                    <a:pt x="564" y="84"/>
                  </a:lnTo>
                  <a:lnTo>
                    <a:pt x="558" y="84"/>
                  </a:lnTo>
                  <a:lnTo>
                    <a:pt x="558" y="78"/>
                  </a:lnTo>
                  <a:lnTo>
                    <a:pt x="558" y="72"/>
                  </a:lnTo>
                  <a:lnTo>
                    <a:pt x="552" y="72"/>
                  </a:lnTo>
                  <a:lnTo>
                    <a:pt x="558" y="72"/>
                  </a:lnTo>
                  <a:lnTo>
                    <a:pt x="564" y="72"/>
                  </a:lnTo>
                  <a:lnTo>
                    <a:pt x="570" y="72"/>
                  </a:lnTo>
                  <a:lnTo>
                    <a:pt x="570" y="66"/>
                  </a:lnTo>
                  <a:lnTo>
                    <a:pt x="564" y="66"/>
                  </a:lnTo>
                  <a:lnTo>
                    <a:pt x="570" y="60"/>
                  </a:lnTo>
                  <a:lnTo>
                    <a:pt x="570" y="54"/>
                  </a:lnTo>
                  <a:lnTo>
                    <a:pt x="570" y="48"/>
                  </a:lnTo>
                  <a:lnTo>
                    <a:pt x="576" y="48"/>
                  </a:lnTo>
                  <a:lnTo>
                    <a:pt x="582" y="48"/>
                  </a:lnTo>
                  <a:lnTo>
                    <a:pt x="576" y="48"/>
                  </a:lnTo>
                  <a:lnTo>
                    <a:pt x="576" y="42"/>
                  </a:lnTo>
                  <a:lnTo>
                    <a:pt x="582" y="42"/>
                  </a:lnTo>
                  <a:lnTo>
                    <a:pt x="588" y="42"/>
                  </a:lnTo>
                  <a:lnTo>
                    <a:pt x="594" y="42"/>
                  </a:lnTo>
                  <a:lnTo>
                    <a:pt x="600" y="42"/>
                  </a:lnTo>
                  <a:lnTo>
                    <a:pt x="606" y="42"/>
                  </a:lnTo>
                  <a:lnTo>
                    <a:pt x="606" y="48"/>
                  </a:lnTo>
                  <a:lnTo>
                    <a:pt x="612" y="48"/>
                  </a:lnTo>
                  <a:lnTo>
                    <a:pt x="612" y="42"/>
                  </a:lnTo>
                  <a:lnTo>
                    <a:pt x="618" y="42"/>
                  </a:lnTo>
                  <a:lnTo>
                    <a:pt x="618" y="48"/>
                  </a:lnTo>
                  <a:lnTo>
                    <a:pt x="624" y="48"/>
                  </a:lnTo>
                  <a:lnTo>
                    <a:pt x="630" y="48"/>
                  </a:lnTo>
                  <a:lnTo>
                    <a:pt x="630" y="54"/>
                  </a:lnTo>
                  <a:lnTo>
                    <a:pt x="636" y="48"/>
                  </a:lnTo>
                  <a:lnTo>
                    <a:pt x="630" y="48"/>
                  </a:lnTo>
                  <a:lnTo>
                    <a:pt x="636" y="48"/>
                  </a:lnTo>
                  <a:lnTo>
                    <a:pt x="636" y="42"/>
                  </a:lnTo>
                  <a:lnTo>
                    <a:pt x="642" y="42"/>
                  </a:lnTo>
                  <a:lnTo>
                    <a:pt x="642" y="36"/>
                  </a:lnTo>
                  <a:lnTo>
                    <a:pt x="648" y="36"/>
                  </a:lnTo>
                  <a:lnTo>
                    <a:pt x="648" y="42"/>
                  </a:lnTo>
                  <a:lnTo>
                    <a:pt x="648" y="36"/>
                  </a:lnTo>
                  <a:lnTo>
                    <a:pt x="654" y="36"/>
                  </a:lnTo>
                  <a:lnTo>
                    <a:pt x="660" y="36"/>
                  </a:lnTo>
                  <a:lnTo>
                    <a:pt x="660" y="30"/>
                  </a:lnTo>
                  <a:lnTo>
                    <a:pt x="666" y="30"/>
                  </a:lnTo>
                  <a:lnTo>
                    <a:pt x="672" y="30"/>
                  </a:lnTo>
                  <a:lnTo>
                    <a:pt x="678" y="30"/>
                  </a:lnTo>
                  <a:lnTo>
                    <a:pt x="684" y="30"/>
                  </a:lnTo>
                  <a:lnTo>
                    <a:pt x="684" y="24"/>
                  </a:lnTo>
                  <a:lnTo>
                    <a:pt x="690" y="24"/>
                  </a:lnTo>
                  <a:lnTo>
                    <a:pt x="690" y="18"/>
                  </a:lnTo>
                  <a:lnTo>
                    <a:pt x="696" y="18"/>
                  </a:lnTo>
                  <a:lnTo>
                    <a:pt x="696" y="24"/>
                  </a:lnTo>
                  <a:lnTo>
                    <a:pt x="696" y="18"/>
                  </a:lnTo>
                  <a:lnTo>
                    <a:pt x="696" y="24"/>
                  </a:lnTo>
                  <a:lnTo>
                    <a:pt x="702" y="24"/>
                  </a:lnTo>
                  <a:lnTo>
                    <a:pt x="702" y="30"/>
                  </a:lnTo>
                  <a:lnTo>
                    <a:pt x="708" y="30"/>
                  </a:lnTo>
                  <a:lnTo>
                    <a:pt x="714" y="30"/>
                  </a:lnTo>
                  <a:lnTo>
                    <a:pt x="720" y="30"/>
                  </a:lnTo>
                  <a:lnTo>
                    <a:pt x="720" y="24"/>
                  </a:lnTo>
                  <a:lnTo>
                    <a:pt x="726" y="24"/>
                  </a:lnTo>
                  <a:lnTo>
                    <a:pt x="726" y="18"/>
                  </a:lnTo>
                  <a:lnTo>
                    <a:pt x="720" y="18"/>
                  </a:lnTo>
                  <a:lnTo>
                    <a:pt x="726" y="18"/>
                  </a:lnTo>
                  <a:lnTo>
                    <a:pt x="726" y="12"/>
                  </a:lnTo>
                  <a:lnTo>
                    <a:pt x="732" y="12"/>
                  </a:lnTo>
                  <a:lnTo>
                    <a:pt x="732" y="18"/>
                  </a:lnTo>
                  <a:lnTo>
                    <a:pt x="732" y="24"/>
                  </a:lnTo>
                  <a:lnTo>
                    <a:pt x="726" y="24"/>
                  </a:lnTo>
                  <a:lnTo>
                    <a:pt x="732" y="24"/>
                  </a:lnTo>
                  <a:lnTo>
                    <a:pt x="732" y="30"/>
                  </a:lnTo>
                  <a:lnTo>
                    <a:pt x="732" y="24"/>
                  </a:lnTo>
                  <a:lnTo>
                    <a:pt x="732" y="30"/>
                  </a:lnTo>
                  <a:lnTo>
                    <a:pt x="732" y="36"/>
                  </a:lnTo>
                  <a:lnTo>
                    <a:pt x="738" y="36"/>
                  </a:lnTo>
                  <a:lnTo>
                    <a:pt x="738" y="42"/>
                  </a:lnTo>
                  <a:lnTo>
                    <a:pt x="744" y="42"/>
                  </a:lnTo>
                  <a:lnTo>
                    <a:pt x="750" y="42"/>
                  </a:lnTo>
                  <a:lnTo>
                    <a:pt x="756" y="42"/>
                  </a:lnTo>
                  <a:lnTo>
                    <a:pt x="756" y="48"/>
                  </a:lnTo>
                  <a:lnTo>
                    <a:pt x="756" y="42"/>
                  </a:lnTo>
                  <a:lnTo>
                    <a:pt x="756" y="48"/>
                  </a:lnTo>
                  <a:lnTo>
                    <a:pt x="756" y="42"/>
                  </a:lnTo>
                  <a:lnTo>
                    <a:pt x="756" y="48"/>
                  </a:lnTo>
                  <a:lnTo>
                    <a:pt x="762" y="48"/>
                  </a:lnTo>
                  <a:lnTo>
                    <a:pt x="768" y="48"/>
                  </a:lnTo>
                  <a:lnTo>
                    <a:pt x="768" y="54"/>
                  </a:lnTo>
                  <a:lnTo>
                    <a:pt x="774" y="54"/>
                  </a:lnTo>
                  <a:lnTo>
                    <a:pt x="780" y="54"/>
                  </a:lnTo>
                  <a:lnTo>
                    <a:pt x="786" y="54"/>
                  </a:lnTo>
                  <a:lnTo>
                    <a:pt x="786" y="60"/>
                  </a:lnTo>
                  <a:lnTo>
                    <a:pt x="792" y="60"/>
                  </a:lnTo>
                  <a:lnTo>
                    <a:pt x="792" y="66"/>
                  </a:lnTo>
                  <a:lnTo>
                    <a:pt x="798" y="66"/>
                  </a:lnTo>
                  <a:lnTo>
                    <a:pt x="798" y="72"/>
                  </a:lnTo>
                  <a:lnTo>
                    <a:pt x="798" y="78"/>
                  </a:lnTo>
                  <a:lnTo>
                    <a:pt x="798" y="84"/>
                  </a:lnTo>
                  <a:lnTo>
                    <a:pt x="798" y="90"/>
                  </a:lnTo>
                  <a:lnTo>
                    <a:pt x="798" y="96"/>
                  </a:lnTo>
                  <a:lnTo>
                    <a:pt x="804" y="96"/>
                  </a:lnTo>
                  <a:lnTo>
                    <a:pt x="804" y="102"/>
                  </a:lnTo>
                  <a:lnTo>
                    <a:pt x="798" y="102"/>
                  </a:lnTo>
                  <a:lnTo>
                    <a:pt x="804" y="102"/>
                  </a:lnTo>
                  <a:lnTo>
                    <a:pt x="804" y="108"/>
                  </a:lnTo>
                  <a:lnTo>
                    <a:pt x="804" y="114"/>
                  </a:lnTo>
                  <a:lnTo>
                    <a:pt x="804" y="120"/>
                  </a:lnTo>
                  <a:lnTo>
                    <a:pt x="810" y="114"/>
                  </a:lnTo>
                  <a:lnTo>
                    <a:pt x="810" y="120"/>
                  </a:lnTo>
                  <a:lnTo>
                    <a:pt x="810" y="126"/>
                  </a:lnTo>
                  <a:lnTo>
                    <a:pt x="816" y="126"/>
                  </a:lnTo>
                  <a:lnTo>
                    <a:pt x="816" y="132"/>
                  </a:lnTo>
                  <a:lnTo>
                    <a:pt x="822" y="132"/>
                  </a:lnTo>
                  <a:lnTo>
                    <a:pt x="822" y="138"/>
                  </a:lnTo>
                  <a:lnTo>
                    <a:pt x="822" y="144"/>
                  </a:lnTo>
                  <a:lnTo>
                    <a:pt x="822" y="150"/>
                  </a:lnTo>
                  <a:lnTo>
                    <a:pt x="816" y="150"/>
                  </a:lnTo>
                  <a:lnTo>
                    <a:pt x="822" y="150"/>
                  </a:lnTo>
                  <a:lnTo>
                    <a:pt x="822" y="156"/>
                  </a:lnTo>
                  <a:lnTo>
                    <a:pt x="822" y="150"/>
                  </a:lnTo>
                  <a:lnTo>
                    <a:pt x="822" y="156"/>
                  </a:lnTo>
                  <a:lnTo>
                    <a:pt x="822" y="150"/>
                  </a:lnTo>
                  <a:lnTo>
                    <a:pt x="822" y="156"/>
                  </a:lnTo>
                  <a:lnTo>
                    <a:pt x="816" y="156"/>
                  </a:lnTo>
                  <a:lnTo>
                    <a:pt x="822" y="156"/>
                  </a:lnTo>
                  <a:lnTo>
                    <a:pt x="816" y="156"/>
                  </a:lnTo>
                  <a:lnTo>
                    <a:pt x="816" y="162"/>
                  </a:lnTo>
                  <a:lnTo>
                    <a:pt x="816" y="168"/>
                  </a:lnTo>
                  <a:lnTo>
                    <a:pt x="816" y="174"/>
                  </a:lnTo>
                  <a:lnTo>
                    <a:pt x="816" y="168"/>
                  </a:lnTo>
                  <a:lnTo>
                    <a:pt x="816" y="174"/>
                  </a:lnTo>
                  <a:lnTo>
                    <a:pt x="816" y="180"/>
                  </a:lnTo>
                  <a:lnTo>
                    <a:pt x="816" y="186"/>
                  </a:lnTo>
                  <a:lnTo>
                    <a:pt x="816" y="192"/>
                  </a:lnTo>
                  <a:lnTo>
                    <a:pt x="810" y="192"/>
                  </a:lnTo>
                  <a:lnTo>
                    <a:pt x="816" y="198"/>
                  </a:lnTo>
                  <a:lnTo>
                    <a:pt x="816" y="204"/>
                  </a:lnTo>
                  <a:lnTo>
                    <a:pt x="810" y="204"/>
                  </a:lnTo>
                  <a:lnTo>
                    <a:pt x="810" y="210"/>
                  </a:lnTo>
                  <a:lnTo>
                    <a:pt x="810" y="216"/>
                  </a:lnTo>
                  <a:lnTo>
                    <a:pt x="810" y="222"/>
                  </a:lnTo>
                  <a:lnTo>
                    <a:pt x="810" y="228"/>
                  </a:lnTo>
                  <a:lnTo>
                    <a:pt x="810" y="234"/>
                  </a:lnTo>
                  <a:lnTo>
                    <a:pt x="804" y="234"/>
                  </a:lnTo>
                  <a:lnTo>
                    <a:pt x="804" y="240"/>
                  </a:lnTo>
                  <a:lnTo>
                    <a:pt x="804" y="246"/>
                  </a:lnTo>
                  <a:lnTo>
                    <a:pt x="804" y="252"/>
                  </a:lnTo>
                  <a:lnTo>
                    <a:pt x="804" y="258"/>
                  </a:lnTo>
                  <a:lnTo>
                    <a:pt x="798" y="258"/>
                  </a:lnTo>
                  <a:lnTo>
                    <a:pt x="798" y="264"/>
                  </a:lnTo>
                  <a:lnTo>
                    <a:pt x="798" y="270"/>
                  </a:lnTo>
                  <a:lnTo>
                    <a:pt x="798" y="264"/>
                  </a:lnTo>
                  <a:lnTo>
                    <a:pt x="798" y="270"/>
                  </a:lnTo>
                  <a:lnTo>
                    <a:pt x="792" y="270"/>
                  </a:lnTo>
                  <a:lnTo>
                    <a:pt x="798" y="270"/>
                  </a:lnTo>
                  <a:lnTo>
                    <a:pt x="792" y="270"/>
                  </a:lnTo>
                  <a:lnTo>
                    <a:pt x="798" y="270"/>
                  </a:lnTo>
                  <a:lnTo>
                    <a:pt x="792" y="270"/>
                  </a:lnTo>
                  <a:lnTo>
                    <a:pt x="792" y="276"/>
                  </a:lnTo>
                  <a:lnTo>
                    <a:pt x="792" y="282"/>
                  </a:lnTo>
                  <a:lnTo>
                    <a:pt x="792" y="288"/>
                  </a:lnTo>
                  <a:lnTo>
                    <a:pt x="786" y="288"/>
                  </a:lnTo>
                  <a:lnTo>
                    <a:pt x="786" y="294"/>
                  </a:lnTo>
                  <a:lnTo>
                    <a:pt x="780" y="294"/>
                  </a:lnTo>
                  <a:lnTo>
                    <a:pt x="780" y="300"/>
                  </a:lnTo>
                  <a:lnTo>
                    <a:pt x="780" y="306"/>
                  </a:lnTo>
                  <a:lnTo>
                    <a:pt x="774" y="306"/>
                  </a:lnTo>
                  <a:lnTo>
                    <a:pt x="774" y="312"/>
                  </a:lnTo>
                  <a:lnTo>
                    <a:pt x="780" y="312"/>
                  </a:lnTo>
                  <a:lnTo>
                    <a:pt x="774" y="312"/>
                  </a:lnTo>
                  <a:lnTo>
                    <a:pt x="774" y="318"/>
                  </a:lnTo>
                  <a:lnTo>
                    <a:pt x="774" y="324"/>
                  </a:lnTo>
                  <a:lnTo>
                    <a:pt x="774" y="330"/>
                  </a:lnTo>
                  <a:lnTo>
                    <a:pt x="768" y="336"/>
                  </a:lnTo>
                  <a:lnTo>
                    <a:pt x="768" y="330"/>
                  </a:lnTo>
                  <a:lnTo>
                    <a:pt x="768" y="336"/>
                  </a:lnTo>
                  <a:lnTo>
                    <a:pt x="762" y="336"/>
                  </a:lnTo>
                  <a:lnTo>
                    <a:pt x="762" y="330"/>
                  </a:lnTo>
                  <a:lnTo>
                    <a:pt x="756" y="330"/>
                  </a:lnTo>
                  <a:lnTo>
                    <a:pt x="750" y="336"/>
                  </a:lnTo>
                  <a:lnTo>
                    <a:pt x="750" y="330"/>
                  </a:lnTo>
                  <a:lnTo>
                    <a:pt x="750" y="324"/>
                  </a:lnTo>
                  <a:lnTo>
                    <a:pt x="744" y="324"/>
                  </a:lnTo>
                  <a:lnTo>
                    <a:pt x="744" y="330"/>
                  </a:lnTo>
                  <a:lnTo>
                    <a:pt x="738" y="324"/>
                  </a:lnTo>
                  <a:lnTo>
                    <a:pt x="732" y="324"/>
                  </a:lnTo>
                  <a:lnTo>
                    <a:pt x="726" y="324"/>
                  </a:lnTo>
                  <a:lnTo>
                    <a:pt x="726" y="318"/>
                  </a:lnTo>
                  <a:lnTo>
                    <a:pt x="720" y="318"/>
                  </a:lnTo>
                  <a:lnTo>
                    <a:pt x="726" y="318"/>
                  </a:lnTo>
                  <a:lnTo>
                    <a:pt x="720" y="318"/>
                  </a:lnTo>
                  <a:lnTo>
                    <a:pt x="726" y="318"/>
                  </a:lnTo>
                  <a:lnTo>
                    <a:pt x="726" y="312"/>
                  </a:lnTo>
                  <a:lnTo>
                    <a:pt x="726" y="306"/>
                  </a:lnTo>
                  <a:lnTo>
                    <a:pt x="726" y="300"/>
                  </a:lnTo>
                  <a:lnTo>
                    <a:pt x="732" y="300"/>
                  </a:lnTo>
                  <a:lnTo>
                    <a:pt x="732" y="294"/>
                  </a:lnTo>
                  <a:lnTo>
                    <a:pt x="732" y="288"/>
                  </a:lnTo>
                  <a:lnTo>
                    <a:pt x="726" y="288"/>
                  </a:lnTo>
                  <a:lnTo>
                    <a:pt x="726" y="294"/>
                  </a:lnTo>
                  <a:lnTo>
                    <a:pt x="720" y="294"/>
                  </a:lnTo>
                  <a:lnTo>
                    <a:pt x="714" y="294"/>
                  </a:lnTo>
                  <a:lnTo>
                    <a:pt x="714" y="300"/>
                  </a:lnTo>
                  <a:lnTo>
                    <a:pt x="708" y="300"/>
                  </a:lnTo>
                  <a:lnTo>
                    <a:pt x="708" y="294"/>
                  </a:lnTo>
                  <a:lnTo>
                    <a:pt x="708" y="288"/>
                  </a:lnTo>
                  <a:lnTo>
                    <a:pt x="714" y="282"/>
                  </a:lnTo>
                  <a:lnTo>
                    <a:pt x="714" y="276"/>
                  </a:lnTo>
                  <a:lnTo>
                    <a:pt x="714" y="270"/>
                  </a:lnTo>
                  <a:lnTo>
                    <a:pt x="714" y="264"/>
                  </a:lnTo>
                  <a:lnTo>
                    <a:pt x="708" y="264"/>
                  </a:lnTo>
                  <a:lnTo>
                    <a:pt x="708" y="258"/>
                  </a:lnTo>
                  <a:lnTo>
                    <a:pt x="702" y="258"/>
                  </a:lnTo>
                  <a:lnTo>
                    <a:pt x="696" y="258"/>
                  </a:lnTo>
                  <a:lnTo>
                    <a:pt x="696" y="264"/>
                  </a:lnTo>
                  <a:lnTo>
                    <a:pt x="696" y="258"/>
                  </a:lnTo>
                  <a:lnTo>
                    <a:pt x="696" y="252"/>
                  </a:lnTo>
                  <a:lnTo>
                    <a:pt x="696" y="258"/>
                  </a:lnTo>
                  <a:lnTo>
                    <a:pt x="690" y="252"/>
                  </a:lnTo>
                  <a:lnTo>
                    <a:pt x="684" y="252"/>
                  </a:lnTo>
                  <a:lnTo>
                    <a:pt x="690" y="252"/>
                  </a:lnTo>
                  <a:lnTo>
                    <a:pt x="690" y="246"/>
                  </a:lnTo>
                  <a:lnTo>
                    <a:pt x="684" y="246"/>
                  </a:lnTo>
                  <a:lnTo>
                    <a:pt x="684" y="252"/>
                  </a:lnTo>
                  <a:lnTo>
                    <a:pt x="678" y="252"/>
                  </a:lnTo>
                  <a:lnTo>
                    <a:pt x="678" y="246"/>
                  </a:lnTo>
                  <a:lnTo>
                    <a:pt x="678" y="252"/>
                  </a:lnTo>
                  <a:lnTo>
                    <a:pt x="678" y="246"/>
                  </a:lnTo>
                  <a:lnTo>
                    <a:pt x="672" y="252"/>
                  </a:lnTo>
                  <a:lnTo>
                    <a:pt x="666" y="252"/>
                  </a:lnTo>
                  <a:lnTo>
                    <a:pt x="672" y="252"/>
                  </a:lnTo>
                  <a:lnTo>
                    <a:pt x="666" y="252"/>
                  </a:lnTo>
                  <a:lnTo>
                    <a:pt x="666" y="258"/>
                  </a:lnTo>
                  <a:lnTo>
                    <a:pt x="660" y="258"/>
                  </a:lnTo>
                  <a:lnTo>
                    <a:pt x="660" y="252"/>
                  </a:lnTo>
                  <a:lnTo>
                    <a:pt x="654" y="252"/>
                  </a:lnTo>
                  <a:lnTo>
                    <a:pt x="654" y="246"/>
                  </a:lnTo>
                  <a:lnTo>
                    <a:pt x="654" y="252"/>
                  </a:lnTo>
                  <a:lnTo>
                    <a:pt x="654" y="246"/>
                  </a:lnTo>
                  <a:lnTo>
                    <a:pt x="648" y="246"/>
                  </a:lnTo>
                  <a:lnTo>
                    <a:pt x="648" y="252"/>
                  </a:lnTo>
                  <a:lnTo>
                    <a:pt x="642" y="252"/>
                  </a:lnTo>
                  <a:lnTo>
                    <a:pt x="642" y="246"/>
                  </a:lnTo>
                  <a:lnTo>
                    <a:pt x="636" y="246"/>
                  </a:lnTo>
                  <a:lnTo>
                    <a:pt x="636" y="240"/>
                  </a:lnTo>
                  <a:lnTo>
                    <a:pt x="636" y="246"/>
                  </a:lnTo>
                  <a:lnTo>
                    <a:pt x="630" y="246"/>
                  </a:lnTo>
                  <a:lnTo>
                    <a:pt x="630" y="252"/>
                  </a:lnTo>
                  <a:lnTo>
                    <a:pt x="630" y="258"/>
                  </a:lnTo>
                  <a:lnTo>
                    <a:pt x="630" y="264"/>
                  </a:lnTo>
                  <a:lnTo>
                    <a:pt x="624" y="264"/>
                  </a:lnTo>
                  <a:lnTo>
                    <a:pt x="624" y="270"/>
                  </a:lnTo>
                  <a:lnTo>
                    <a:pt x="624" y="276"/>
                  </a:lnTo>
                  <a:lnTo>
                    <a:pt x="630" y="276"/>
                  </a:lnTo>
                  <a:lnTo>
                    <a:pt x="636" y="276"/>
                  </a:lnTo>
                  <a:lnTo>
                    <a:pt x="636" y="270"/>
                  </a:lnTo>
                  <a:lnTo>
                    <a:pt x="642" y="270"/>
                  </a:lnTo>
                  <a:lnTo>
                    <a:pt x="642" y="276"/>
                  </a:lnTo>
                  <a:lnTo>
                    <a:pt x="636" y="276"/>
                  </a:lnTo>
                  <a:lnTo>
                    <a:pt x="636" y="282"/>
                  </a:lnTo>
                  <a:lnTo>
                    <a:pt x="642" y="282"/>
                  </a:lnTo>
                  <a:lnTo>
                    <a:pt x="636" y="288"/>
                  </a:lnTo>
                  <a:lnTo>
                    <a:pt x="642" y="288"/>
                  </a:lnTo>
                  <a:lnTo>
                    <a:pt x="648" y="288"/>
                  </a:lnTo>
                  <a:lnTo>
                    <a:pt x="654" y="288"/>
                  </a:lnTo>
                  <a:lnTo>
                    <a:pt x="654" y="294"/>
                  </a:lnTo>
                  <a:lnTo>
                    <a:pt x="654" y="288"/>
                  </a:lnTo>
                  <a:lnTo>
                    <a:pt x="660" y="288"/>
                  </a:lnTo>
                  <a:lnTo>
                    <a:pt x="660" y="294"/>
                  </a:lnTo>
                  <a:lnTo>
                    <a:pt x="666" y="294"/>
                  </a:lnTo>
                  <a:lnTo>
                    <a:pt x="660" y="294"/>
                  </a:lnTo>
                  <a:lnTo>
                    <a:pt x="666" y="294"/>
                  </a:lnTo>
                  <a:lnTo>
                    <a:pt x="666" y="300"/>
                  </a:lnTo>
                  <a:lnTo>
                    <a:pt x="660" y="300"/>
                  </a:lnTo>
                  <a:lnTo>
                    <a:pt x="660" y="306"/>
                  </a:lnTo>
                  <a:lnTo>
                    <a:pt x="654" y="306"/>
                  </a:lnTo>
                  <a:lnTo>
                    <a:pt x="648" y="306"/>
                  </a:lnTo>
                  <a:lnTo>
                    <a:pt x="648" y="312"/>
                  </a:lnTo>
                  <a:lnTo>
                    <a:pt x="642" y="312"/>
                  </a:lnTo>
                  <a:lnTo>
                    <a:pt x="636" y="318"/>
                  </a:lnTo>
                  <a:lnTo>
                    <a:pt x="636" y="312"/>
                  </a:lnTo>
                  <a:lnTo>
                    <a:pt x="630" y="312"/>
                  </a:lnTo>
                  <a:lnTo>
                    <a:pt x="624" y="312"/>
                  </a:lnTo>
                  <a:lnTo>
                    <a:pt x="618" y="312"/>
                  </a:lnTo>
                  <a:lnTo>
                    <a:pt x="618" y="318"/>
                  </a:lnTo>
                  <a:lnTo>
                    <a:pt x="624" y="318"/>
                  </a:lnTo>
                  <a:lnTo>
                    <a:pt x="618" y="324"/>
                  </a:lnTo>
                  <a:lnTo>
                    <a:pt x="618" y="330"/>
                  </a:lnTo>
                  <a:lnTo>
                    <a:pt x="612" y="330"/>
                  </a:lnTo>
                  <a:lnTo>
                    <a:pt x="606" y="330"/>
                  </a:lnTo>
                  <a:lnTo>
                    <a:pt x="600" y="330"/>
                  </a:lnTo>
                  <a:lnTo>
                    <a:pt x="600" y="336"/>
                  </a:lnTo>
                  <a:lnTo>
                    <a:pt x="594" y="336"/>
                  </a:lnTo>
                  <a:lnTo>
                    <a:pt x="594" y="342"/>
                  </a:lnTo>
                  <a:lnTo>
                    <a:pt x="582" y="342"/>
                  </a:lnTo>
                  <a:lnTo>
                    <a:pt x="582" y="348"/>
                  </a:lnTo>
                  <a:lnTo>
                    <a:pt x="576" y="348"/>
                  </a:lnTo>
                  <a:lnTo>
                    <a:pt x="570" y="348"/>
                  </a:lnTo>
                  <a:lnTo>
                    <a:pt x="570" y="354"/>
                  </a:lnTo>
                  <a:lnTo>
                    <a:pt x="564" y="348"/>
                  </a:lnTo>
                  <a:lnTo>
                    <a:pt x="558" y="348"/>
                  </a:lnTo>
                  <a:lnTo>
                    <a:pt x="552" y="348"/>
                  </a:lnTo>
                  <a:lnTo>
                    <a:pt x="552" y="354"/>
                  </a:lnTo>
                  <a:lnTo>
                    <a:pt x="546" y="354"/>
                  </a:lnTo>
                  <a:lnTo>
                    <a:pt x="546" y="360"/>
                  </a:lnTo>
                  <a:lnTo>
                    <a:pt x="540" y="360"/>
                  </a:lnTo>
                  <a:lnTo>
                    <a:pt x="534" y="360"/>
                  </a:lnTo>
                  <a:lnTo>
                    <a:pt x="534" y="366"/>
                  </a:lnTo>
                  <a:lnTo>
                    <a:pt x="534" y="372"/>
                  </a:lnTo>
                  <a:lnTo>
                    <a:pt x="534" y="378"/>
                  </a:lnTo>
                  <a:lnTo>
                    <a:pt x="534" y="384"/>
                  </a:lnTo>
                  <a:lnTo>
                    <a:pt x="528" y="384"/>
                  </a:lnTo>
                  <a:lnTo>
                    <a:pt x="528" y="378"/>
                  </a:lnTo>
                  <a:lnTo>
                    <a:pt x="528" y="384"/>
                  </a:lnTo>
                  <a:lnTo>
                    <a:pt x="528" y="378"/>
                  </a:lnTo>
                  <a:lnTo>
                    <a:pt x="528" y="384"/>
                  </a:lnTo>
                  <a:lnTo>
                    <a:pt x="522" y="384"/>
                  </a:lnTo>
                  <a:lnTo>
                    <a:pt x="522" y="390"/>
                  </a:lnTo>
                  <a:lnTo>
                    <a:pt x="516" y="390"/>
                  </a:lnTo>
                  <a:lnTo>
                    <a:pt x="510" y="390"/>
                  </a:lnTo>
                  <a:lnTo>
                    <a:pt x="510" y="384"/>
                  </a:lnTo>
                  <a:lnTo>
                    <a:pt x="504" y="384"/>
                  </a:lnTo>
                  <a:lnTo>
                    <a:pt x="498" y="384"/>
                  </a:lnTo>
                  <a:lnTo>
                    <a:pt x="498" y="390"/>
                  </a:lnTo>
                  <a:lnTo>
                    <a:pt x="492" y="390"/>
                  </a:lnTo>
                  <a:lnTo>
                    <a:pt x="492" y="384"/>
                  </a:lnTo>
                  <a:lnTo>
                    <a:pt x="492" y="390"/>
                  </a:lnTo>
                  <a:lnTo>
                    <a:pt x="486" y="390"/>
                  </a:lnTo>
                  <a:lnTo>
                    <a:pt x="486" y="396"/>
                  </a:lnTo>
                  <a:lnTo>
                    <a:pt x="480" y="396"/>
                  </a:lnTo>
                  <a:lnTo>
                    <a:pt x="480" y="390"/>
                  </a:lnTo>
                  <a:lnTo>
                    <a:pt x="474" y="390"/>
                  </a:lnTo>
                  <a:lnTo>
                    <a:pt x="468" y="390"/>
                  </a:lnTo>
                  <a:lnTo>
                    <a:pt x="462" y="390"/>
                  </a:lnTo>
                  <a:lnTo>
                    <a:pt x="462" y="396"/>
                  </a:lnTo>
                  <a:lnTo>
                    <a:pt x="456" y="396"/>
                  </a:lnTo>
                  <a:lnTo>
                    <a:pt x="450" y="396"/>
                  </a:lnTo>
                  <a:lnTo>
                    <a:pt x="444" y="396"/>
                  </a:lnTo>
                  <a:lnTo>
                    <a:pt x="444" y="402"/>
                  </a:lnTo>
                  <a:lnTo>
                    <a:pt x="438" y="402"/>
                  </a:lnTo>
                  <a:lnTo>
                    <a:pt x="438" y="408"/>
                  </a:lnTo>
                  <a:lnTo>
                    <a:pt x="444" y="408"/>
                  </a:lnTo>
                  <a:lnTo>
                    <a:pt x="444" y="414"/>
                  </a:lnTo>
                  <a:lnTo>
                    <a:pt x="438" y="414"/>
                  </a:lnTo>
                  <a:lnTo>
                    <a:pt x="438" y="420"/>
                  </a:lnTo>
                  <a:lnTo>
                    <a:pt x="432" y="420"/>
                  </a:lnTo>
                  <a:lnTo>
                    <a:pt x="432" y="426"/>
                  </a:lnTo>
                  <a:lnTo>
                    <a:pt x="438" y="426"/>
                  </a:lnTo>
                  <a:lnTo>
                    <a:pt x="438" y="432"/>
                  </a:lnTo>
                  <a:lnTo>
                    <a:pt x="432" y="432"/>
                  </a:lnTo>
                  <a:lnTo>
                    <a:pt x="432" y="438"/>
                  </a:lnTo>
                  <a:lnTo>
                    <a:pt x="426" y="438"/>
                  </a:lnTo>
                  <a:lnTo>
                    <a:pt x="426" y="444"/>
                  </a:lnTo>
                  <a:lnTo>
                    <a:pt x="420" y="444"/>
                  </a:lnTo>
                  <a:lnTo>
                    <a:pt x="414" y="444"/>
                  </a:lnTo>
                  <a:lnTo>
                    <a:pt x="414" y="438"/>
                  </a:lnTo>
                  <a:lnTo>
                    <a:pt x="408" y="438"/>
                  </a:lnTo>
                  <a:lnTo>
                    <a:pt x="408" y="432"/>
                  </a:lnTo>
                  <a:lnTo>
                    <a:pt x="402" y="432"/>
                  </a:lnTo>
                  <a:lnTo>
                    <a:pt x="402" y="426"/>
                  </a:lnTo>
                  <a:lnTo>
                    <a:pt x="396" y="426"/>
                  </a:lnTo>
                  <a:lnTo>
                    <a:pt x="396" y="432"/>
                  </a:lnTo>
                  <a:lnTo>
                    <a:pt x="396" y="438"/>
                  </a:lnTo>
                  <a:lnTo>
                    <a:pt x="390" y="444"/>
                  </a:lnTo>
                  <a:lnTo>
                    <a:pt x="384" y="444"/>
                  </a:lnTo>
                  <a:lnTo>
                    <a:pt x="384" y="450"/>
                  </a:lnTo>
                  <a:lnTo>
                    <a:pt x="384" y="456"/>
                  </a:lnTo>
                  <a:lnTo>
                    <a:pt x="378" y="456"/>
                  </a:lnTo>
                  <a:lnTo>
                    <a:pt x="372" y="456"/>
                  </a:lnTo>
                  <a:lnTo>
                    <a:pt x="372" y="450"/>
                  </a:lnTo>
                  <a:lnTo>
                    <a:pt x="366" y="450"/>
                  </a:lnTo>
                  <a:lnTo>
                    <a:pt x="366" y="456"/>
                  </a:lnTo>
                  <a:lnTo>
                    <a:pt x="360" y="456"/>
                  </a:lnTo>
                  <a:lnTo>
                    <a:pt x="360" y="462"/>
                  </a:lnTo>
                  <a:lnTo>
                    <a:pt x="360" y="468"/>
                  </a:lnTo>
                  <a:lnTo>
                    <a:pt x="360" y="474"/>
                  </a:lnTo>
                  <a:lnTo>
                    <a:pt x="360" y="480"/>
                  </a:lnTo>
                  <a:lnTo>
                    <a:pt x="354" y="480"/>
                  </a:lnTo>
                  <a:lnTo>
                    <a:pt x="354" y="486"/>
                  </a:lnTo>
                  <a:lnTo>
                    <a:pt x="354" y="492"/>
                  </a:lnTo>
                  <a:lnTo>
                    <a:pt x="348" y="492"/>
                  </a:lnTo>
                  <a:lnTo>
                    <a:pt x="348" y="486"/>
                  </a:lnTo>
                  <a:lnTo>
                    <a:pt x="348" y="492"/>
                  </a:lnTo>
                  <a:lnTo>
                    <a:pt x="342" y="486"/>
                  </a:lnTo>
                  <a:lnTo>
                    <a:pt x="342" y="492"/>
                  </a:lnTo>
                  <a:lnTo>
                    <a:pt x="336" y="492"/>
                  </a:lnTo>
                  <a:lnTo>
                    <a:pt x="336" y="486"/>
                  </a:lnTo>
                  <a:lnTo>
                    <a:pt x="330" y="486"/>
                  </a:lnTo>
                  <a:lnTo>
                    <a:pt x="330" y="492"/>
                  </a:lnTo>
                  <a:lnTo>
                    <a:pt x="324" y="492"/>
                  </a:lnTo>
                  <a:lnTo>
                    <a:pt x="318" y="492"/>
                  </a:lnTo>
                  <a:lnTo>
                    <a:pt x="312" y="492"/>
                  </a:lnTo>
                  <a:lnTo>
                    <a:pt x="312" y="486"/>
                  </a:lnTo>
                  <a:lnTo>
                    <a:pt x="312" y="492"/>
                  </a:lnTo>
                  <a:lnTo>
                    <a:pt x="312" y="486"/>
                  </a:lnTo>
                  <a:lnTo>
                    <a:pt x="312" y="492"/>
                  </a:lnTo>
                  <a:lnTo>
                    <a:pt x="306" y="492"/>
                  </a:lnTo>
                  <a:lnTo>
                    <a:pt x="312" y="492"/>
                  </a:lnTo>
                  <a:lnTo>
                    <a:pt x="306" y="492"/>
                  </a:lnTo>
                  <a:lnTo>
                    <a:pt x="306" y="498"/>
                  </a:lnTo>
                  <a:lnTo>
                    <a:pt x="306" y="504"/>
                  </a:lnTo>
                  <a:lnTo>
                    <a:pt x="306" y="510"/>
                  </a:lnTo>
                  <a:lnTo>
                    <a:pt x="306" y="516"/>
                  </a:lnTo>
                  <a:lnTo>
                    <a:pt x="306" y="522"/>
                  </a:lnTo>
                  <a:lnTo>
                    <a:pt x="300" y="522"/>
                  </a:lnTo>
                  <a:lnTo>
                    <a:pt x="300" y="528"/>
                  </a:lnTo>
                  <a:lnTo>
                    <a:pt x="294" y="528"/>
                  </a:lnTo>
                  <a:lnTo>
                    <a:pt x="288" y="528"/>
                  </a:lnTo>
                  <a:lnTo>
                    <a:pt x="288" y="534"/>
                  </a:lnTo>
                  <a:lnTo>
                    <a:pt x="288" y="528"/>
                  </a:lnTo>
                  <a:lnTo>
                    <a:pt x="282" y="528"/>
                  </a:lnTo>
                  <a:lnTo>
                    <a:pt x="276" y="528"/>
                  </a:lnTo>
                  <a:lnTo>
                    <a:pt x="276" y="522"/>
                  </a:lnTo>
                  <a:lnTo>
                    <a:pt x="270" y="522"/>
                  </a:lnTo>
                  <a:lnTo>
                    <a:pt x="264" y="522"/>
                  </a:lnTo>
                  <a:lnTo>
                    <a:pt x="264" y="516"/>
                  </a:lnTo>
                  <a:lnTo>
                    <a:pt x="258" y="516"/>
                  </a:lnTo>
                  <a:lnTo>
                    <a:pt x="252" y="516"/>
                  </a:lnTo>
                  <a:lnTo>
                    <a:pt x="252" y="510"/>
                  </a:lnTo>
                  <a:lnTo>
                    <a:pt x="252" y="516"/>
                  </a:lnTo>
                  <a:lnTo>
                    <a:pt x="252" y="522"/>
                  </a:lnTo>
                  <a:lnTo>
                    <a:pt x="246" y="522"/>
                  </a:lnTo>
                  <a:lnTo>
                    <a:pt x="246" y="516"/>
                  </a:lnTo>
                  <a:lnTo>
                    <a:pt x="240" y="522"/>
                  </a:lnTo>
                  <a:lnTo>
                    <a:pt x="234" y="522"/>
                  </a:lnTo>
                  <a:lnTo>
                    <a:pt x="228" y="522"/>
                  </a:lnTo>
                  <a:lnTo>
                    <a:pt x="228" y="528"/>
                  </a:lnTo>
                  <a:lnTo>
                    <a:pt x="228" y="534"/>
                  </a:lnTo>
                  <a:lnTo>
                    <a:pt x="222" y="534"/>
                  </a:lnTo>
                  <a:lnTo>
                    <a:pt x="222" y="540"/>
                  </a:lnTo>
                  <a:lnTo>
                    <a:pt x="222" y="534"/>
                  </a:lnTo>
                  <a:lnTo>
                    <a:pt x="216" y="534"/>
                  </a:lnTo>
                  <a:lnTo>
                    <a:pt x="210" y="534"/>
                  </a:lnTo>
                  <a:lnTo>
                    <a:pt x="204" y="534"/>
                  </a:lnTo>
                  <a:lnTo>
                    <a:pt x="198" y="534"/>
                  </a:lnTo>
                  <a:lnTo>
                    <a:pt x="198" y="540"/>
                  </a:lnTo>
                  <a:lnTo>
                    <a:pt x="192" y="540"/>
                  </a:lnTo>
                  <a:lnTo>
                    <a:pt x="192" y="534"/>
                  </a:lnTo>
                  <a:lnTo>
                    <a:pt x="192" y="540"/>
                  </a:lnTo>
                  <a:lnTo>
                    <a:pt x="186" y="540"/>
                  </a:lnTo>
                  <a:lnTo>
                    <a:pt x="180" y="540"/>
                  </a:lnTo>
                  <a:lnTo>
                    <a:pt x="174" y="540"/>
                  </a:lnTo>
                  <a:lnTo>
                    <a:pt x="174" y="546"/>
                  </a:lnTo>
                  <a:lnTo>
                    <a:pt x="168" y="546"/>
                  </a:lnTo>
                  <a:lnTo>
                    <a:pt x="168" y="552"/>
                  </a:lnTo>
                  <a:lnTo>
                    <a:pt x="168" y="558"/>
                  </a:lnTo>
                  <a:lnTo>
                    <a:pt x="168" y="564"/>
                  </a:lnTo>
                  <a:lnTo>
                    <a:pt x="162" y="564"/>
                  </a:lnTo>
                  <a:lnTo>
                    <a:pt x="162" y="558"/>
                  </a:lnTo>
                  <a:lnTo>
                    <a:pt x="162" y="564"/>
                  </a:lnTo>
                  <a:lnTo>
                    <a:pt x="156" y="564"/>
                  </a:lnTo>
                  <a:lnTo>
                    <a:pt x="156" y="570"/>
                  </a:lnTo>
                  <a:lnTo>
                    <a:pt x="150" y="570"/>
                  </a:lnTo>
                  <a:lnTo>
                    <a:pt x="156" y="570"/>
                  </a:lnTo>
                  <a:lnTo>
                    <a:pt x="150" y="570"/>
                  </a:lnTo>
                  <a:lnTo>
                    <a:pt x="150" y="576"/>
                  </a:lnTo>
                  <a:lnTo>
                    <a:pt x="144" y="576"/>
                  </a:lnTo>
                  <a:lnTo>
                    <a:pt x="144" y="582"/>
                  </a:lnTo>
                  <a:lnTo>
                    <a:pt x="144" y="588"/>
                  </a:lnTo>
                  <a:lnTo>
                    <a:pt x="138" y="588"/>
                  </a:lnTo>
                  <a:lnTo>
                    <a:pt x="138" y="594"/>
                  </a:lnTo>
                  <a:lnTo>
                    <a:pt x="132" y="594"/>
                  </a:lnTo>
                  <a:lnTo>
                    <a:pt x="132" y="600"/>
                  </a:lnTo>
                  <a:lnTo>
                    <a:pt x="132" y="606"/>
                  </a:lnTo>
                  <a:lnTo>
                    <a:pt x="132" y="612"/>
                  </a:lnTo>
                  <a:lnTo>
                    <a:pt x="126" y="612"/>
                  </a:lnTo>
                  <a:lnTo>
                    <a:pt x="126" y="606"/>
                  </a:lnTo>
                  <a:lnTo>
                    <a:pt x="126" y="612"/>
                  </a:lnTo>
                  <a:lnTo>
                    <a:pt x="126" y="618"/>
                  </a:lnTo>
                  <a:lnTo>
                    <a:pt x="126" y="624"/>
                  </a:lnTo>
                  <a:lnTo>
                    <a:pt x="126" y="630"/>
                  </a:lnTo>
                  <a:lnTo>
                    <a:pt x="126" y="636"/>
                  </a:lnTo>
                  <a:lnTo>
                    <a:pt x="120" y="636"/>
                  </a:lnTo>
                  <a:lnTo>
                    <a:pt x="114" y="636"/>
                  </a:lnTo>
                  <a:lnTo>
                    <a:pt x="114" y="630"/>
                  </a:lnTo>
                  <a:lnTo>
                    <a:pt x="114" y="624"/>
                  </a:lnTo>
                  <a:lnTo>
                    <a:pt x="114" y="618"/>
                  </a:lnTo>
                  <a:lnTo>
                    <a:pt x="114" y="612"/>
                  </a:lnTo>
                  <a:lnTo>
                    <a:pt x="108" y="612"/>
                  </a:lnTo>
                  <a:lnTo>
                    <a:pt x="102" y="612"/>
                  </a:lnTo>
                  <a:lnTo>
                    <a:pt x="102" y="606"/>
                  </a:lnTo>
                  <a:lnTo>
                    <a:pt x="102" y="600"/>
                  </a:lnTo>
                  <a:lnTo>
                    <a:pt x="102" y="606"/>
                  </a:lnTo>
                  <a:lnTo>
                    <a:pt x="108" y="606"/>
                  </a:lnTo>
                  <a:lnTo>
                    <a:pt x="108" y="600"/>
                  </a:lnTo>
                  <a:lnTo>
                    <a:pt x="102" y="594"/>
                  </a:lnTo>
                  <a:lnTo>
                    <a:pt x="102" y="600"/>
                  </a:lnTo>
                  <a:lnTo>
                    <a:pt x="96" y="594"/>
                  </a:lnTo>
                  <a:lnTo>
                    <a:pt x="96" y="600"/>
                  </a:lnTo>
                  <a:lnTo>
                    <a:pt x="90" y="600"/>
                  </a:lnTo>
                  <a:lnTo>
                    <a:pt x="90" y="594"/>
                  </a:lnTo>
                  <a:lnTo>
                    <a:pt x="90" y="588"/>
                  </a:lnTo>
                  <a:lnTo>
                    <a:pt x="90" y="582"/>
                  </a:lnTo>
                  <a:lnTo>
                    <a:pt x="84" y="582"/>
                  </a:lnTo>
                  <a:lnTo>
                    <a:pt x="84" y="576"/>
                  </a:lnTo>
                  <a:lnTo>
                    <a:pt x="78" y="576"/>
                  </a:lnTo>
                  <a:lnTo>
                    <a:pt x="72" y="576"/>
                  </a:lnTo>
                  <a:lnTo>
                    <a:pt x="72" y="582"/>
                  </a:lnTo>
                  <a:lnTo>
                    <a:pt x="66" y="582"/>
                  </a:lnTo>
                  <a:lnTo>
                    <a:pt x="66" y="576"/>
                  </a:lnTo>
                  <a:lnTo>
                    <a:pt x="60" y="576"/>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sp>
          <p:nvSpPr>
            <p:cNvPr id="20" name="Freeform 16">
              <a:extLst>
                <a:ext uri="{FF2B5EF4-FFF2-40B4-BE49-F238E27FC236}">
                  <a16:creationId xmlns:a16="http://schemas.microsoft.com/office/drawing/2014/main" id="{C5212045-0385-4E73-B2DE-C15BA89D7818}"/>
                </a:ext>
              </a:extLst>
            </p:cNvPr>
            <p:cNvSpPr>
              <a:spLocks/>
            </p:cNvSpPr>
            <p:nvPr/>
          </p:nvSpPr>
          <p:spPr bwMode="gray">
            <a:xfrm>
              <a:off x="3217" y="2065"/>
              <a:ext cx="663" cy="854"/>
            </a:xfrm>
            <a:custGeom>
              <a:avLst/>
              <a:gdLst>
                <a:gd name="T0" fmla="*/ 612 w 684"/>
                <a:gd name="T1" fmla="*/ 576 h 882"/>
                <a:gd name="T2" fmla="*/ 576 w 684"/>
                <a:gd name="T3" fmla="*/ 582 h 882"/>
                <a:gd name="T4" fmla="*/ 534 w 684"/>
                <a:gd name="T5" fmla="*/ 588 h 882"/>
                <a:gd name="T6" fmla="*/ 504 w 684"/>
                <a:gd name="T7" fmla="*/ 600 h 882"/>
                <a:gd name="T8" fmla="*/ 474 w 684"/>
                <a:gd name="T9" fmla="*/ 612 h 882"/>
                <a:gd name="T10" fmla="*/ 426 w 684"/>
                <a:gd name="T11" fmla="*/ 636 h 882"/>
                <a:gd name="T12" fmla="*/ 426 w 684"/>
                <a:gd name="T13" fmla="*/ 684 h 882"/>
                <a:gd name="T14" fmla="*/ 426 w 684"/>
                <a:gd name="T15" fmla="*/ 714 h 882"/>
                <a:gd name="T16" fmla="*/ 432 w 684"/>
                <a:gd name="T17" fmla="*/ 768 h 882"/>
                <a:gd name="T18" fmla="*/ 438 w 684"/>
                <a:gd name="T19" fmla="*/ 804 h 882"/>
                <a:gd name="T20" fmla="*/ 462 w 684"/>
                <a:gd name="T21" fmla="*/ 846 h 882"/>
                <a:gd name="T22" fmla="*/ 438 w 684"/>
                <a:gd name="T23" fmla="*/ 876 h 882"/>
                <a:gd name="T24" fmla="*/ 402 w 684"/>
                <a:gd name="T25" fmla="*/ 864 h 882"/>
                <a:gd name="T26" fmla="*/ 378 w 684"/>
                <a:gd name="T27" fmla="*/ 858 h 882"/>
                <a:gd name="T28" fmla="*/ 324 w 684"/>
                <a:gd name="T29" fmla="*/ 834 h 882"/>
                <a:gd name="T30" fmla="*/ 294 w 684"/>
                <a:gd name="T31" fmla="*/ 816 h 882"/>
                <a:gd name="T32" fmla="*/ 246 w 684"/>
                <a:gd name="T33" fmla="*/ 816 h 882"/>
                <a:gd name="T34" fmla="*/ 234 w 684"/>
                <a:gd name="T35" fmla="*/ 774 h 882"/>
                <a:gd name="T36" fmla="*/ 228 w 684"/>
                <a:gd name="T37" fmla="*/ 756 h 882"/>
                <a:gd name="T38" fmla="*/ 228 w 684"/>
                <a:gd name="T39" fmla="*/ 714 h 882"/>
                <a:gd name="T40" fmla="*/ 216 w 684"/>
                <a:gd name="T41" fmla="*/ 696 h 882"/>
                <a:gd name="T42" fmla="*/ 180 w 684"/>
                <a:gd name="T43" fmla="*/ 690 h 882"/>
                <a:gd name="T44" fmla="*/ 120 w 684"/>
                <a:gd name="T45" fmla="*/ 684 h 882"/>
                <a:gd name="T46" fmla="*/ 108 w 684"/>
                <a:gd name="T47" fmla="*/ 666 h 882"/>
                <a:gd name="T48" fmla="*/ 90 w 684"/>
                <a:gd name="T49" fmla="*/ 624 h 882"/>
                <a:gd name="T50" fmla="*/ 60 w 684"/>
                <a:gd name="T51" fmla="*/ 594 h 882"/>
                <a:gd name="T52" fmla="*/ 30 w 684"/>
                <a:gd name="T53" fmla="*/ 564 h 882"/>
                <a:gd name="T54" fmla="*/ 6 w 684"/>
                <a:gd name="T55" fmla="*/ 510 h 882"/>
                <a:gd name="T56" fmla="*/ 24 w 684"/>
                <a:gd name="T57" fmla="*/ 462 h 882"/>
                <a:gd name="T58" fmla="*/ 24 w 684"/>
                <a:gd name="T59" fmla="*/ 432 h 882"/>
                <a:gd name="T60" fmla="*/ 78 w 684"/>
                <a:gd name="T61" fmla="*/ 420 h 882"/>
                <a:gd name="T62" fmla="*/ 120 w 684"/>
                <a:gd name="T63" fmla="*/ 384 h 882"/>
                <a:gd name="T64" fmla="*/ 126 w 684"/>
                <a:gd name="T65" fmla="*/ 336 h 882"/>
                <a:gd name="T66" fmla="*/ 120 w 684"/>
                <a:gd name="T67" fmla="*/ 294 h 882"/>
                <a:gd name="T68" fmla="*/ 102 w 684"/>
                <a:gd name="T69" fmla="*/ 264 h 882"/>
                <a:gd name="T70" fmla="*/ 96 w 684"/>
                <a:gd name="T71" fmla="*/ 210 h 882"/>
                <a:gd name="T72" fmla="*/ 78 w 684"/>
                <a:gd name="T73" fmla="*/ 174 h 882"/>
                <a:gd name="T74" fmla="*/ 48 w 684"/>
                <a:gd name="T75" fmla="*/ 114 h 882"/>
                <a:gd name="T76" fmla="*/ 90 w 684"/>
                <a:gd name="T77" fmla="*/ 84 h 882"/>
                <a:gd name="T78" fmla="*/ 138 w 684"/>
                <a:gd name="T79" fmla="*/ 66 h 882"/>
                <a:gd name="T80" fmla="*/ 192 w 684"/>
                <a:gd name="T81" fmla="*/ 72 h 882"/>
                <a:gd name="T82" fmla="*/ 240 w 684"/>
                <a:gd name="T83" fmla="*/ 18 h 882"/>
                <a:gd name="T84" fmla="*/ 282 w 684"/>
                <a:gd name="T85" fmla="*/ 24 h 882"/>
                <a:gd name="T86" fmla="*/ 318 w 684"/>
                <a:gd name="T87" fmla="*/ 60 h 882"/>
                <a:gd name="T88" fmla="*/ 390 w 684"/>
                <a:gd name="T89" fmla="*/ 66 h 882"/>
                <a:gd name="T90" fmla="*/ 420 w 684"/>
                <a:gd name="T91" fmla="*/ 90 h 882"/>
                <a:gd name="T92" fmla="*/ 414 w 684"/>
                <a:gd name="T93" fmla="*/ 126 h 882"/>
                <a:gd name="T94" fmla="*/ 420 w 684"/>
                <a:gd name="T95" fmla="*/ 168 h 882"/>
                <a:gd name="T96" fmla="*/ 414 w 684"/>
                <a:gd name="T97" fmla="*/ 210 h 882"/>
                <a:gd name="T98" fmla="*/ 438 w 684"/>
                <a:gd name="T99" fmla="*/ 228 h 882"/>
                <a:gd name="T100" fmla="*/ 444 w 684"/>
                <a:gd name="T101" fmla="*/ 264 h 882"/>
                <a:gd name="T102" fmla="*/ 432 w 684"/>
                <a:gd name="T103" fmla="*/ 336 h 882"/>
                <a:gd name="T104" fmla="*/ 432 w 684"/>
                <a:gd name="T105" fmla="*/ 354 h 882"/>
                <a:gd name="T106" fmla="*/ 456 w 684"/>
                <a:gd name="T107" fmla="*/ 408 h 882"/>
                <a:gd name="T108" fmla="*/ 510 w 684"/>
                <a:gd name="T109" fmla="*/ 438 h 882"/>
                <a:gd name="T110" fmla="*/ 570 w 684"/>
                <a:gd name="T111" fmla="*/ 444 h 882"/>
                <a:gd name="T112" fmla="*/ 624 w 684"/>
                <a:gd name="T113" fmla="*/ 468 h 882"/>
                <a:gd name="T114" fmla="*/ 666 w 684"/>
                <a:gd name="T115" fmla="*/ 474 h 882"/>
                <a:gd name="T116" fmla="*/ 678 w 684"/>
                <a:gd name="T117" fmla="*/ 528 h 882"/>
                <a:gd name="T118" fmla="*/ 672 w 684"/>
                <a:gd name="T119" fmla="*/ 558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84" h="882">
                  <a:moveTo>
                    <a:pt x="648" y="576"/>
                  </a:moveTo>
                  <a:lnTo>
                    <a:pt x="642" y="582"/>
                  </a:lnTo>
                  <a:lnTo>
                    <a:pt x="642" y="576"/>
                  </a:lnTo>
                  <a:lnTo>
                    <a:pt x="636" y="576"/>
                  </a:lnTo>
                  <a:lnTo>
                    <a:pt x="642" y="576"/>
                  </a:lnTo>
                  <a:lnTo>
                    <a:pt x="642" y="570"/>
                  </a:lnTo>
                  <a:lnTo>
                    <a:pt x="636" y="570"/>
                  </a:lnTo>
                  <a:lnTo>
                    <a:pt x="630" y="570"/>
                  </a:lnTo>
                  <a:lnTo>
                    <a:pt x="624" y="570"/>
                  </a:lnTo>
                  <a:lnTo>
                    <a:pt x="630" y="576"/>
                  </a:lnTo>
                  <a:lnTo>
                    <a:pt x="624" y="576"/>
                  </a:lnTo>
                  <a:lnTo>
                    <a:pt x="624" y="582"/>
                  </a:lnTo>
                  <a:lnTo>
                    <a:pt x="618" y="582"/>
                  </a:lnTo>
                  <a:lnTo>
                    <a:pt x="618" y="576"/>
                  </a:lnTo>
                  <a:lnTo>
                    <a:pt x="612" y="576"/>
                  </a:lnTo>
                  <a:lnTo>
                    <a:pt x="606" y="576"/>
                  </a:lnTo>
                  <a:lnTo>
                    <a:pt x="606" y="570"/>
                  </a:lnTo>
                  <a:lnTo>
                    <a:pt x="600" y="576"/>
                  </a:lnTo>
                  <a:lnTo>
                    <a:pt x="600" y="570"/>
                  </a:lnTo>
                  <a:lnTo>
                    <a:pt x="600" y="576"/>
                  </a:lnTo>
                  <a:lnTo>
                    <a:pt x="600" y="570"/>
                  </a:lnTo>
                  <a:lnTo>
                    <a:pt x="600" y="564"/>
                  </a:lnTo>
                  <a:lnTo>
                    <a:pt x="600" y="570"/>
                  </a:lnTo>
                  <a:lnTo>
                    <a:pt x="600" y="564"/>
                  </a:lnTo>
                  <a:lnTo>
                    <a:pt x="594" y="564"/>
                  </a:lnTo>
                  <a:lnTo>
                    <a:pt x="588" y="564"/>
                  </a:lnTo>
                  <a:lnTo>
                    <a:pt x="588" y="570"/>
                  </a:lnTo>
                  <a:lnTo>
                    <a:pt x="582" y="570"/>
                  </a:lnTo>
                  <a:lnTo>
                    <a:pt x="576" y="576"/>
                  </a:lnTo>
                  <a:lnTo>
                    <a:pt x="576" y="582"/>
                  </a:lnTo>
                  <a:lnTo>
                    <a:pt x="576" y="576"/>
                  </a:lnTo>
                  <a:lnTo>
                    <a:pt x="570" y="576"/>
                  </a:lnTo>
                  <a:lnTo>
                    <a:pt x="564" y="576"/>
                  </a:lnTo>
                  <a:lnTo>
                    <a:pt x="558" y="576"/>
                  </a:lnTo>
                  <a:lnTo>
                    <a:pt x="558" y="570"/>
                  </a:lnTo>
                  <a:lnTo>
                    <a:pt x="558" y="576"/>
                  </a:lnTo>
                  <a:lnTo>
                    <a:pt x="552" y="570"/>
                  </a:lnTo>
                  <a:lnTo>
                    <a:pt x="552" y="576"/>
                  </a:lnTo>
                  <a:lnTo>
                    <a:pt x="552" y="582"/>
                  </a:lnTo>
                  <a:lnTo>
                    <a:pt x="546" y="582"/>
                  </a:lnTo>
                  <a:lnTo>
                    <a:pt x="546" y="588"/>
                  </a:lnTo>
                  <a:lnTo>
                    <a:pt x="540" y="594"/>
                  </a:lnTo>
                  <a:lnTo>
                    <a:pt x="534" y="594"/>
                  </a:lnTo>
                  <a:lnTo>
                    <a:pt x="540" y="588"/>
                  </a:lnTo>
                  <a:lnTo>
                    <a:pt x="534" y="588"/>
                  </a:lnTo>
                  <a:lnTo>
                    <a:pt x="528" y="588"/>
                  </a:lnTo>
                  <a:lnTo>
                    <a:pt x="528" y="594"/>
                  </a:lnTo>
                  <a:lnTo>
                    <a:pt x="528" y="588"/>
                  </a:lnTo>
                  <a:lnTo>
                    <a:pt x="522" y="594"/>
                  </a:lnTo>
                  <a:lnTo>
                    <a:pt x="522" y="600"/>
                  </a:lnTo>
                  <a:lnTo>
                    <a:pt x="522" y="594"/>
                  </a:lnTo>
                  <a:lnTo>
                    <a:pt x="522" y="600"/>
                  </a:lnTo>
                  <a:lnTo>
                    <a:pt x="516" y="594"/>
                  </a:lnTo>
                  <a:lnTo>
                    <a:pt x="516" y="600"/>
                  </a:lnTo>
                  <a:lnTo>
                    <a:pt x="510" y="600"/>
                  </a:lnTo>
                  <a:lnTo>
                    <a:pt x="504" y="600"/>
                  </a:lnTo>
                  <a:lnTo>
                    <a:pt x="504" y="606"/>
                  </a:lnTo>
                  <a:lnTo>
                    <a:pt x="498" y="606"/>
                  </a:lnTo>
                  <a:lnTo>
                    <a:pt x="498" y="600"/>
                  </a:lnTo>
                  <a:lnTo>
                    <a:pt x="504" y="600"/>
                  </a:lnTo>
                  <a:lnTo>
                    <a:pt x="498" y="600"/>
                  </a:lnTo>
                  <a:lnTo>
                    <a:pt x="492" y="600"/>
                  </a:lnTo>
                  <a:lnTo>
                    <a:pt x="486" y="600"/>
                  </a:lnTo>
                  <a:lnTo>
                    <a:pt x="486" y="606"/>
                  </a:lnTo>
                  <a:lnTo>
                    <a:pt x="486" y="612"/>
                  </a:lnTo>
                  <a:lnTo>
                    <a:pt x="486" y="606"/>
                  </a:lnTo>
                  <a:lnTo>
                    <a:pt x="486" y="612"/>
                  </a:lnTo>
                  <a:lnTo>
                    <a:pt x="480" y="612"/>
                  </a:lnTo>
                  <a:lnTo>
                    <a:pt x="480" y="606"/>
                  </a:lnTo>
                  <a:lnTo>
                    <a:pt x="474" y="606"/>
                  </a:lnTo>
                  <a:lnTo>
                    <a:pt x="468" y="606"/>
                  </a:lnTo>
                  <a:lnTo>
                    <a:pt x="474" y="606"/>
                  </a:lnTo>
                  <a:lnTo>
                    <a:pt x="474" y="612"/>
                  </a:lnTo>
                  <a:lnTo>
                    <a:pt x="474" y="606"/>
                  </a:lnTo>
                  <a:lnTo>
                    <a:pt x="474" y="612"/>
                  </a:lnTo>
                  <a:lnTo>
                    <a:pt x="468" y="612"/>
                  </a:lnTo>
                  <a:lnTo>
                    <a:pt x="468" y="606"/>
                  </a:lnTo>
                  <a:lnTo>
                    <a:pt x="468" y="612"/>
                  </a:lnTo>
                  <a:lnTo>
                    <a:pt x="462" y="606"/>
                  </a:lnTo>
                  <a:lnTo>
                    <a:pt x="462" y="612"/>
                  </a:lnTo>
                  <a:lnTo>
                    <a:pt x="456" y="612"/>
                  </a:lnTo>
                  <a:lnTo>
                    <a:pt x="456" y="618"/>
                  </a:lnTo>
                  <a:lnTo>
                    <a:pt x="450" y="618"/>
                  </a:lnTo>
                  <a:lnTo>
                    <a:pt x="444" y="618"/>
                  </a:lnTo>
                  <a:lnTo>
                    <a:pt x="438" y="618"/>
                  </a:lnTo>
                  <a:lnTo>
                    <a:pt x="438" y="624"/>
                  </a:lnTo>
                  <a:lnTo>
                    <a:pt x="432" y="624"/>
                  </a:lnTo>
                  <a:lnTo>
                    <a:pt x="432" y="630"/>
                  </a:lnTo>
                  <a:lnTo>
                    <a:pt x="426" y="630"/>
                  </a:lnTo>
                  <a:lnTo>
                    <a:pt x="426" y="636"/>
                  </a:lnTo>
                  <a:lnTo>
                    <a:pt x="426" y="642"/>
                  </a:lnTo>
                  <a:lnTo>
                    <a:pt x="432" y="642"/>
                  </a:lnTo>
                  <a:lnTo>
                    <a:pt x="432" y="648"/>
                  </a:lnTo>
                  <a:lnTo>
                    <a:pt x="426" y="648"/>
                  </a:lnTo>
                  <a:lnTo>
                    <a:pt x="432" y="654"/>
                  </a:lnTo>
                  <a:lnTo>
                    <a:pt x="426" y="654"/>
                  </a:lnTo>
                  <a:lnTo>
                    <a:pt x="420" y="654"/>
                  </a:lnTo>
                  <a:lnTo>
                    <a:pt x="420" y="660"/>
                  </a:lnTo>
                  <a:lnTo>
                    <a:pt x="414" y="660"/>
                  </a:lnTo>
                  <a:lnTo>
                    <a:pt x="414" y="666"/>
                  </a:lnTo>
                  <a:lnTo>
                    <a:pt x="420" y="666"/>
                  </a:lnTo>
                  <a:lnTo>
                    <a:pt x="420" y="672"/>
                  </a:lnTo>
                  <a:lnTo>
                    <a:pt x="426" y="672"/>
                  </a:lnTo>
                  <a:lnTo>
                    <a:pt x="426" y="678"/>
                  </a:lnTo>
                  <a:lnTo>
                    <a:pt x="426" y="684"/>
                  </a:lnTo>
                  <a:lnTo>
                    <a:pt x="420" y="684"/>
                  </a:lnTo>
                  <a:lnTo>
                    <a:pt x="426" y="684"/>
                  </a:lnTo>
                  <a:lnTo>
                    <a:pt x="426" y="690"/>
                  </a:lnTo>
                  <a:lnTo>
                    <a:pt x="420" y="690"/>
                  </a:lnTo>
                  <a:lnTo>
                    <a:pt x="426" y="690"/>
                  </a:lnTo>
                  <a:lnTo>
                    <a:pt x="426" y="696"/>
                  </a:lnTo>
                  <a:lnTo>
                    <a:pt x="426" y="690"/>
                  </a:lnTo>
                  <a:lnTo>
                    <a:pt x="426" y="696"/>
                  </a:lnTo>
                  <a:lnTo>
                    <a:pt x="420" y="696"/>
                  </a:lnTo>
                  <a:lnTo>
                    <a:pt x="426" y="696"/>
                  </a:lnTo>
                  <a:lnTo>
                    <a:pt x="426" y="702"/>
                  </a:lnTo>
                  <a:lnTo>
                    <a:pt x="432" y="702"/>
                  </a:lnTo>
                  <a:lnTo>
                    <a:pt x="432" y="708"/>
                  </a:lnTo>
                  <a:lnTo>
                    <a:pt x="426" y="708"/>
                  </a:lnTo>
                  <a:lnTo>
                    <a:pt x="426" y="714"/>
                  </a:lnTo>
                  <a:lnTo>
                    <a:pt x="432" y="714"/>
                  </a:lnTo>
                  <a:lnTo>
                    <a:pt x="426" y="720"/>
                  </a:lnTo>
                  <a:lnTo>
                    <a:pt x="420" y="720"/>
                  </a:lnTo>
                  <a:lnTo>
                    <a:pt x="414" y="720"/>
                  </a:lnTo>
                  <a:lnTo>
                    <a:pt x="420" y="726"/>
                  </a:lnTo>
                  <a:lnTo>
                    <a:pt x="420" y="732"/>
                  </a:lnTo>
                  <a:lnTo>
                    <a:pt x="426" y="738"/>
                  </a:lnTo>
                  <a:lnTo>
                    <a:pt x="426" y="744"/>
                  </a:lnTo>
                  <a:lnTo>
                    <a:pt x="420" y="744"/>
                  </a:lnTo>
                  <a:lnTo>
                    <a:pt x="426" y="744"/>
                  </a:lnTo>
                  <a:lnTo>
                    <a:pt x="426" y="750"/>
                  </a:lnTo>
                  <a:lnTo>
                    <a:pt x="432" y="750"/>
                  </a:lnTo>
                  <a:lnTo>
                    <a:pt x="432" y="756"/>
                  </a:lnTo>
                  <a:lnTo>
                    <a:pt x="432" y="762"/>
                  </a:lnTo>
                  <a:lnTo>
                    <a:pt x="432" y="768"/>
                  </a:lnTo>
                  <a:lnTo>
                    <a:pt x="432" y="774"/>
                  </a:lnTo>
                  <a:lnTo>
                    <a:pt x="426" y="774"/>
                  </a:lnTo>
                  <a:lnTo>
                    <a:pt x="426" y="780"/>
                  </a:lnTo>
                  <a:lnTo>
                    <a:pt x="432" y="780"/>
                  </a:lnTo>
                  <a:lnTo>
                    <a:pt x="438" y="780"/>
                  </a:lnTo>
                  <a:lnTo>
                    <a:pt x="432" y="780"/>
                  </a:lnTo>
                  <a:lnTo>
                    <a:pt x="438" y="780"/>
                  </a:lnTo>
                  <a:lnTo>
                    <a:pt x="438" y="786"/>
                  </a:lnTo>
                  <a:lnTo>
                    <a:pt x="432" y="786"/>
                  </a:lnTo>
                  <a:lnTo>
                    <a:pt x="432" y="792"/>
                  </a:lnTo>
                  <a:lnTo>
                    <a:pt x="432" y="798"/>
                  </a:lnTo>
                  <a:lnTo>
                    <a:pt x="438" y="798"/>
                  </a:lnTo>
                  <a:lnTo>
                    <a:pt x="444" y="798"/>
                  </a:lnTo>
                  <a:lnTo>
                    <a:pt x="444" y="804"/>
                  </a:lnTo>
                  <a:lnTo>
                    <a:pt x="438" y="804"/>
                  </a:lnTo>
                  <a:lnTo>
                    <a:pt x="438" y="810"/>
                  </a:lnTo>
                  <a:lnTo>
                    <a:pt x="444" y="810"/>
                  </a:lnTo>
                  <a:lnTo>
                    <a:pt x="444" y="816"/>
                  </a:lnTo>
                  <a:lnTo>
                    <a:pt x="450" y="816"/>
                  </a:lnTo>
                  <a:lnTo>
                    <a:pt x="450" y="810"/>
                  </a:lnTo>
                  <a:lnTo>
                    <a:pt x="450" y="816"/>
                  </a:lnTo>
                  <a:lnTo>
                    <a:pt x="456" y="816"/>
                  </a:lnTo>
                  <a:lnTo>
                    <a:pt x="456" y="822"/>
                  </a:lnTo>
                  <a:lnTo>
                    <a:pt x="450" y="822"/>
                  </a:lnTo>
                  <a:lnTo>
                    <a:pt x="450" y="828"/>
                  </a:lnTo>
                  <a:lnTo>
                    <a:pt x="450" y="834"/>
                  </a:lnTo>
                  <a:lnTo>
                    <a:pt x="450" y="840"/>
                  </a:lnTo>
                  <a:lnTo>
                    <a:pt x="456" y="840"/>
                  </a:lnTo>
                  <a:lnTo>
                    <a:pt x="462" y="840"/>
                  </a:lnTo>
                  <a:lnTo>
                    <a:pt x="462" y="846"/>
                  </a:lnTo>
                  <a:lnTo>
                    <a:pt x="456" y="846"/>
                  </a:lnTo>
                  <a:lnTo>
                    <a:pt x="462" y="846"/>
                  </a:lnTo>
                  <a:lnTo>
                    <a:pt x="456" y="846"/>
                  </a:lnTo>
                  <a:lnTo>
                    <a:pt x="456" y="852"/>
                  </a:lnTo>
                  <a:lnTo>
                    <a:pt x="456" y="858"/>
                  </a:lnTo>
                  <a:lnTo>
                    <a:pt x="450" y="858"/>
                  </a:lnTo>
                  <a:lnTo>
                    <a:pt x="456" y="858"/>
                  </a:lnTo>
                  <a:lnTo>
                    <a:pt x="450" y="858"/>
                  </a:lnTo>
                  <a:lnTo>
                    <a:pt x="450" y="864"/>
                  </a:lnTo>
                  <a:lnTo>
                    <a:pt x="444" y="864"/>
                  </a:lnTo>
                  <a:lnTo>
                    <a:pt x="444" y="870"/>
                  </a:lnTo>
                  <a:lnTo>
                    <a:pt x="444" y="876"/>
                  </a:lnTo>
                  <a:lnTo>
                    <a:pt x="444" y="882"/>
                  </a:lnTo>
                  <a:lnTo>
                    <a:pt x="438" y="882"/>
                  </a:lnTo>
                  <a:lnTo>
                    <a:pt x="438" y="876"/>
                  </a:lnTo>
                  <a:lnTo>
                    <a:pt x="438" y="882"/>
                  </a:lnTo>
                  <a:lnTo>
                    <a:pt x="438" y="876"/>
                  </a:lnTo>
                  <a:lnTo>
                    <a:pt x="438" y="870"/>
                  </a:lnTo>
                  <a:lnTo>
                    <a:pt x="438" y="876"/>
                  </a:lnTo>
                  <a:lnTo>
                    <a:pt x="432" y="870"/>
                  </a:lnTo>
                  <a:lnTo>
                    <a:pt x="432" y="864"/>
                  </a:lnTo>
                  <a:lnTo>
                    <a:pt x="426" y="864"/>
                  </a:lnTo>
                  <a:lnTo>
                    <a:pt x="426" y="870"/>
                  </a:lnTo>
                  <a:lnTo>
                    <a:pt x="420" y="870"/>
                  </a:lnTo>
                  <a:lnTo>
                    <a:pt x="414" y="870"/>
                  </a:lnTo>
                  <a:lnTo>
                    <a:pt x="408" y="870"/>
                  </a:lnTo>
                  <a:lnTo>
                    <a:pt x="408" y="864"/>
                  </a:lnTo>
                  <a:lnTo>
                    <a:pt x="408" y="870"/>
                  </a:lnTo>
                  <a:lnTo>
                    <a:pt x="408" y="864"/>
                  </a:lnTo>
                  <a:lnTo>
                    <a:pt x="402" y="864"/>
                  </a:lnTo>
                  <a:lnTo>
                    <a:pt x="402" y="870"/>
                  </a:lnTo>
                  <a:lnTo>
                    <a:pt x="402" y="864"/>
                  </a:lnTo>
                  <a:lnTo>
                    <a:pt x="402" y="870"/>
                  </a:lnTo>
                  <a:lnTo>
                    <a:pt x="396" y="870"/>
                  </a:lnTo>
                  <a:lnTo>
                    <a:pt x="390" y="870"/>
                  </a:lnTo>
                  <a:lnTo>
                    <a:pt x="384" y="870"/>
                  </a:lnTo>
                  <a:lnTo>
                    <a:pt x="384" y="864"/>
                  </a:lnTo>
                  <a:lnTo>
                    <a:pt x="384" y="858"/>
                  </a:lnTo>
                  <a:lnTo>
                    <a:pt x="384" y="864"/>
                  </a:lnTo>
                  <a:lnTo>
                    <a:pt x="384" y="858"/>
                  </a:lnTo>
                  <a:lnTo>
                    <a:pt x="378" y="858"/>
                  </a:lnTo>
                  <a:lnTo>
                    <a:pt x="378" y="864"/>
                  </a:lnTo>
                  <a:lnTo>
                    <a:pt x="378" y="858"/>
                  </a:lnTo>
                  <a:lnTo>
                    <a:pt x="372" y="858"/>
                  </a:lnTo>
                  <a:lnTo>
                    <a:pt x="378" y="858"/>
                  </a:lnTo>
                  <a:lnTo>
                    <a:pt x="378" y="852"/>
                  </a:lnTo>
                  <a:lnTo>
                    <a:pt x="372" y="852"/>
                  </a:lnTo>
                  <a:lnTo>
                    <a:pt x="372" y="846"/>
                  </a:lnTo>
                  <a:lnTo>
                    <a:pt x="366" y="846"/>
                  </a:lnTo>
                  <a:lnTo>
                    <a:pt x="360" y="846"/>
                  </a:lnTo>
                  <a:lnTo>
                    <a:pt x="360" y="840"/>
                  </a:lnTo>
                  <a:lnTo>
                    <a:pt x="354" y="840"/>
                  </a:lnTo>
                  <a:lnTo>
                    <a:pt x="354" y="834"/>
                  </a:lnTo>
                  <a:lnTo>
                    <a:pt x="348" y="834"/>
                  </a:lnTo>
                  <a:lnTo>
                    <a:pt x="342" y="834"/>
                  </a:lnTo>
                  <a:lnTo>
                    <a:pt x="336" y="834"/>
                  </a:lnTo>
                  <a:lnTo>
                    <a:pt x="336" y="840"/>
                  </a:lnTo>
                  <a:lnTo>
                    <a:pt x="330" y="840"/>
                  </a:lnTo>
                  <a:lnTo>
                    <a:pt x="324" y="840"/>
                  </a:lnTo>
                  <a:lnTo>
                    <a:pt x="324" y="834"/>
                  </a:lnTo>
                  <a:lnTo>
                    <a:pt x="324" y="840"/>
                  </a:lnTo>
                  <a:lnTo>
                    <a:pt x="318" y="840"/>
                  </a:lnTo>
                  <a:lnTo>
                    <a:pt x="318" y="834"/>
                  </a:lnTo>
                  <a:lnTo>
                    <a:pt x="312" y="840"/>
                  </a:lnTo>
                  <a:lnTo>
                    <a:pt x="312" y="834"/>
                  </a:lnTo>
                  <a:lnTo>
                    <a:pt x="318" y="834"/>
                  </a:lnTo>
                  <a:lnTo>
                    <a:pt x="312" y="834"/>
                  </a:lnTo>
                  <a:lnTo>
                    <a:pt x="312" y="828"/>
                  </a:lnTo>
                  <a:lnTo>
                    <a:pt x="306" y="828"/>
                  </a:lnTo>
                  <a:lnTo>
                    <a:pt x="300" y="828"/>
                  </a:lnTo>
                  <a:lnTo>
                    <a:pt x="300" y="822"/>
                  </a:lnTo>
                  <a:lnTo>
                    <a:pt x="300" y="816"/>
                  </a:lnTo>
                  <a:lnTo>
                    <a:pt x="294" y="816"/>
                  </a:lnTo>
                  <a:lnTo>
                    <a:pt x="294" y="810"/>
                  </a:lnTo>
                  <a:lnTo>
                    <a:pt x="294" y="816"/>
                  </a:lnTo>
                  <a:lnTo>
                    <a:pt x="294" y="810"/>
                  </a:lnTo>
                  <a:lnTo>
                    <a:pt x="288" y="816"/>
                  </a:lnTo>
                  <a:lnTo>
                    <a:pt x="282" y="816"/>
                  </a:lnTo>
                  <a:lnTo>
                    <a:pt x="276" y="816"/>
                  </a:lnTo>
                  <a:lnTo>
                    <a:pt x="276" y="810"/>
                  </a:lnTo>
                  <a:lnTo>
                    <a:pt x="270" y="810"/>
                  </a:lnTo>
                  <a:lnTo>
                    <a:pt x="264" y="810"/>
                  </a:lnTo>
                  <a:lnTo>
                    <a:pt x="264" y="816"/>
                  </a:lnTo>
                  <a:lnTo>
                    <a:pt x="264" y="810"/>
                  </a:lnTo>
                  <a:lnTo>
                    <a:pt x="264" y="816"/>
                  </a:lnTo>
                  <a:lnTo>
                    <a:pt x="264" y="810"/>
                  </a:lnTo>
                  <a:lnTo>
                    <a:pt x="264" y="816"/>
                  </a:lnTo>
                  <a:lnTo>
                    <a:pt x="258" y="816"/>
                  </a:lnTo>
                  <a:lnTo>
                    <a:pt x="252" y="816"/>
                  </a:lnTo>
                  <a:lnTo>
                    <a:pt x="246" y="816"/>
                  </a:lnTo>
                  <a:lnTo>
                    <a:pt x="240" y="816"/>
                  </a:lnTo>
                  <a:lnTo>
                    <a:pt x="240" y="810"/>
                  </a:lnTo>
                  <a:lnTo>
                    <a:pt x="240" y="804"/>
                  </a:lnTo>
                  <a:lnTo>
                    <a:pt x="240" y="810"/>
                  </a:lnTo>
                  <a:lnTo>
                    <a:pt x="240" y="804"/>
                  </a:lnTo>
                  <a:lnTo>
                    <a:pt x="234" y="798"/>
                  </a:lnTo>
                  <a:lnTo>
                    <a:pt x="240" y="798"/>
                  </a:lnTo>
                  <a:lnTo>
                    <a:pt x="240" y="792"/>
                  </a:lnTo>
                  <a:lnTo>
                    <a:pt x="246" y="792"/>
                  </a:lnTo>
                  <a:lnTo>
                    <a:pt x="240" y="792"/>
                  </a:lnTo>
                  <a:lnTo>
                    <a:pt x="246" y="792"/>
                  </a:lnTo>
                  <a:lnTo>
                    <a:pt x="240" y="786"/>
                  </a:lnTo>
                  <a:lnTo>
                    <a:pt x="240" y="780"/>
                  </a:lnTo>
                  <a:lnTo>
                    <a:pt x="234" y="780"/>
                  </a:lnTo>
                  <a:lnTo>
                    <a:pt x="234" y="774"/>
                  </a:lnTo>
                  <a:lnTo>
                    <a:pt x="228" y="774"/>
                  </a:lnTo>
                  <a:lnTo>
                    <a:pt x="222" y="774"/>
                  </a:lnTo>
                  <a:lnTo>
                    <a:pt x="216" y="774"/>
                  </a:lnTo>
                  <a:lnTo>
                    <a:pt x="222" y="774"/>
                  </a:lnTo>
                  <a:lnTo>
                    <a:pt x="222" y="768"/>
                  </a:lnTo>
                  <a:lnTo>
                    <a:pt x="216" y="768"/>
                  </a:lnTo>
                  <a:lnTo>
                    <a:pt x="222" y="768"/>
                  </a:lnTo>
                  <a:lnTo>
                    <a:pt x="216" y="768"/>
                  </a:lnTo>
                  <a:lnTo>
                    <a:pt x="210" y="768"/>
                  </a:lnTo>
                  <a:lnTo>
                    <a:pt x="216" y="768"/>
                  </a:lnTo>
                  <a:lnTo>
                    <a:pt x="216" y="762"/>
                  </a:lnTo>
                  <a:lnTo>
                    <a:pt x="216" y="756"/>
                  </a:lnTo>
                  <a:lnTo>
                    <a:pt x="222" y="756"/>
                  </a:lnTo>
                  <a:lnTo>
                    <a:pt x="222" y="762"/>
                  </a:lnTo>
                  <a:lnTo>
                    <a:pt x="228" y="756"/>
                  </a:lnTo>
                  <a:lnTo>
                    <a:pt x="228" y="750"/>
                  </a:lnTo>
                  <a:lnTo>
                    <a:pt x="234" y="750"/>
                  </a:lnTo>
                  <a:lnTo>
                    <a:pt x="234" y="744"/>
                  </a:lnTo>
                  <a:lnTo>
                    <a:pt x="234" y="738"/>
                  </a:lnTo>
                  <a:lnTo>
                    <a:pt x="240" y="738"/>
                  </a:lnTo>
                  <a:lnTo>
                    <a:pt x="240" y="732"/>
                  </a:lnTo>
                  <a:lnTo>
                    <a:pt x="234" y="732"/>
                  </a:lnTo>
                  <a:lnTo>
                    <a:pt x="234" y="726"/>
                  </a:lnTo>
                  <a:lnTo>
                    <a:pt x="234" y="732"/>
                  </a:lnTo>
                  <a:lnTo>
                    <a:pt x="234" y="726"/>
                  </a:lnTo>
                  <a:lnTo>
                    <a:pt x="228" y="726"/>
                  </a:lnTo>
                  <a:lnTo>
                    <a:pt x="228" y="720"/>
                  </a:lnTo>
                  <a:lnTo>
                    <a:pt x="222" y="720"/>
                  </a:lnTo>
                  <a:lnTo>
                    <a:pt x="228" y="720"/>
                  </a:lnTo>
                  <a:lnTo>
                    <a:pt x="228" y="714"/>
                  </a:lnTo>
                  <a:lnTo>
                    <a:pt x="228" y="720"/>
                  </a:lnTo>
                  <a:lnTo>
                    <a:pt x="222" y="720"/>
                  </a:lnTo>
                  <a:lnTo>
                    <a:pt x="222" y="714"/>
                  </a:lnTo>
                  <a:lnTo>
                    <a:pt x="222" y="720"/>
                  </a:lnTo>
                  <a:lnTo>
                    <a:pt x="222" y="714"/>
                  </a:lnTo>
                  <a:lnTo>
                    <a:pt x="216" y="714"/>
                  </a:lnTo>
                  <a:lnTo>
                    <a:pt x="222" y="714"/>
                  </a:lnTo>
                  <a:lnTo>
                    <a:pt x="222" y="708"/>
                  </a:lnTo>
                  <a:lnTo>
                    <a:pt x="216" y="708"/>
                  </a:lnTo>
                  <a:lnTo>
                    <a:pt x="216" y="702"/>
                  </a:lnTo>
                  <a:lnTo>
                    <a:pt x="222" y="702"/>
                  </a:lnTo>
                  <a:lnTo>
                    <a:pt x="216" y="702"/>
                  </a:lnTo>
                  <a:lnTo>
                    <a:pt x="216" y="696"/>
                  </a:lnTo>
                  <a:lnTo>
                    <a:pt x="216" y="702"/>
                  </a:lnTo>
                  <a:lnTo>
                    <a:pt x="216" y="696"/>
                  </a:lnTo>
                  <a:lnTo>
                    <a:pt x="216" y="702"/>
                  </a:lnTo>
                  <a:lnTo>
                    <a:pt x="210" y="702"/>
                  </a:lnTo>
                  <a:lnTo>
                    <a:pt x="210" y="696"/>
                  </a:lnTo>
                  <a:lnTo>
                    <a:pt x="210" y="702"/>
                  </a:lnTo>
                  <a:lnTo>
                    <a:pt x="210" y="696"/>
                  </a:lnTo>
                  <a:lnTo>
                    <a:pt x="204" y="696"/>
                  </a:lnTo>
                  <a:lnTo>
                    <a:pt x="204" y="702"/>
                  </a:lnTo>
                  <a:lnTo>
                    <a:pt x="204" y="696"/>
                  </a:lnTo>
                  <a:lnTo>
                    <a:pt x="204" y="690"/>
                  </a:lnTo>
                  <a:lnTo>
                    <a:pt x="198" y="690"/>
                  </a:lnTo>
                  <a:lnTo>
                    <a:pt x="192" y="690"/>
                  </a:lnTo>
                  <a:lnTo>
                    <a:pt x="186" y="690"/>
                  </a:lnTo>
                  <a:lnTo>
                    <a:pt x="186" y="696"/>
                  </a:lnTo>
                  <a:lnTo>
                    <a:pt x="180" y="696"/>
                  </a:lnTo>
                  <a:lnTo>
                    <a:pt x="180" y="690"/>
                  </a:lnTo>
                  <a:lnTo>
                    <a:pt x="174" y="690"/>
                  </a:lnTo>
                  <a:lnTo>
                    <a:pt x="168" y="690"/>
                  </a:lnTo>
                  <a:lnTo>
                    <a:pt x="162" y="690"/>
                  </a:lnTo>
                  <a:lnTo>
                    <a:pt x="156" y="690"/>
                  </a:lnTo>
                  <a:lnTo>
                    <a:pt x="156" y="696"/>
                  </a:lnTo>
                  <a:lnTo>
                    <a:pt x="156" y="690"/>
                  </a:lnTo>
                  <a:lnTo>
                    <a:pt x="150" y="690"/>
                  </a:lnTo>
                  <a:lnTo>
                    <a:pt x="144" y="690"/>
                  </a:lnTo>
                  <a:lnTo>
                    <a:pt x="144" y="684"/>
                  </a:lnTo>
                  <a:lnTo>
                    <a:pt x="138" y="684"/>
                  </a:lnTo>
                  <a:lnTo>
                    <a:pt x="132" y="684"/>
                  </a:lnTo>
                  <a:lnTo>
                    <a:pt x="126" y="684"/>
                  </a:lnTo>
                  <a:lnTo>
                    <a:pt x="120" y="684"/>
                  </a:lnTo>
                  <a:lnTo>
                    <a:pt x="120" y="690"/>
                  </a:lnTo>
                  <a:lnTo>
                    <a:pt x="120" y="684"/>
                  </a:lnTo>
                  <a:lnTo>
                    <a:pt x="120" y="690"/>
                  </a:lnTo>
                  <a:lnTo>
                    <a:pt x="114" y="690"/>
                  </a:lnTo>
                  <a:lnTo>
                    <a:pt x="114" y="684"/>
                  </a:lnTo>
                  <a:lnTo>
                    <a:pt x="114" y="690"/>
                  </a:lnTo>
                  <a:lnTo>
                    <a:pt x="114" y="684"/>
                  </a:lnTo>
                  <a:lnTo>
                    <a:pt x="120" y="684"/>
                  </a:lnTo>
                  <a:lnTo>
                    <a:pt x="114" y="684"/>
                  </a:lnTo>
                  <a:lnTo>
                    <a:pt x="108" y="684"/>
                  </a:lnTo>
                  <a:lnTo>
                    <a:pt x="108" y="678"/>
                  </a:lnTo>
                  <a:lnTo>
                    <a:pt x="108" y="672"/>
                  </a:lnTo>
                  <a:lnTo>
                    <a:pt x="108" y="666"/>
                  </a:lnTo>
                  <a:lnTo>
                    <a:pt x="102" y="666"/>
                  </a:lnTo>
                  <a:lnTo>
                    <a:pt x="108" y="666"/>
                  </a:lnTo>
                  <a:lnTo>
                    <a:pt x="102" y="666"/>
                  </a:lnTo>
                  <a:lnTo>
                    <a:pt x="108" y="666"/>
                  </a:lnTo>
                  <a:lnTo>
                    <a:pt x="108" y="660"/>
                  </a:lnTo>
                  <a:lnTo>
                    <a:pt x="102" y="660"/>
                  </a:lnTo>
                  <a:lnTo>
                    <a:pt x="102" y="654"/>
                  </a:lnTo>
                  <a:lnTo>
                    <a:pt x="102" y="648"/>
                  </a:lnTo>
                  <a:lnTo>
                    <a:pt x="96" y="648"/>
                  </a:lnTo>
                  <a:lnTo>
                    <a:pt x="96" y="642"/>
                  </a:lnTo>
                  <a:lnTo>
                    <a:pt x="96" y="636"/>
                  </a:lnTo>
                  <a:lnTo>
                    <a:pt x="102" y="636"/>
                  </a:lnTo>
                  <a:lnTo>
                    <a:pt x="96" y="636"/>
                  </a:lnTo>
                  <a:lnTo>
                    <a:pt x="102" y="636"/>
                  </a:lnTo>
                  <a:lnTo>
                    <a:pt x="96" y="636"/>
                  </a:lnTo>
                  <a:lnTo>
                    <a:pt x="90" y="630"/>
                  </a:lnTo>
                  <a:lnTo>
                    <a:pt x="90" y="624"/>
                  </a:lnTo>
                  <a:lnTo>
                    <a:pt x="84" y="624"/>
                  </a:lnTo>
                  <a:lnTo>
                    <a:pt x="90" y="624"/>
                  </a:lnTo>
                  <a:lnTo>
                    <a:pt x="84" y="618"/>
                  </a:lnTo>
                  <a:lnTo>
                    <a:pt x="84" y="612"/>
                  </a:lnTo>
                  <a:lnTo>
                    <a:pt x="90" y="612"/>
                  </a:lnTo>
                  <a:lnTo>
                    <a:pt x="96" y="612"/>
                  </a:lnTo>
                  <a:lnTo>
                    <a:pt x="96" y="606"/>
                  </a:lnTo>
                  <a:lnTo>
                    <a:pt x="90" y="606"/>
                  </a:lnTo>
                  <a:lnTo>
                    <a:pt x="96" y="606"/>
                  </a:lnTo>
                  <a:lnTo>
                    <a:pt x="90" y="606"/>
                  </a:lnTo>
                  <a:lnTo>
                    <a:pt x="84" y="606"/>
                  </a:lnTo>
                  <a:lnTo>
                    <a:pt x="84" y="600"/>
                  </a:lnTo>
                  <a:lnTo>
                    <a:pt x="78" y="600"/>
                  </a:lnTo>
                  <a:lnTo>
                    <a:pt x="72" y="600"/>
                  </a:lnTo>
                  <a:lnTo>
                    <a:pt x="66" y="600"/>
                  </a:lnTo>
                  <a:lnTo>
                    <a:pt x="66" y="594"/>
                  </a:lnTo>
                  <a:lnTo>
                    <a:pt x="60" y="594"/>
                  </a:lnTo>
                  <a:lnTo>
                    <a:pt x="54" y="594"/>
                  </a:lnTo>
                  <a:lnTo>
                    <a:pt x="54" y="588"/>
                  </a:lnTo>
                  <a:lnTo>
                    <a:pt x="54" y="594"/>
                  </a:lnTo>
                  <a:lnTo>
                    <a:pt x="48" y="594"/>
                  </a:lnTo>
                  <a:lnTo>
                    <a:pt x="42" y="594"/>
                  </a:lnTo>
                  <a:lnTo>
                    <a:pt x="36" y="594"/>
                  </a:lnTo>
                  <a:lnTo>
                    <a:pt x="30" y="588"/>
                  </a:lnTo>
                  <a:lnTo>
                    <a:pt x="30" y="582"/>
                  </a:lnTo>
                  <a:lnTo>
                    <a:pt x="30" y="576"/>
                  </a:lnTo>
                  <a:lnTo>
                    <a:pt x="24" y="576"/>
                  </a:lnTo>
                  <a:lnTo>
                    <a:pt x="30" y="576"/>
                  </a:lnTo>
                  <a:lnTo>
                    <a:pt x="24" y="576"/>
                  </a:lnTo>
                  <a:lnTo>
                    <a:pt x="24" y="570"/>
                  </a:lnTo>
                  <a:lnTo>
                    <a:pt x="30" y="570"/>
                  </a:lnTo>
                  <a:lnTo>
                    <a:pt x="30" y="564"/>
                  </a:lnTo>
                  <a:lnTo>
                    <a:pt x="24" y="564"/>
                  </a:lnTo>
                  <a:lnTo>
                    <a:pt x="24" y="558"/>
                  </a:lnTo>
                  <a:lnTo>
                    <a:pt x="18" y="558"/>
                  </a:lnTo>
                  <a:lnTo>
                    <a:pt x="18" y="552"/>
                  </a:lnTo>
                  <a:lnTo>
                    <a:pt x="18" y="546"/>
                  </a:lnTo>
                  <a:lnTo>
                    <a:pt x="12" y="546"/>
                  </a:lnTo>
                  <a:lnTo>
                    <a:pt x="12" y="540"/>
                  </a:lnTo>
                  <a:lnTo>
                    <a:pt x="6" y="540"/>
                  </a:lnTo>
                  <a:lnTo>
                    <a:pt x="6" y="534"/>
                  </a:lnTo>
                  <a:lnTo>
                    <a:pt x="6" y="528"/>
                  </a:lnTo>
                  <a:lnTo>
                    <a:pt x="6" y="522"/>
                  </a:lnTo>
                  <a:lnTo>
                    <a:pt x="0" y="522"/>
                  </a:lnTo>
                  <a:lnTo>
                    <a:pt x="6" y="522"/>
                  </a:lnTo>
                  <a:lnTo>
                    <a:pt x="6" y="516"/>
                  </a:lnTo>
                  <a:lnTo>
                    <a:pt x="6" y="510"/>
                  </a:lnTo>
                  <a:lnTo>
                    <a:pt x="6" y="504"/>
                  </a:lnTo>
                  <a:lnTo>
                    <a:pt x="12" y="504"/>
                  </a:lnTo>
                  <a:lnTo>
                    <a:pt x="12" y="498"/>
                  </a:lnTo>
                  <a:lnTo>
                    <a:pt x="18" y="498"/>
                  </a:lnTo>
                  <a:lnTo>
                    <a:pt x="18" y="492"/>
                  </a:lnTo>
                  <a:lnTo>
                    <a:pt x="24" y="492"/>
                  </a:lnTo>
                  <a:lnTo>
                    <a:pt x="24" y="486"/>
                  </a:lnTo>
                  <a:lnTo>
                    <a:pt x="24" y="480"/>
                  </a:lnTo>
                  <a:lnTo>
                    <a:pt x="18" y="480"/>
                  </a:lnTo>
                  <a:lnTo>
                    <a:pt x="12" y="480"/>
                  </a:lnTo>
                  <a:lnTo>
                    <a:pt x="12" y="474"/>
                  </a:lnTo>
                  <a:lnTo>
                    <a:pt x="12" y="468"/>
                  </a:lnTo>
                  <a:lnTo>
                    <a:pt x="18" y="468"/>
                  </a:lnTo>
                  <a:lnTo>
                    <a:pt x="18" y="462"/>
                  </a:lnTo>
                  <a:lnTo>
                    <a:pt x="24" y="462"/>
                  </a:lnTo>
                  <a:lnTo>
                    <a:pt x="18" y="462"/>
                  </a:lnTo>
                  <a:lnTo>
                    <a:pt x="12" y="462"/>
                  </a:lnTo>
                  <a:lnTo>
                    <a:pt x="12" y="456"/>
                  </a:lnTo>
                  <a:lnTo>
                    <a:pt x="6" y="456"/>
                  </a:lnTo>
                  <a:lnTo>
                    <a:pt x="6" y="450"/>
                  </a:lnTo>
                  <a:lnTo>
                    <a:pt x="0" y="450"/>
                  </a:lnTo>
                  <a:lnTo>
                    <a:pt x="0" y="444"/>
                  </a:lnTo>
                  <a:lnTo>
                    <a:pt x="0" y="438"/>
                  </a:lnTo>
                  <a:lnTo>
                    <a:pt x="6" y="438"/>
                  </a:lnTo>
                  <a:lnTo>
                    <a:pt x="12" y="438"/>
                  </a:lnTo>
                  <a:lnTo>
                    <a:pt x="18" y="438"/>
                  </a:lnTo>
                  <a:lnTo>
                    <a:pt x="12" y="438"/>
                  </a:lnTo>
                  <a:lnTo>
                    <a:pt x="18" y="438"/>
                  </a:lnTo>
                  <a:lnTo>
                    <a:pt x="18" y="432"/>
                  </a:lnTo>
                  <a:lnTo>
                    <a:pt x="24" y="432"/>
                  </a:lnTo>
                  <a:lnTo>
                    <a:pt x="18" y="426"/>
                  </a:lnTo>
                  <a:lnTo>
                    <a:pt x="24" y="426"/>
                  </a:lnTo>
                  <a:lnTo>
                    <a:pt x="30" y="426"/>
                  </a:lnTo>
                  <a:lnTo>
                    <a:pt x="36" y="420"/>
                  </a:lnTo>
                  <a:lnTo>
                    <a:pt x="36" y="426"/>
                  </a:lnTo>
                  <a:lnTo>
                    <a:pt x="42" y="420"/>
                  </a:lnTo>
                  <a:lnTo>
                    <a:pt x="42" y="426"/>
                  </a:lnTo>
                  <a:lnTo>
                    <a:pt x="48" y="426"/>
                  </a:lnTo>
                  <a:lnTo>
                    <a:pt x="54" y="426"/>
                  </a:lnTo>
                  <a:lnTo>
                    <a:pt x="54" y="420"/>
                  </a:lnTo>
                  <a:lnTo>
                    <a:pt x="60" y="420"/>
                  </a:lnTo>
                  <a:lnTo>
                    <a:pt x="60" y="426"/>
                  </a:lnTo>
                  <a:lnTo>
                    <a:pt x="66" y="426"/>
                  </a:lnTo>
                  <a:lnTo>
                    <a:pt x="72" y="420"/>
                  </a:lnTo>
                  <a:lnTo>
                    <a:pt x="78" y="420"/>
                  </a:lnTo>
                  <a:lnTo>
                    <a:pt x="84" y="420"/>
                  </a:lnTo>
                  <a:lnTo>
                    <a:pt x="90" y="420"/>
                  </a:lnTo>
                  <a:lnTo>
                    <a:pt x="96" y="420"/>
                  </a:lnTo>
                  <a:lnTo>
                    <a:pt x="102" y="420"/>
                  </a:lnTo>
                  <a:lnTo>
                    <a:pt x="102" y="414"/>
                  </a:lnTo>
                  <a:lnTo>
                    <a:pt x="102" y="408"/>
                  </a:lnTo>
                  <a:lnTo>
                    <a:pt x="102" y="402"/>
                  </a:lnTo>
                  <a:lnTo>
                    <a:pt x="96" y="402"/>
                  </a:lnTo>
                  <a:lnTo>
                    <a:pt x="102" y="396"/>
                  </a:lnTo>
                  <a:lnTo>
                    <a:pt x="108" y="396"/>
                  </a:lnTo>
                  <a:lnTo>
                    <a:pt x="114" y="390"/>
                  </a:lnTo>
                  <a:lnTo>
                    <a:pt x="120" y="390"/>
                  </a:lnTo>
                  <a:lnTo>
                    <a:pt x="120" y="384"/>
                  </a:lnTo>
                  <a:lnTo>
                    <a:pt x="126" y="384"/>
                  </a:lnTo>
                  <a:lnTo>
                    <a:pt x="120" y="384"/>
                  </a:lnTo>
                  <a:lnTo>
                    <a:pt x="126" y="384"/>
                  </a:lnTo>
                  <a:lnTo>
                    <a:pt x="126" y="378"/>
                  </a:lnTo>
                  <a:lnTo>
                    <a:pt x="126" y="372"/>
                  </a:lnTo>
                  <a:lnTo>
                    <a:pt x="120" y="372"/>
                  </a:lnTo>
                  <a:lnTo>
                    <a:pt x="114" y="366"/>
                  </a:lnTo>
                  <a:lnTo>
                    <a:pt x="114" y="360"/>
                  </a:lnTo>
                  <a:lnTo>
                    <a:pt x="120" y="360"/>
                  </a:lnTo>
                  <a:lnTo>
                    <a:pt x="114" y="360"/>
                  </a:lnTo>
                  <a:lnTo>
                    <a:pt x="114" y="354"/>
                  </a:lnTo>
                  <a:lnTo>
                    <a:pt x="120" y="354"/>
                  </a:lnTo>
                  <a:lnTo>
                    <a:pt x="126" y="348"/>
                  </a:lnTo>
                  <a:lnTo>
                    <a:pt x="132" y="348"/>
                  </a:lnTo>
                  <a:lnTo>
                    <a:pt x="132" y="342"/>
                  </a:lnTo>
                  <a:lnTo>
                    <a:pt x="126" y="342"/>
                  </a:lnTo>
                  <a:lnTo>
                    <a:pt x="126" y="336"/>
                  </a:lnTo>
                  <a:lnTo>
                    <a:pt x="126" y="330"/>
                  </a:lnTo>
                  <a:lnTo>
                    <a:pt x="120" y="330"/>
                  </a:lnTo>
                  <a:lnTo>
                    <a:pt x="114" y="330"/>
                  </a:lnTo>
                  <a:lnTo>
                    <a:pt x="114" y="324"/>
                  </a:lnTo>
                  <a:lnTo>
                    <a:pt x="114" y="318"/>
                  </a:lnTo>
                  <a:lnTo>
                    <a:pt x="120" y="318"/>
                  </a:lnTo>
                  <a:lnTo>
                    <a:pt x="120" y="312"/>
                  </a:lnTo>
                  <a:lnTo>
                    <a:pt x="114" y="312"/>
                  </a:lnTo>
                  <a:lnTo>
                    <a:pt x="114" y="306"/>
                  </a:lnTo>
                  <a:lnTo>
                    <a:pt x="108" y="306"/>
                  </a:lnTo>
                  <a:lnTo>
                    <a:pt x="114" y="306"/>
                  </a:lnTo>
                  <a:lnTo>
                    <a:pt x="108" y="300"/>
                  </a:lnTo>
                  <a:lnTo>
                    <a:pt x="114" y="300"/>
                  </a:lnTo>
                  <a:lnTo>
                    <a:pt x="120" y="300"/>
                  </a:lnTo>
                  <a:lnTo>
                    <a:pt x="120" y="294"/>
                  </a:lnTo>
                  <a:lnTo>
                    <a:pt x="120" y="300"/>
                  </a:lnTo>
                  <a:lnTo>
                    <a:pt x="120" y="294"/>
                  </a:lnTo>
                  <a:lnTo>
                    <a:pt x="126" y="294"/>
                  </a:lnTo>
                  <a:lnTo>
                    <a:pt x="126" y="288"/>
                  </a:lnTo>
                  <a:lnTo>
                    <a:pt x="132" y="288"/>
                  </a:lnTo>
                  <a:lnTo>
                    <a:pt x="126" y="288"/>
                  </a:lnTo>
                  <a:lnTo>
                    <a:pt x="126" y="282"/>
                  </a:lnTo>
                  <a:lnTo>
                    <a:pt x="120" y="282"/>
                  </a:lnTo>
                  <a:lnTo>
                    <a:pt x="114" y="276"/>
                  </a:lnTo>
                  <a:lnTo>
                    <a:pt x="114" y="282"/>
                  </a:lnTo>
                  <a:lnTo>
                    <a:pt x="114" y="276"/>
                  </a:lnTo>
                  <a:lnTo>
                    <a:pt x="114" y="270"/>
                  </a:lnTo>
                  <a:lnTo>
                    <a:pt x="108" y="270"/>
                  </a:lnTo>
                  <a:lnTo>
                    <a:pt x="108" y="264"/>
                  </a:lnTo>
                  <a:lnTo>
                    <a:pt x="102" y="264"/>
                  </a:lnTo>
                  <a:lnTo>
                    <a:pt x="102" y="258"/>
                  </a:lnTo>
                  <a:lnTo>
                    <a:pt x="96" y="258"/>
                  </a:lnTo>
                  <a:lnTo>
                    <a:pt x="96" y="252"/>
                  </a:lnTo>
                  <a:lnTo>
                    <a:pt x="90" y="252"/>
                  </a:lnTo>
                  <a:lnTo>
                    <a:pt x="90" y="246"/>
                  </a:lnTo>
                  <a:lnTo>
                    <a:pt x="96" y="246"/>
                  </a:lnTo>
                  <a:lnTo>
                    <a:pt x="96" y="240"/>
                  </a:lnTo>
                  <a:lnTo>
                    <a:pt x="96" y="234"/>
                  </a:lnTo>
                  <a:lnTo>
                    <a:pt x="102" y="234"/>
                  </a:lnTo>
                  <a:lnTo>
                    <a:pt x="108" y="234"/>
                  </a:lnTo>
                  <a:lnTo>
                    <a:pt x="114" y="234"/>
                  </a:lnTo>
                  <a:lnTo>
                    <a:pt x="108" y="228"/>
                  </a:lnTo>
                  <a:lnTo>
                    <a:pt x="102" y="222"/>
                  </a:lnTo>
                  <a:lnTo>
                    <a:pt x="96" y="216"/>
                  </a:lnTo>
                  <a:lnTo>
                    <a:pt x="96" y="210"/>
                  </a:lnTo>
                  <a:lnTo>
                    <a:pt x="96" y="204"/>
                  </a:lnTo>
                  <a:lnTo>
                    <a:pt x="90" y="204"/>
                  </a:lnTo>
                  <a:lnTo>
                    <a:pt x="96" y="204"/>
                  </a:lnTo>
                  <a:lnTo>
                    <a:pt x="96" y="198"/>
                  </a:lnTo>
                  <a:lnTo>
                    <a:pt x="96" y="192"/>
                  </a:lnTo>
                  <a:lnTo>
                    <a:pt x="102" y="192"/>
                  </a:lnTo>
                  <a:lnTo>
                    <a:pt x="102" y="186"/>
                  </a:lnTo>
                  <a:lnTo>
                    <a:pt x="102" y="180"/>
                  </a:lnTo>
                  <a:lnTo>
                    <a:pt x="96" y="180"/>
                  </a:lnTo>
                  <a:lnTo>
                    <a:pt x="96" y="186"/>
                  </a:lnTo>
                  <a:lnTo>
                    <a:pt x="90" y="186"/>
                  </a:lnTo>
                  <a:lnTo>
                    <a:pt x="84" y="186"/>
                  </a:lnTo>
                  <a:lnTo>
                    <a:pt x="84" y="180"/>
                  </a:lnTo>
                  <a:lnTo>
                    <a:pt x="84" y="174"/>
                  </a:lnTo>
                  <a:lnTo>
                    <a:pt x="78" y="174"/>
                  </a:lnTo>
                  <a:lnTo>
                    <a:pt x="78" y="168"/>
                  </a:lnTo>
                  <a:lnTo>
                    <a:pt x="78" y="162"/>
                  </a:lnTo>
                  <a:lnTo>
                    <a:pt x="72" y="162"/>
                  </a:lnTo>
                  <a:lnTo>
                    <a:pt x="72" y="156"/>
                  </a:lnTo>
                  <a:lnTo>
                    <a:pt x="66" y="156"/>
                  </a:lnTo>
                  <a:lnTo>
                    <a:pt x="66" y="150"/>
                  </a:lnTo>
                  <a:lnTo>
                    <a:pt x="66" y="144"/>
                  </a:lnTo>
                  <a:lnTo>
                    <a:pt x="60" y="144"/>
                  </a:lnTo>
                  <a:lnTo>
                    <a:pt x="54" y="144"/>
                  </a:lnTo>
                  <a:lnTo>
                    <a:pt x="54" y="138"/>
                  </a:lnTo>
                  <a:lnTo>
                    <a:pt x="54" y="132"/>
                  </a:lnTo>
                  <a:lnTo>
                    <a:pt x="54" y="126"/>
                  </a:lnTo>
                  <a:lnTo>
                    <a:pt x="48" y="126"/>
                  </a:lnTo>
                  <a:lnTo>
                    <a:pt x="48" y="120"/>
                  </a:lnTo>
                  <a:lnTo>
                    <a:pt x="48" y="114"/>
                  </a:lnTo>
                  <a:lnTo>
                    <a:pt x="48" y="108"/>
                  </a:lnTo>
                  <a:lnTo>
                    <a:pt x="48" y="102"/>
                  </a:lnTo>
                  <a:lnTo>
                    <a:pt x="48" y="96"/>
                  </a:lnTo>
                  <a:lnTo>
                    <a:pt x="48" y="90"/>
                  </a:lnTo>
                  <a:lnTo>
                    <a:pt x="54" y="90"/>
                  </a:lnTo>
                  <a:lnTo>
                    <a:pt x="54" y="84"/>
                  </a:lnTo>
                  <a:lnTo>
                    <a:pt x="60" y="90"/>
                  </a:lnTo>
                  <a:lnTo>
                    <a:pt x="66" y="90"/>
                  </a:lnTo>
                  <a:lnTo>
                    <a:pt x="66" y="84"/>
                  </a:lnTo>
                  <a:lnTo>
                    <a:pt x="72" y="84"/>
                  </a:lnTo>
                  <a:lnTo>
                    <a:pt x="78" y="84"/>
                  </a:lnTo>
                  <a:lnTo>
                    <a:pt x="78" y="90"/>
                  </a:lnTo>
                  <a:lnTo>
                    <a:pt x="78" y="84"/>
                  </a:lnTo>
                  <a:lnTo>
                    <a:pt x="84" y="84"/>
                  </a:lnTo>
                  <a:lnTo>
                    <a:pt x="90" y="84"/>
                  </a:lnTo>
                  <a:lnTo>
                    <a:pt x="96" y="84"/>
                  </a:lnTo>
                  <a:lnTo>
                    <a:pt x="96" y="78"/>
                  </a:lnTo>
                  <a:lnTo>
                    <a:pt x="102" y="78"/>
                  </a:lnTo>
                  <a:lnTo>
                    <a:pt x="96" y="72"/>
                  </a:lnTo>
                  <a:lnTo>
                    <a:pt x="102" y="72"/>
                  </a:lnTo>
                  <a:lnTo>
                    <a:pt x="102" y="66"/>
                  </a:lnTo>
                  <a:lnTo>
                    <a:pt x="108" y="66"/>
                  </a:lnTo>
                  <a:lnTo>
                    <a:pt x="102" y="60"/>
                  </a:lnTo>
                  <a:lnTo>
                    <a:pt x="108" y="60"/>
                  </a:lnTo>
                  <a:lnTo>
                    <a:pt x="114" y="60"/>
                  </a:lnTo>
                  <a:lnTo>
                    <a:pt x="120" y="60"/>
                  </a:lnTo>
                  <a:lnTo>
                    <a:pt x="126" y="60"/>
                  </a:lnTo>
                  <a:lnTo>
                    <a:pt x="132" y="60"/>
                  </a:lnTo>
                  <a:lnTo>
                    <a:pt x="132" y="66"/>
                  </a:lnTo>
                  <a:lnTo>
                    <a:pt x="138" y="66"/>
                  </a:lnTo>
                  <a:lnTo>
                    <a:pt x="144" y="66"/>
                  </a:lnTo>
                  <a:lnTo>
                    <a:pt x="144" y="60"/>
                  </a:lnTo>
                  <a:lnTo>
                    <a:pt x="150" y="60"/>
                  </a:lnTo>
                  <a:lnTo>
                    <a:pt x="156" y="66"/>
                  </a:lnTo>
                  <a:lnTo>
                    <a:pt x="162" y="66"/>
                  </a:lnTo>
                  <a:lnTo>
                    <a:pt x="168" y="66"/>
                  </a:lnTo>
                  <a:lnTo>
                    <a:pt x="168" y="72"/>
                  </a:lnTo>
                  <a:lnTo>
                    <a:pt x="174" y="72"/>
                  </a:lnTo>
                  <a:lnTo>
                    <a:pt x="180" y="72"/>
                  </a:lnTo>
                  <a:lnTo>
                    <a:pt x="180" y="66"/>
                  </a:lnTo>
                  <a:lnTo>
                    <a:pt x="180" y="72"/>
                  </a:lnTo>
                  <a:lnTo>
                    <a:pt x="180" y="66"/>
                  </a:lnTo>
                  <a:lnTo>
                    <a:pt x="180" y="72"/>
                  </a:lnTo>
                  <a:lnTo>
                    <a:pt x="186" y="72"/>
                  </a:lnTo>
                  <a:lnTo>
                    <a:pt x="192" y="72"/>
                  </a:lnTo>
                  <a:lnTo>
                    <a:pt x="192" y="66"/>
                  </a:lnTo>
                  <a:lnTo>
                    <a:pt x="198" y="66"/>
                  </a:lnTo>
                  <a:lnTo>
                    <a:pt x="204" y="66"/>
                  </a:lnTo>
                  <a:lnTo>
                    <a:pt x="204" y="60"/>
                  </a:lnTo>
                  <a:lnTo>
                    <a:pt x="210" y="60"/>
                  </a:lnTo>
                  <a:lnTo>
                    <a:pt x="216" y="54"/>
                  </a:lnTo>
                  <a:lnTo>
                    <a:pt x="222" y="54"/>
                  </a:lnTo>
                  <a:lnTo>
                    <a:pt x="222" y="48"/>
                  </a:lnTo>
                  <a:lnTo>
                    <a:pt x="228" y="48"/>
                  </a:lnTo>
                  <a:lnTo>
                    <a:pt x="234" y="48"/>
                  </a:lnTo>
                  <a:lnTo>
                    <a:pt x="228" y="36"/>
                  </a:lnTo>
                  <a:lnTo>
                    <a:pt x="234" y="30"/>
                  </a:lnTo>
                  <a:lnTo>
                    <a:pt x="234" y="24"/>
                  </a:lnTo>
                  <a:lnTo>
                    <a:pt x="234" y="18"/>
                  </a:lnTo>
                  <a:lnTo>
                    <a:pt x="240" y="18"/>
                  </a:lnTo>
                  <a:lnTo>
                    <a:pt x="246" y="24"/>
                  </a:lnTo>
                  <a:lnTo>
                    <a:pt x="246" y="18"/>
                  </a:lnTo>
                  <a:lnTo>
                    <a:pt x="246" y="12"/>
                  </a:lnTo>
                  <a:lnTo>
                    <a:pt x="252" y="12"/>
                  </a:lnTo>
                  <a:lnTo>
                    <a:pt x="258" y="6"/>
                  </a:lnTo>
                  <a:lnTo>
                    <a:pt x="264" y="6"/>
                  </a:lnTo>
                  <a:lnTo>
                    <a:pt x="264" y="0"/>
                  </a:lnTo>
                  <a:lnTo>
                    <a:pt x="264" y="6"/>
                  </a:lnTo>
                  <a:lnTo>
                    <a:pt x="270" y="6"/>
                  </a:lnTo>
                  <a:lnTo>
                    <a:pt x="264" y="12"/>
                  </a:lnTo>
                  <a:lnTo>
                    <a:pt x="264" y="18"/>
                  </a:lnTo>
                  <a:lnTo>
                    <a:pt x="270" y="18"/>
                  </a:lnTo>
                  <a:lnTo>
                    <a:pt x="276" y="18"/>
                  </a:lnTo>
                  <a:lnTo>
                    <a:pt x="276" y="24"/>
                  </a:lnTo>
                  <a:lnTo>
                    <a:pt x="282" y="24"/>
                  </a:lnTo>
                  <a:lnTo>
                    <a:pt x="282" y="30"/>
                  </a:lnTo>
                  <a:lnTo>
                    <a:pt x="294" y="24"/>
                  </a:lnTo>
                  <a:lnTo>
                    <a:pt x="300" y="24"/>
                  </a:lnTo>
                  <a:lnTo>
                    <a:pt x="300" y="30"/>
                  </a:lnTo>
                  <a:lnTo>
                    <a:pt x="306" y="36"/>
                  </a:lnTo>
                  <a:lnTo>
                    <a:pt x="312" y="36"/>
                  </a:lnTo>
                  <a:lnTo>
                    <a:pt x="318" y="36"/>
                  </a:lnTo>
                  <a:lnTo>
                    <a:pt x="318" y="42"/>
                  </a:lnTo>
                  <a:lnTo>
                    <a:pt x="324" y="42"/>
                  </a:lnTo>
                  <a:lnTo>
                    <a:pt x="318" y="42"/>
                  </a:lnTo>
                  <a:lnTo>
                    <a:pt x="318" y="48"/>
                  </a:lnTo>
                  <a:lnTo>
                    <a:pt x="318" y="54"/>
                  </a:lnTo>
                  <a:lnTo>
                    <a:pt x="312" y="54"/>
                  </a:lnTo>
                  <a:lnTo>
                    <a:pt x="318" y="54"/>
                  </a:lnTo>
                  <a:lnTo>
                    <a:pt x="318" y="60"/>
                  </a:lnTo>
                  <a:lnTo>
                    <a:pt x="324" y="54"/>
                  </a:lnTo>
                  <a:lnTo>
                    <a:pt x="330" y="60"/>
                  </a:lnTo>
                  <a:lnTo>
                    <a:pt x="336" y="66"/>
                  </a:lnTo>
                  <a:lnTo>
                    <a:pt x="342" y="66"/>
                  </a:lnTo>
                  <a:lnTo>
                    <a:pt x="348" y="66"/>
                  </a:lnTo>
                  <a:lnTo>
                    <a:pt x="354" y="66"/>
                  </a:lnTo>
                  <a:lnTo>
                    <a:pt x="354" y="72"/>
                  </a:lnTo>
                  <a:lnTo>
                    <a:pt x="360" y="66"/>
                  </a:lnTo>
                  <a:lnTo>
                    <a:pt x="366" y="66"/>
                  </a:lnTo>
                  <a:lnTo>
                    <a:pt x="372" y="66"/>
                  </a:lnTo>
                  <a:lnTo>
                    <a:pt x="378" y="66"/>
                  </a:lnTo>
                  <a:lnTo>
                    <a:pt x="384" y="72"/>
                  </a:lnTo>
                  <a:lnTo>
                    <a:pt x="384" y="66"/>
                  </a:lnTo>
                  <a:lnTo>
                    <a:pt x="390" y="72"/>
                  </a:lnTo>
                  <a:lnTo>
                    <a:pt x="390" y="66"/>
                  </a:lnTo>
                  <a:lnTo>
                    <a:pt x="390" y="60"/>
                  </a:lnTo>
                  <a:lnTo>
                    <a:pt x="390" y="66"/>
                  </a:lnTo>
                  <a:lnTo>
                    <a:pt x="390" y="72"/>
                  </a:lnTo>
                  <a:lnTo>
                    <a:pt x="396" y="72"/>
                  </a:lnTo>
                  <a:lnTo>
                    <a:pt x="390" y="78"/>
                  </a:lnTo>
                  <a:lnTo>
                    <a:pt x="396" y="78"/>
                  </a:lnTo>
                  <a:lnTo>
                    <a:pt x="402" y="72"/>
                  </a:lnTo>
                  <a:lnTo>
                    <a:pt x="408" y="72"/>
                  </a:lnTo>
                  <a:lnTo>
                    <a:pt x="408" y="66"/>
                  </a:lnTo>
                  <a:lnTo>
                    <a:pt x="408" y="72"/>
                  </a:lnTo>
                  <a:lnTo>
                    <a:pt x="414" y="72"/>
                  </a:lnTo>
                  <a:lnTo>
                    <a:pt x="420" y="72"/>
                  </a:lnTo>
                  <a:lnTo>
                    <a:pt x="420" y="78"/>
                  </a:lnTo>
                  <a:lnTo>
                    <a:pt x="420" y="84"/>
                  </a:lnTo>
                  <a:lnTo>
                    <a:pt x="420" y="90"/>
                  </a:lnTo>
                  <a:lnTo>
                    <a:pt x="426" y="90"/>
                  </a:lnTo>
                  <a:lnTo>
                    <a:pt x="426" y="96"/>
                  </a:lnTo>
                  <a:lnTo>
                    <a:pt x="426" y="102"/>
                  </a:lnTo>
                  <a:lnTo>
                    <a:pt x="426" y="108"/>
                  </a:lnTo>
                  <a:lnTo>
                    <a:pt x="420" y="108"/>
                  </a:lnTo>
                  <a:lnTo>
                    <a:pt x="420" y="102"/>
                  </a:lnTo>
                  <a:lnTo>
                    <a:pt x="414" y="102"/>
                  </a:lnTo>
                  <a:lnTo>
                    <a:pt x="420" y="108"/>
                  </a:lnTo>
                  <a:lnTo>
                    <a:pt x="420" y="114"/>
                  </a:lnTo>
                  <a:lnTo>
                    <a:pt x="414" y="108"/>
                  </a:lnTo>
                  <a:lnTo>
                    <a:pt x="414" y="114"/>
                  </a:lnTo>
                  <a:lnTo>
                    <a:pt x="414" y="120"/>
                  </a:lnTo>
                  <a:lnTo>
                    <a:pt x="420" y="120"/>
                  </a:lnTo>
                  <a:lnTo>
                    <a:pt x="420" y="126"/>
                  </a:lnTo>
                  <a:lnTo>
                    <a:pt x="414" y="126"/>
                  </a:lnTo>
                  <a:lnTo>
                    <a:pt x="414" y="132"/>
                  </a:lnTo>
                  <a:lnTo>
                    <a:pt x="414" y="138"/>
                  </a:lnTo>
                  <a:lnTo>
                    <a:pt x="414" y="132"/>
                  </a:lnTo>
                  <a:lnTo>
                    <a:pt x="414" y="138"/>
                  </a:lnTo>
                  <a:lnTo>
                    <a:pt x="420" y="138"/>
                  </a:lnTo>
                  <a:lnTo>
                    <a:pt x="420" y="144"/>
                  </a:lnTo>
                  <a:lnTo>
                    <a:pt x="420" y="150"/>
                  </a:lnTo>
                  <a:lnTo>
                    <a:pt x="420" y="144"/>
                  </a:lnTo>
                  <a:lnTo>
                    <a:pt x="420" y="150"/>
                  </a:lnTo>
                  <a:lnTo>
                    <a:pt x="426" y="156"/>
                  </a:lnTo>
                  <a:lnTo>
                    <a:pt x="420" y="156"/>
                  </a:lnTo>
                  <a:lnTo>
                    <a:pt x="426" y="156"/>
                  </a:lnTo>
                  <a:lnTo>
                    <a:pt x="420" y="162"/>
                  </a:lnTo>
                  <a:lnTo>
                    <a:pt x="426" y="168"/>
                  </a:lnTo>
                  <a:lnTo>
                    <a:pt x="420" y="168"/>
                  </a:lnTo>
                  <a:lnTo>
                    <a:pt x="420" y="174"/>
                  </a:lnTo>
                  <a:lnTo>
                    <a:pt x="426" y="174"/>
                  </a:lnTo>
                  <a:lnTo>
                    <a:pt x="420" y="174"/>
                  </a:lnTo>
                  <a:lnTo>
                    <a:pt x="414" y="174"/>
                  </a:lnTo>
                  <a:lnTo>
                    <a:pt x="408" y="174"/>
                  </a:lnTo>
                  <a:lnTo>
                    <a:pt x="408" y="180"/>
                  </a:lnTo>
                  <a:lnTo>
                    <a:pt x="408" y="186"/>
                  </a:lnTo>
                  <a:lnTo>
                    <a:pt x="408" y="192"/>
                  </a:lnTo>
                  <a:lnTo>
                    <a:pt x="408" y="198"/>
                  </a:lnTo>
                  <a:lnTo>
                    <a:pt x="402" y="204"/>
                  </a:lnTo>
                  <a:lnTo>
                    <a:pt x="402" y="210"/>
                  </a:lnTo>
                  <a:lnTo>
                    <a:pt x="402" y="216"/>
                  </a:lnTo>
                  <a:lnTo>
                    <a:pt x="402" y="210"/>
                  </a:lnTo>
                  <a:lnTo>
                    <a:pt x="408" y="210"/>
                  </a:lnTo>
                  <a:lnTo>
                    <a:pt x="414" y="210"/>
                  </a:lnTo>
                  <a:lnTo>
                    <a:pt x="414" y="216"/>
                  </a:lnTo>
                  <a:lnTo>
                    <a:pt x="408" y="216"/>
                  </a:lnTo>
                  <a:lnTo>
                    <a:pt x="408" y="222"/>
                  </a:lnTo>
                  <a:lnTo>
                    <a:pt x="408" y="228"/>
                  </a:lnTo>
                  <a:lnTo>
                    <a:pt x="414" y="228"/>
                  </a:lnTo>
                  <a:lnTo>
                    <a:pt x="420" y="228"/>
                  </a:lnTo>
                  <a:lnTo>
                    <a:pt x="420" y="222"/>
                  </a:lnTo>
                  <a:lnTo>
                    <a:pt x="420" y="228"/>
                  </a:lnTo>
                  <a:lnTo>
                    <a:pt x="420" y="222"/>
                  </a:lnTo>
                  <a:lnTo>
                    <a:pt x="426" y="222"/>
                  </a:lnTo>
                  <a:lnTo>
                    <a:pt x="426" y="216"/>
                  </a:lnTo>
                  <a:lnTo>
                    <a:pt x="432" y="216"/>
                  </a:lnTo>
                  <a:lnTo>
                    <a:pt x="432" y="222"/>
                  </a:lnTo>
                  <a:lnTo>
                    <a:pt x="432" y="228"/>
                  </a:lnTo>
                  <a:lnTo>
                    <a:pt x="438" y="228"/>
                  </a:lnTo>
                  <a:lnTo>
                    <a:pt x="444" y="228"/>
                  </a:lnTo>
                  <a:lnTo>
                    <a:pt x="450" y="228"/>
                  </a:lnTo>
                  <a:lnTo>
                    <a:pt x="444" y="228"/>
                  </a:lnTo>
                  <a:lnTo>
                    <a:pt x="444" y="234"/>
                  </a:lnTo>
                  <a:lnTo>
                    <a:pt x="450" y="234"/>
                  </a:lnTo>
                  <a:lnTo>
                    <a:pt x="450" y="240"/>
                  </a:lnTo>
                  <a:lnTo>
                    <a:pt x="444" y="240"/>
                  </a:lnTo>
                  <a:lnTo>
                    <a:pt x="444" y="246"/>
                  </a:lnTo>
                  <a:lnTo>
                    <a:pt x="444" y="252"/>
                  </a:lnTo>
                  <a:lnTo>
                    <a:pt x="438" y="252"/>
                  </a:lnTo>
                  <a:lnTo>
                    <a:pt x="438" y="258"/>
                  </a:lnTo>
                  <a:lnTo>
                    <a:pt x="444" y="258"/>
                  </a:lnTo>
                  <a:lnTo>
                    <a:pt x="438" y="258"/>
                  </a:lnTo>
                  <a:lnTo>
                    <a:pt x="438" y="264"/>
                  </a:lnTo>
                  <a:lnTo>
                    <a:pt x="444" y="264"/>
                  </a:lnTo>
                  <a:lnTo>
                    <a:pt x="444" y="270"/>
                  </a:lnTo>
                  <a:lnTo>
                    <a:pt x="438" y="276"/>
                  </a:lnTo>
                  <a:lnTo>
                    <a:pt x="444" y="276"/>
                  </a:lnTo>
                  <a:lnTo>
                    <a:pt x="444" y="282"/>
                  </a:lnTo>
                  <a:lnTo>
                    <a:pt x="438" y="282"/>
                  </a:lnTo>
                  <a:lnTo>
                    <a:pt x="444" y="288"/>
                  </a:lnTo>
                  <a:lnTo>
                    <a:pt x="444" y="294"/>
                  </a:lnTo>
                  <a:lnTo>
                    <a:pt x="438" y="300"/>
                  </a:lnTo>
                  <a:lnTo>
                    <a:pt x="438" y="306"/>
                  </a:lnTo>
                  <a:lnTo>
                    <a:pt x="438" y="312"/>
                  </a:lnTo>
                  <a:lnTo>
                    <a:pt x="432" y="312"/>
                  </a:lnTo>
                  <a:lnTo>
                    <a:pt x="432" y="318"/>
                  </a:lnTo>
                  <a:lnTo>
                    <a:pt x="432" y="324"/>
                  </a:lnTo>
                  <a:lnTo>
                    <a:pt x="432" y="330"/>
                  </a:lnTo>
                  <a:lnTo>
                    <a:pt x="432" y="336"/>
                  </a:lnTo>
                  <a:lnTo>
                    <a:pt x="438" y="336"/>
                  </a:lnTo>
                  <a:lnTo>
                    <a:pt x="432" y="336"/>
                  </a:lnTo>
                  <a:lnTo>
                    <a:pt x="438" y="336"/>
                  </a:lnTo>
                  <a:lnTo>
                    <a:pt x="444" y="336"/>
                  </a:lnTo>
                  <a:lnTo>
                    <a:pt x="444" y="342"/>
                  </a:lnTo>
                  <a:lnTo>
                    <a:pt x="444" y="336"/>
                  </a:lnTo>
                  <a:lnTo>
                    <a:pt x="444" y="342"/>
                  </a:lnTo>
                  <a:lnTo>
                    <a:pt x="444" y="336"/>
                  </a:lnTo>
                  <a:lnTo>
                    <a:pt x="444" y="342"/>
                  </a:lnTo>
                  <a:lnTo>
                    <a:pt x="438" y="342"/>
                  </a:lnTo>
                  <a:lnTo>
                    <a:pt x="438" y="348"/>
                  </a:lnTo>
                  <a:lnTo>
                    <a:pt x="438" y="342"/>
                  </a:lnTo>
                  <a:lnTo>
                    <a:pt x="432" y="342"/>
                  </a:lnTo>
                  <a:lnTo>
                    <a:pt x="432" y="348"/>
                  </a:lnTo>
                  <a:lnTo>
                    <a:pt x="432" y="354"/>
                  </a:lnTo>
                  <a:lnTo>
                    <a:pt x="432" y="360"/>
                  </a:lnTo>
                  <a:lnTo>
                    <a:pt x="426" y="360"/>
                  </a:lnTo>
                  <a:lnTo>
                    <a:pt x="426" y="366"/>
                  </a:lnTo>
                  <a:lnTo>
                    <a:pt x="426" y="372"/>
                  </a:lnTo>
                  <a:lnTo>
                    <a:pt x="432" y="372"/>
                  </a:lnTo>
                  <a:lnTo>
                    <a:pt x="432" y="378"/>
                  </a:lnTo>
                  <a:lnTo>
                    <a:pt x="438" y="378"/>
                  </a:lnTo>
                  <a:lnTo>
                    <a:pt x="438" y="384"/>
                  </a:lnTo>
                  <a:lnTo>
                    <a:pt x="438" y="390"/>
                  </a:lnTo>
                  <a:lnTo>
                    <a:pt x="444" y="390"/>
                  </a:lnTo>
                  <a:lnTo>
                    <a:pt x="444" y="396"/>
                  </a:lnTo>
                  <a:lnTo>
                    <a:pt x="450" y="396"/>
                  </a:lnTo>
                  <a:lnTo>
                    <a:pt x="450" y="402"/>
                  </a:lnTo>
                  <a:lnTo>
                    <a:pt x="456" y="402"/>
                  </a:lnTo>
                  <a:lnTo>
                    <a:pt x="456" y="408"/>
                  </a:lnTo>
                  <a:lnTo>
                    <a:pt x="462" y="408"/>
                  </a:lnTo>
                  <a:lnTo>
                    <a:pt x="462" y="414"/>
                  </a:lnTo>
                  <a:lnTo>
                    <a:pt x="468" y="414"/>
                  </a:lnTo>
                  <a:lnTo>
                    <a:pt x="474" y="420"/>
                  </a:lnTo>
                  <a:lnTo>
                    <a:pt x="480" y="420"/>
                  </a:lnTo>
                  <a:lnTo>
                    <a:pt x="480" y="426"/>
                  </a:lnTo>
                  <a:lnTo>
                    <a:pt x="486" y="426"/>
                  </a:lnTo>
                  <a:lnTo>
                    <a:pt x="486" y="420"/>
                  </a:lnTo>
                  <a:lnTo>
                    <a:pt x="492" y="420"/>
                  </a:lnTo>
                  <a:lnTo>
                    <a:pt x="492" y="426"/>
                  </a:lnTo>
                  <a:lnTo>
                    <a:pt x="498" y="426"/>
                  </a:lnTo>
                  <a:lnTo>
                    <a:pt x="498" y="432"/>
                  </a:lnTo>
                  <a:lnTo>
                    <a:pt x="504" y="432"/>
                  </a:lnTo>
                  <a:lnTo>
                    <a:pt x="510" y="432"/>
                  </a:lnTo>
                  <a:lnTo>
                    <a:pt x="510" y="438"/>
                  </a:lnTo>
                  <a:lnTo>
                    <a:pt x="516" y="438"/>
                  </a:lnTo>
                  <a:lnTo>
                    <a:pt x="522" y="438"/>
                  </a:lnTo>
                  <a:lnTo>
                    <a:pt x="528" y="438"/>
                  </a:lnTo>
                  <a:lnTo>
                    <a:pt x="534" y="438"/>
                  </a:lnTo>
                  <a:lnTo>
                    <a:pt x="534" y="432"/>
                  </a:lnTo>
                  <a:lnTo>
                    <a:pt x="540" y="432"/>
                  </a:lnTo>
                  <a:lnTo>
                    <a:pt x="540" y="426"/>
                  </a:lnTo>
                  <a:lnTo>
                    <a:pt x="546" y="426"/>
                  </a:lnTo>
                  <a:lnTo>
                    <a:pt x="546" y="432"/>
                  </a:lnTo>
                  <a:lnTo>
                    <a:pt x="552" y="432"/>
                  </a:lnTo>
                  <a:lnTo>
                    <a:pt x="558" y="432"/>
                  </a:lnTo>
                  <a:lnTo>
                    <a:pt x="558" y="438"/>
                  </a:lnTo>
                  <a:lnTo>
                    <a:pt x="564" y="438"/>
                  </a:lnTo>
                  <a:lnTo>
                    <a:pt x="570" y="438"/>
                  </a:lnTo>
                  <a:lnTo>
                    <a:pt x="570" y="444"/>
                  </a:lnTo>
                  <a:lnTo>
                    <a:pt x="576" y="444"/>
                  </a:lnTo>
                  <a:lnTo>
                    <a:pt x="582" y="444"/>
                  </a:lnTo>
                  <a:lnTo>
                    <a:pt x="588" y="444"/>
                  </a:lnTo>
                  <a:lnTo>
                    <a:pt x="588" y="450"/>
                  </a:lnTo>
                  <a:lnTo>
                    <a:pt x="594" y="450"/>
                  </a:lnTo>
                  <a:lnTo>
                    <a:pt x="594" y="456"/>
                  </a:lnTo>
                  <a:lnTo>
                    <a:pt x="600" y="456"/>
                  </a:lnTo>
                  <a:lnTo>
                    <a:pt x="600" y="462"/>
                  </a:lnTo>
                  <a:lnTo>
                    <a:pt x="606" y="462"/>
                  </a:lnTo>
                  <a:lnTo>
                    <a:pt x="606" y="456"/>
                  </a:lnTo>
                  <a:lnTo>
                    <a:pt x="612" y="456"/>
                  </a:lnTo>
                  <a:lnTo>
                    <a:pt x="618" y="456"/>
                  </a:lnTo>
                  <a:lnTo>
                    <a:pt x="618" y="462"/>
                  </a:lnTo>
                  <a:lnTo>
                    <a:pt x="624" y="462"/>
                  </a:lnTo>
                  <a:lnTo>
                    <a:pt x="624" y="468"/>
                  </a:lnTo>
                  <a:lnTo>
                    <a:pt x="630" y="468"/>
                  </a:lnTo>
                  <a:lnTo>
                    <a:pt x="636" y="468"/>
                  </a:lnTo>
                  <a:lnTo>
                    <a:pt x="636" y="474"/>
                  </a:lnTo>
                  <a:lnTo>
                    <a:pt x="636" y="468"/>
                  </a:lnTo>
                  <a:lnTo>
                    <a:pt x="642" y="468"/>
                  </a:lnTo>
                  <a:lnTo>
                    <a:pt x="642" y="474"/>
                  </a:lnTo>
                  <a:lnTo>
                    <a:pt x="642" y="480"/>
                  </a:lnTo>
                  <a:lnTo>
                    <a:pt x="636" y="480"/>
                  </a:lnTo>
                  <a:lnTo>
                    <a:pt x="642" y="480"/>
                  </a:lnTo>
                  <a:lnTo>
                    <a:pt x="648" y="480"/>
                  </a:lnTo>
                  <a:lnTo>
                    <a:pt x="654" y="486"/>
                  </a:lnTo>
                  <a:lnTo>
                    <a:pt x="654" y="480"/>
                  </a:lnTo>
                  <a:lnTo>
                    <a:pt x="660" y="480"/>
                  </a:lnTo>
                  <a:lnTo>
                    <a:pt x="660" y="474"/>
                  </a:lnTo>
                  <a:lnTo>
                    <a:pt x="666" y="474"/>
                  </a:lnTo>
                  <a:lnTo>
                    <a:pt x="666" y="480"/>
                  </a:lnTo>
                  <a:lnTo>
                    <a:pt x="672" y="480"/>
                  </a:lnTo>
                  <a:lnTo>
                    <a:pt x="672" y="486"/>
                  </a:lnTo>
                  <a:lnTo>
                    <a:pt x="666" y="486"/>
                  </a:lnTo>
                  <a:lnTo>
                    <a:pt x="660" y="486"/>
                  </a:lnTo>
                  <a:lnTo>
                    <a:pt x="666" y="486"/>
                  </a:lnTo>
                  <a:lnTo>
                    <a:pt x="666" y="492"/>
                  </a:lnTo>
                  <a:lnTo>
                    <a:pt x="666" y="498"/>
                  </a:lnTo>
                  <a:lnTo>
                    <a:pt x="666" y="504"/>
                  </a:lnTo>
                  <a:lnTo>
                    <a:pt x="672" y="504"/>
                  </a:lnTo>
                  <a:lnTo>
                    <a:pt x="672" y="510"/>
                  </a:lnTo>
                  <a:lnTo>
                    <a:pt x="672" y="516"/>
                  </a:lnTo>
                  <a:lnTo>
                    <a:pt x="672" y="522"/>
                  </a:lnTo>
                  <a:lnTo>
                    <a:pt x="672" y="528"/>
                  </a:lnTo>
                  <a:lnTo>
                    <a:pt x="678" y="528"/>
                  </a:lnTo>
                  <a:lnTo>
                    <a:pt x="678" y="534"/>
                  </a:lnTo>
                  <a:lnTo>
                    <a:pt x="672" y="534"/>
                  </a:lnTo>
                  <a:lnTo>
                    <a:pt x="678" y="534"/>
                  </a:lnTo>
                  <a:lnTo>
                    <a:pt x="678" y="540"/>
                  </a:lnTo>
                  <a:lnTo>
                    <a:pt x="684" y="540"/>
                  </a:lnTo>
                  <a:lnTo>
                    <a:pt x="684" y="546"/>
                  </a:lnTo>
                  <a:lnTo>
                    <a:pt x="678" y="546"/>
                  </a:lnTo>
                  <a:lnTo>
                    <a:pt x="678" y="552"/>
                  </a:lnTo>
                  <a:lnTo>
                    <a:pt x="678" y="546"/>
                  </a:lnTo>
                  <a:lnTo>
                    <a:pt x="672" y="546"/>
                  </a:lnTo>
                  <a:lnTo>
                    <a:pt x="672" y="552"/>
                  </a:lnTo>
                  <a:lnTo>
                    <a:pt x="678" y="552"/>
                  </a:lnTo>
                  <a:lnTo>
                    <a:pt x="672" y="552"/>
                  </a:lnTo>
                  <a:lnTo>
                    <a:pt x="678" y="558"/>
                  </a:lnTo>
                  <a:lnTo>
                    <a:pt x="672" y="558"/>
                  </a:lnTo>
                  <a:lnTo>
                    <a:pt x="666" y="564"/>
                  </a:lnTo>
                  <a:lnTo>
                    <a:pt x="660" y="570"/>
                  </a:lnTo>
                  <a:lnTo>
                    <a:pt x="648" y="576"/>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sp>
          <p:nvSpPr>
            <p:cNvPr id="21" name="Freeform 17">
              <a:extLst>
                <a:ext uri="{FF2B5EF4-FFF2-40B4-BE49-F238E27FC236}">
                  <a16:creationId xmlns:a16="http://schemas.microsoft.com/office/drawing/2014/main" id="{C3AA9649-643F-4DAB-AF8A-0DE319809604}"/>
                </a:ext>
              </a:extLst>
            </p:cNvPr>
            <p:cNvSpPr>
              <a:spLocks/>
            </p:cNvSpPr>
            <p:nvPr/>
          </p:nvSpPr>
          <p:spPr bwMode="gray">
            <a:xfrm>
              <a:off x="3043" y="2634"/>
              <a:ext cx="714" cy="593"/>
            </a:xfrm>
            <a:custGeom>
              <a:avLst/>
              <a:gdLst>
                <a:gd name="T0" fmla="*/ 498 w 738"/>
                <a:gd name="T1" fmla="*/ 522 h 612"/>
                <a:gd name="T2" fmla="*/ 444 w 738"/>
                <a:gd name="T3" fmla="*/ 534 h 612"/>
                <a:gd name="T4" fmla="*/ 414 w 738"/>
                <a:gd name="T5" fmla="*/ 492 h 612"/>
                <a:gd name="T6" fmla="*/ 384 w 738"/>
                <a:gd name="T7" fmla="*/ 486 h 612"/>
                <a:gd name="T8" fmla="*/ 378 w 738"/>
                <a:gd name="T9" fmla="*/ 534 h 612"/>
                <a:gd name="T10" fmla="*/ 354 w 738"/>
                <a:gd name="T11" fmla="*/ 582 h 612"/>
                <a:gd name="T12" fmla="*/ 336 w 738"/>
                <a:gd name="T13" fmla="*/ 546 h 612"/>
                <a:gd name="T14" fmla="*/ 300 w 738"/>
                <a:gd name="T15" fmla="*/ 546 h 612"/>
                <a:gd name="T16" fmla="*/ 252 w 738"/>
                <a:gd name="T17" fmla="*/ 534 h 612"/>
                <a:gd name="T18" fmla="*/ 228 w 738"/>
                <a:gd name="T19" fmla="*/ 564 h 612"/>
                <a:gd name="T20" fmla="*/ 258 w 738"/>
                <a:gd name="T21" fmla="*/ 582 h 612"/>
                <a:gd name="T22" fmla="*/ 228 w 738"/>
                <a:gd name="T23" fmla="*/ 606 h 612"/>
                <a:gd name="T24" fmla="*/ 198 w 738"/>
                <a:gd name="T25" fmla="*/ 576 h 612"/>
                <a:gd name="T26" fmla="*/ 162 w 738"/>
                <a:gd name="T27" fmla="*/ 546 h 612"/>
                <a:gd name="T28" fmla="*/ 138 w 738"/>
                <a:gd name="T29" fmla="*/ 516 h 612"/>
                <a:gd name="T30" fmla="*/ 114 w 738"/>
                <a:gd name="T31" fmla="*/ 492 h 612"/>
                <a:gd name="T32" fmla="*/ 66 w 738"/>
                <a:gd name="T33" fmla="*/ 468 h 612"/>
                <a:gd name="T34" fmla="*/ 48 w 738"/>
                <a:gd name="T35" fmla="*/ 462 h 612"/>
                <a:gd name="T36" fmla="*/ 36 w 738"/>
                <a:gd name="T37" fmla="*/ 414 h 612"/>
                <a:gd name="T38" fmla="*/ 6 w 738"/>
                <a:gd name="T39" fmla="*/ 420 h 612"/>
                <a:gd name="T40" fmla="*/ 24 w 738"/>
                <a:gd name="T41" fmla="*/ 372 h 612"/>
                <a:gd name="T42" fmla="*/ 42 w 738"/>
                <a:gd name="T43" fmla="*/ 348 h 612"/>
                <a:gd name="T44" fmla="*/ 30 w 738"/>
                <a:gd name="T45" fmla="*/ 318 h 612"/>
                <a:gd name="T46" fmla="*/ 36 w 738"/>
                <a:gd name="T47" fmla="*/ 306 h 612"/>
                <a:gd name="T48" fmla="*/ 60 w 738"/>
                <a:gd name="T49" fmla="*/ 270 h 612"/>
                <a:gd name="T50" fmla="*/ 84 w 738"/>
                <a:gd name="T51" fmla="*/ 258 h 612"/>
                <a:gd name="T52" fmla="*/ 78 w 738"/>
                <a:gd name="T53" fmla="*/ 210 h 612"/>
                <a:gd name="T54" fmla="*/ 90 w 738"/>
                <a:gd name="T55" fmla="*/ 198 h 612"/>
                <a:gd name="T56" fmla="*/ 48 w 738"/>
                <a:gd name="T57" fmla="*/ 162 h 612"/>
                <a:gd name="T58" fmla="*/ 18 w 738"/>
                <a:gd name="T59" fmla="*/ 120 h 612"/>
                <a:gd name="T60" fmla="*/ 72 w 738"/>
                <a:gd name="T61" fmla="*/ 90 h 612"/>
                <a:gd name="T62" fmla="*/ 108 w 738"/>
                <a:gd name="T63" fmla="*/ 66 h 612"/>
                <a:gd name="T64" fmla="*/ 156 w 738"/>
                <a:gd name="T65" fmla="*/ 30 h 612"/>
                <a:gd name="T66" fmla="*/ 204 w 738"/>
                <a:gd name="T67" fmla="*/ 30 h 612"/>
                <a:gd name="T68" fmla="*/ 234 w 738"/>
                <a:gd name="T69" fmla="*/ 0 h 612"/>
                <a:gd name="T70" fmla="*/ 264 w 738"/>
                <a:gd name="T71" fmla="*/ 30 h 612"/>
                <a:gd name="T72" fmla="*/ 288 w 738"/>
                <a:gd name="T73" fmla="*/ 78 h 612"/>
                <a:gd name="T74" fmla="*/ 300 w 738"/>
                <a:gd name="T75" fmla="*/ 102 h 612"/>
                <a:gd name="T76" fmla="*/ 366 w 738"/>
                <a:gd name="T77" fmla="*/ 108 h 612"/>
                <a:gd name="T78" fmla="*/ 396 w 738"/>
                <a:gd name="T79" fmla="*/ 114 h 612"/>
                <a:gd name="T80" fmla="*/ 408 w 738"/>
                <a:gd name="T81" fmla="*/ 138 h 612"/>
                <a:gd name="T82" fmla="*/ 396 w 738"/>
                <a:gd name="T83" fmla="*/ 180 h 612"/>
                <a:gd name="T84" fmla="*/ 426 w 738"/>
                <a:gd name="T85" fmla="*/ 204 h 612"/>
                <a:gd name="T86" fmla="*/ 444 w 738"/>
                <a:gd name="T87" fmla="*/ 228 h 612"/>
                <a:gd name="T88" fmla="*/ 492 w 738"/>
                <a:gd name="T89" fmla="*/ 246 h 612"/>
                <a:gd name="T90" fmla="*/ 540 w 738"/>
                <a:gd name="T91" fmla="*/ 252 h 612"/>
                <a:gd name="T92" fmla="*/ 570 w 738"/>
                <a:gd name="T93" fmla="*/ 282 h 612"/>
                <a:gd name="T94" fmla="*/ 618 w 738"/>
                <a:gd name="T95" fmla="*/ 288 h 612"/>
                <a:gd name="T96" fmla="*/ 636 w 738"/>
                <a:gd name="T97" fmla="*/ 258 h 612"/>
                <a:gd name="T98" fmla="*/ 654 w 738"/>
                <a:gd name="T99" fmla="*/ 228 h 612"/>
                <a:gd name="T100" fmla="*/ 696 w 738"/>
                <a:gd name="T101" fmla="*/ 252 h 612"/>
                <a:gd name="T102" fmla="*/ 726 w 738"/>
                <a:gd name="T103" fmla="*/ 276 h 612"/>
                <a:gd name="T104" fmla="*/ 702 w 738"/>
                <a:gd name="T105" fmla="*/ 306 h 612"/>
                <a:gd name="T106" fmla="*/ 672 w 738"/>
                <a:gd name="T107" fmla="*/ 330 h 612"/>
                <a:gd name="T108" fmla="*/ 636 w 738"/>
                <a:gd name="T109" fmla="*/ 348 h 612"/>
                <a:gd name="T110" fmla="*/ 636 w 738"/>
                <a:gd name="T111" fmla="*/ 384 h 612"/>
                <a:gd name="T112" fmla="*/ 630 w 738"/>
                <a:gd name="T113" fmla="*/ 420 h 612"/>
                <a:gd name="T114" fmla="*/ 594 w 738"/>
                <a:gd name="T115" fmla="*/ 438 h 612"/>
                <a:gd name="T116" fmla="*/ 576 w 738"/>
                <a:gd name="T117" fmla="*/ 450 h 612"/>
                <a:gd name="T118" fmla="*/ 552 w 738"/>
                <a:gd name="T119" fmla="*/ 444 h 612"/>
                <a:gd name="T120" fmla="*/ 558 w 738"/>
                <a:gd name="T121" fmla="*/ 480 h 612"/>
                <a:gd name="T122" fmla="*/ 546 w 738"/>
                <a:gd name="T123" fmla="*/ 51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8" h="612">
                  <a:moveTo>
                    <a:pt x="546" y="510"/>
                  </a:moveTo>
                  <a:lnTo>
                    <a:pt x="546" y="516"/>
                  </a:lnTo>
                  <a:lnTo>
                    <a:pt x="540" y="516"/>
                  </a:lnTo>
                  <a:lnTo>
                    <a:pt x="534" y="516"/>
                  </a:lnTo>
                  <a:lnTo>
                    <a:pt x="534" y="522"/>
                  </a:lnTo>
                  <a:lnTo>
                    <a:pt x="528" y="522"/>
                  </a:lnTo>
                  <a:lnTo>
                    <a:pt x="522" y="522"/>
                  </a:lnTo>
                  <a:lnTo>
                    <a:pt x="522" y="528"/>
                  </a:lnTo>
                  <a:lnTo>
                    <a:pt x="522" y="522"/>
                  </a:lnTo>
                  <a:lnTo>
                    <a:pt x="516" y="522"/>
                  </a:lnTo>
                  <a:lnTo>
                    <a:pt x="516" y="516"/>
                  </a:lnTo>
                  <a:lnTo>
                    <a:pt x="510" y="516"/>
                  </a:lnTo>
                  <a:lnTo>
                    <a:pt x="504" y="516"/>
                  </a:lnTo>
                  <a:lnTo>
                    <a:pt x="504" y="522"/>
                  </a:lnTo>
                  <a:lnTo>
                    <a:pt x="498" y="516"/>
                  </a:lnTo>
                  <a:lnTo>
                    <a:pt x="498" y="522"/>
                  </a:lnTo>
                  <a:lnTo>
                    <a:pt x="492" y="522"/>
                  </a:lnTo>
                  <a:lnTo>
                    <a:pt x="486" y="522"/>
                  </a:lnTo>
                  <a:lnTo>
                    <a:pt x="486" y="528"/>
                  </a:lnTo>
                  <a:lnTo>
                    <a:pt x="486" y="522"/>
                  </a:lnTo>
                  <a:lnTo>
                    <a:pt x="486" y="528"/>
                  </a:lnTo>
                  <a:lnTo>
                    <a:pt x="480" y="528"/>
                  </a:lnTo>
                  <a:lnTo>
                    <a:pt x="474" y="528"/>
                  </a:lnTo>
                  <a:lnTo>
                    <a:pt x="468" y="528"/>
                  </a:lnTo>
                  <a:lnTo>
                    <a:pt x="462" y="528"/>
                  </a:lnTo>
                  <a:lnTo>
                    <a:pt x="462" y="522"/>
                  </a:lnTo>
                  <a:lnTo>
                    <a:pt x="456" y="522"/>
                  </a:lnTo>
                  <a:lnTo>
                    <a:pt x="456" y="528"/>
                  </a:lnTo>
                  <a:lnTo>
                    <a:pt x="450" y="528"/>
                  </a:lnTo>
                  <a:lnTo>
                    <a:pt x="450" y="534"/>
                  </a:lnTo>
                  <a:lnTo>
                    <a:pt x="450" y="528"/>
                  </a:lnTo>
                  <a:lnTo>
                    <a:pt x="444" y="534"/>
                  </a:lnTo>
                  <a:lnTo>
                    <a:pt x="438" y="534"/>
                  </a:lnTo>
                  <a:lnTo>
                    <a:pt x="444" y="534"/>
                  </a:lnTo>
                  <a:lnTo>
                    <a:pt x="438" y="528"/>
                  </a:lnTo>
                  <a:lnTo>
                    <a:pt x="438" y="522"/>
                  </a:lnTo>
                  <a:lnTo>
                    <a:pt x="432" y="522"/>
                  </a:lnTo>
                  <a:lnTo>
                    <a:pt x="432" y="528"/>
                  </a:lnTo>
                  <a:lnTo>
                    <a:pt x="432" y="522"/>
                  </a:lnTo>
                  <a:lnTo>
                    <a:pt x="432" y="516"/>
                  </a:lnTo>
                  <a:lnTo>
                    <a:pt x="432" y="510"/>
                  </a:lnTo>
                  <a:lnTo>
                    <a:pt x="426" y="510"/>
                  </a:lnTo>
                  <a:lnTo>
                    <a:pt x="420" y="516"/>
                  </a:lnTo>
                  <a:lnTo>
                    <a:pt x="420" y="510"/>
                  </a:lnTo>
                  <a:lnTo>
                    <a:pt x="414" y="510"/>
                  </a:lnTo>
                  <a:lnTo>
                    <a:pt x="414" y="504"/>
                  </a:lnTo>
                  <a:lnTo>
                    <a:pt x="414" y="498"/>
                  </a:lnTo>
                  <a:lnTo>
                    <a:pt x="414" y="492"/>
                  </a:lnTo>
                  <a:lnTo>
                    <a:pt x="414" y="486"/>
                  </a:lnTo>
                  <a:lnTo>
                    <a:pt x="420" y="486"/>
                  </a:lnTo>
                  <a:lnTo>
                    <a:pt x="420" y="480"/>
                  </a:lnTo>
                  <a:lnTo>
                    <a:pt x="414" y="480"/>
                  </a:lnTo>
                  <a:lnTo>
                    <a:pt x="414" y="474"/>
                  </a:lnTo>
                  <a:lnTo>
                    <a:pt x="408" y="474"/>
                  </a:lnTo>
                  <a:lnTo>
                    <a:pt x="402" y="474"/>
                  </a:lnTo>
                  <a:lnTo>
                    <a:pt x="396" y="474"/>
                  </a:lnTo>
                  <a:lnTo>
                    <a:pt x="390" y="474"/>
                  </a:lnTo>
                  <a:lnTo>
                    <a:pt x="396" y="474"/>
                  </a:lnTo>
                  <a:lnTo>
                    <a:pt x="396" y="480"/>
                  </a:lnTo>
                  <a:lnTo>
                    <a:pt x="390" y="480"/>
                  </a:lnTo>
                  <a:lnTo>
                    <a:pt x="384" y="480"/>
                  </a:lnTo>
                  <a:lnTo>
                    <a:pt x="390" y="480"/>
                  </a:lnTo>
                  <a:lnTo>
                    <a:pt x="390" y="486"/>
                  </a:lnTo>
                  <a:lnTo>
                    <a:pt x="384" y="486"/>
                  </a:lnTo>
                  <a:lnTo>
                    <a:pt x="378" y="486"/>
                  </a:lnTo>
                  <a:lnTo>
                    <a:pt x="384" y="486"/>
                  </a:lnTo>
                  <a:lnTo>
                    <a:pt x="384" y="492"/>
                  </a:lnTo>
                  <a:lnTo>
                    <a:pt x="378" y="492"/>
                  </a:lnTo>
                  <a:lnTo>
                    <a:pt x="372" y="492"/>
                  </a:lnTo>
                  <a:lnTo>
                    <a:pt x="366" y="492"/>
                  </a:lnTo>
                  <a:lnTo>
                    <a:pt x="366" y="498"/>
                  </a:lnTo>
                  <a:lnTo>
                    <a:pt x="372" y="504"/>
                  </a:lnTo>
                  <a:lnTo>
                    <a:pt x="366" y="504"/>
                  </a:lnTo>
                  <a:lnTo>
                    <a:pt x="372" y="504"/>
                  </a:lnTo>
                  <a:lnTo>
                    <a:pt x="372" y="510"/>
                  </a:lnTo>
                  <a:lnTo>
                    <a:pt x="372" y="516"/>
                  </a:lnTo>
                  <a:lnTo>
                    <a:pt x="372" y="522"/>
                  </a:lnTo>
                  <a:lnTo>
                    <a:pt x="372" y="528"/>
                  </a:lnTo>
                  <a:lnTo>
                    <a:pt x="372" y="534"/>
                  </a:lnTo>
                  <a:lnTo>
                    <a:pt x="378" y="534"/>
                  </a:lnTo>
                  <a:lnTo>
                    <a:pt x="378" y="540"/>
                  </a:lnTo>
                  <a:lnTo>
                    <a:pt x="378" y="546"/>
                  </a:lnTo>
                  <a:lnTo>
                    <a:pt x="372" y="546"/>
                  </a:lnTo>
                  <a:lnTo>
                    <a:pt x="378" y="552"/>
                  </a:lnTo>
                  <a:lnTo>
                    <a:pt x="372" y="552"/>
                  </a:lnTo>
                  <a:lnTo>
                    <a:pt x="372" y="558"/>
                  </a:lnTo>
                  <a:lnTo>
                    <a:pt x="372" y="564"/>
                  </a:lnTo>
                  <a:lnTo>
                    <a:pt x="372" y="570"/>
                  </a:lnTo>
                  <a:lnTo>
                    <a:pt x="372" y="576"/>
                  </a:lnTo>
                  <a:lnTo>
                    <a:pt x="372" y="582"/>
                  </a:lnTo>
                  <a:lnTo>
                    <a:pt x="366" y="582"/>
                  </a:lnTo>
                  <a:lnTo>
                    <a:pt x="366" y="576"/>
                  </a:lnTo>
                  <a:lnTo>
                    <a:pt x="360" y="576"/>
                  </a:lnTo>
                  <a:lnTo>
                    <a:pt x="354" y="570"/>
                  </a:lnTo>
                  <a:lnTo>
                    <a:pt x="354" y="576"/>
                  </a:lnTo>
                  <a:lnTo>
                    <a:pt x="354" y="582"/>
                  </a:lnTo>
                  <a:lnTo>
                    <a:pt x="348" y="582"/>
                  </a:lnTo>
                  <a:lnTo>
                    <a:pt x="348" y="576"/>
                  </a:lnTo>
                  <a:lnTo>
                    <a:pt x="354" y="576"/>
                  </a:lnTo>
                  <a:lnTo>
                    <a:pt x="348" y="576"/>
                  </a:lnTo>
                  <a:lnTo>
                    <a:pt x="342" y="576"/>
                  </a:lnTo>
                  <a:lnTo>
                    <a:pt x="342" y="570"/>
                  </a:lnTo>
                  <a:lnTo>
                    <a:pt x="342" y="576"/>
                  </a:lnTo>
                  <a:lnTo>
                    <a:pt x="342" y="570"/>
                  </a:lnTo>
                  <a:lnTo>
                    <a:pt x="336" y="570"/>
                  </a:lnTo>
                  <a:lnTo>
                    <a:pt x="336" y="564"/>
                  </a:lnTo>
                  <a:lnTo>
                    <a:pt x="342" y="558"/>
                  </a:lnTo>
                  <a:lnTo>
                    <a:pt x="342" y="552"/>
                  </a:lnTo>
                  <a:lnTo>
                    <a:pt x="342" y="546"/>
                  </a:lnTo>
                  <a:lnTo>
                    <a:pt x="336" y="546"/>
                  </a:lnTo>
                  <a:lnTo>
                    <a:pt x="342" y="546"/>
                  </a:lnTo>
                  <a:lnTo>
                    <a:pt x="336" y="546"/>
                  </a:lnTo>
                  <a:lnTo>
                    <a:pt x="330" y="546"/>
                  </a:lnTo>
                  <a:lnTo>
                    <a:pt x="336" y="546"/>
                  </a:lnTo>
                  <a:lnTo>
                    <a:pt x="336" y="540"/>
                  </a:lnTo>
                  <a:lnTo>
                    <a:pt x="330" y="540"/>
                  </a:lnTo>
                  <a:lnTo>
                    <a:pt x="324" y="540"/>
                  </a:lnTo>
                  <a:lnTo>
                    <a:pt x="324" y="546"/>
                  </a:lnTo>
                  <a:lnTo>
                    <a:pt x="318" y="546"/>
                  </a:lnTo>
                  <a:lnTo>
                    <a:pt x="312" y="546"/>
                  </a:lnTo>
                  <a:lnTo>
                    <a:pt x="312" y="552"/>
                  </a:lnTo>
                  <a:lnTo>
                    <a:pt x="312" y="546"/>
                  </a:lnTo>
                  <a:lnTo>
                    <a:pt x="312" y="552"/>
                  </a:lnTo>
                  <a:lnTo>
                    <a:pt x="312" y="546"/>
                  </a:lnTo>
                  <a:lnTo>
                    <a:pt x="312" y="540"/>
                  </a:lnTo>
                  <a:lnTo>
                    <a:pt x="306" y="540"/>
                  </a:lnTo>
                  <a:lnTo>
                    <a:pt x="300" y="540"/>
                  </a:lnTo>
                  <a:lnTo>
                    <a:pt x="300" y="546"/>
                  </a:lnTo>
                  <a:lnTo>
                    <a:pt x="294" y="546"/>
                  </a:lnTo>
                  <a:lnTo>
                    <a:pt x="294" y="540"/>
                  </a:lnTo>
                  <a:lnTo>
                    <a:pt x="288" y="540"/>
                  </a:lnTo>
                  <a:lnTo>
                    <a:pt x="294" y="540"/>
                  </a:lnTo>
                  <a:lnTo>
                    <a:pt x="294" y="534"/>
                  </a:lnTo>
                  <a:lnTo>
                    <a:pt x="288" y="534"/>
                  </a:lnTo>
                  <a:lnTo>
                    <a:pt x="282" y="528"/>
                  </a:lnTo>
                  <a:lnTo>
                    <a:pt x="282" y="534"/>
                  </a:lnTo>
                  <a:lnTo>
                    <a:pt x="276" y="534"/>
                  </a:lnTo>
                  <a:lnTo>
                    <a:pt x="270" y="534"/>
                  </a:lnTo>
                  <a:lnTo>
                    <a:pt x="270" y="528"/>
                  </a:lnTo>
                  <a:lnTo>
                    <a:pt x="264" y="528"/>
                  </a:lnTo>
                  <a:lnTo>
                    <a:pt x="264" y="534"/>
                  </a:lnTo>
                  <a:lnTo>
                    <a:pt x="264" y="528"/>
                  </a:lnTo>
                  <a:lnTo>
                    <a:pt x="258" y="528"/>
                  </a:lnTo>
                  <a:lnTo>
                    <a:pt x="252" y="534"/>
                  </a:lnTo>
                  <a:lnTo>
                    <a:pt x="246" y="534"/>
                  </a:lnTo>
                  <a:lnTo>
                    <a:pt x="240" y="534"/>
                  </a:lnTo>
                  <a:lnTo>
                    <a:pt x="240" y="540"/>
                  </a:lnTo>
                  <a:lnTo>
                    <a:pt x="240" y="546"/>
                  </a:lnTo>
                  <a:lnTo>
                    <a:pt x="234" y="546"/>
                  </a:lnTo>
                  <a:lnTo>
                    <a:pt x="234" y="540"/>
                  </a:lnTo>
                  <a:lnTo>
                    <a:pt x="228" y="546"/>
                  </a:lnTo>
                  <a:lnTo>
                    <a:pt x="228" y="540"/>
                  </a:lnTo>
                  <a:lnTo>
                    <a:pt x="228" y="546"/>
                  </a:lnTo>
                  <a:lnTo>
                    <a:pt x="222" y="546"/>
                  </a:lnTo>
                  <a:lnTo>
                    <a:pt x="228" y="546"/>
                  </a:lnTo>
                  <a:lnTo>
                    <a:pt x="228" y="552"/>
                  </a:lnTo>
                  <a:lnTo>
                    <a:pt x="228" y="546"/>
                  </a:lnTo>
                  <a:lnTo>
                    <a:pt x="228" y="552"/>
                  </a:lnTo>
                  <a:lnTo>
                    <a:pt x="228" y="558"/>
                  </a:lnTo>
                  <a:lnTo>
                    <a:pt x="228" y="564"/>
                  </a:lnTo>
                  <a:lnTo>
                    <a:pt x="234" y="564"/>
                  </a:lnTo>
                  <a:lnTo>
                    <a:pt x="234" y="570"/>
                  </a:lnTo>
                  <a:lnTo>
                    <a:pt x="240" y="570"/>
                  </a:lnTo>
                  <a:lnTo>
                    <a:pt x="246" y="570"/>
                  </a:lnTo>
                  <a:lnTo>
                    <a:pt x="252" y="570"/>
                  </a:lnTo>
                  <a:lnTo>
                    <a:pt x="252" y="576"/>
                  </a:lnTo>
                  <a:lnTo>
                    <a:pt x="246" y="576"/>
                  </a:lnTo>
                  <a:lnTo>
                    <a:pt x="252" y="576"/>
                  </a:lnTo>
                  <a:lnTo>
                    <a:pt x="246" y="576"/>
                  </a:lnTo>
                  <a:lnTo>
                    <a:pt x="252" y="576"/>
                  </a:lnTo>
                  <a:lnTo>
                    <a:pt x="258" y="576"/>
                  </a:lnTo>
                  <a:lnTo>
                    <a:pt x="258" y="582"/>
                  </a:lnTo>
                  <a:lnTo>
                    <a:pt x="258" y="576"/>
                  </a:lnTo>
                  <a:lnTo>
                    <a:pt x="264" y="576"/>
                  </a:lnTo>
                  <a:lnTo>
                    <a:pt x="264" y="582"/>
                  </a:lnTo>
                  <a:lnTo>
                    <a:pt x="258" y="582"/>
                  </a:lnTo>
                  <a:lnTo>
                    <a:pt x="264" y="582"/>
                  </a:lnTo>
                  <a:lnTo>
                    <a:pt x="264" y="588"/>
                  </a:lnTo>
                  <a:lnTo>
                    <a:pt x="264" y="594"/>
                  </a:lnTo>
                  <a:lnTo>
                    <a:pt x="258" y="594"/>
                  </a:lnTo>
                  <a:lnTo>
                    <a:pt x="252" y="594"/>
                  </a:lnTo>
                  <a:lnTo>
                    <a:pt x="246" y="588"/>
                  </a:lnTo>
                  <a:lnTo>
                    <a:pt x="246" y="594"/>
                  </a:lnTo>
                  <a:lnTo>
                    <a:pt x="240" y="594"/>
                  </a:lnTo>
                  <a:lnTo>
                    <a:pt x="234" y="594"/>
                  </a:lnTo>
                  <a:lnTo>
                    <a:pt x="234" y="588"/>
                  </a:lnTo>
                  <a:lnTo>
                    <a:pt x="228" y="588"/>
                  </a:lnTo>
                  <a:lnTo>
                    <a:pt x="228" y="594"/>
                  </a:lnTo>
                  <a:lnTo>
                    <a:pt x="228" y="600"/>
                  </a:lnTo>
                  <a:lnTo>
                    <a:pt x="228" y="606"/>
                  </a:lnTo>
                  <a:lnTo>
                    <a:pt x="228" y="612"/>
                  </a:lnTo>
                  <a:lnTo>
                    <a:pt x="228" y="606"/>
                  </a:lnTo>
                  <a:lnTo>
                    <a:pt x="222" y="606"/>
                  </a:lnTo>
                  <a:lnTo>
                    <a:pt x="216" y="606"/>
                  </a:lnTo>
                  <a:lnTo>
                    <a:pt x="216" y="600"/>
                  </a:lnTo>
                  <a:lnTo>
                    <a:pt x="210" y="600"/>
                  </a:lnTo>
                  <a:lnTo>
                    <a:pt x="204" y="600"/>
                  </a:lnTo>
                  <a:lnTo>
                    <a:pt x="198" y="600"/>
                  </a:lnTo>
                  <a:lnTo>
                    <a:pt x="198" y="594"/>
                  </a:lnTo>
                  <a:lnTo>
                    <a:pt x="192" y="594"/>
                  </a:lnTo>
                  <a:lnTo>
                    <a:pt x="198" y="594"/>
                  </a:lnTo>
                  <a:lnTo>
                    <a:pt x="198" y="588"/>
                  </a:lnTo>
                  <a:lnTo>
                    <a:pt x="192" y="588"/>
                  </a:lnTo>
                  <a:lnTo>
                    <a:pt x="192" y="582"/>
                  </a:lnTo>
                  <a:lnTo>
                    <a:pt x="198" y="582"/>
                  </a:lnTo>
                  <a:lnTo>
                    <a:pt x="192" y="582"/>
                  </a:lnTo>
                  <a:lnTo>
                    <a:pt x="192" y="576"/>
                  </a:lnTo>
                  <a:lnTo>
                    <a:pt x="198" y="576"/>
                  </a:lnTo>
                  <a:lnTo>
                    <a:pt x="192" y="576"/>
                  </a:lnTo>
                  <a:lnTo>
                    <a:pt x="198" y="576"/>
                  </a:lnTo>
                  <a:lnTo>
                    <a:pt x="198" y="570"/>
                  </a:lnTo>
                  <a:lnTo>
                    <a:pt x="192" y="570"/>
                  </a:lnTo>
                  <a:lnTo>
                    <a:pt x="192" y="564"/>
                  </a:lnTo>
                  <a:lnTo>
                    <a:pt x="192" y="558"/>
                  </a:lnTo>
                  <a:lnTo>
                    <a:pt x="186" y="552"/>
                  </a:lnTo>
                  <a:lnTo>
                    <a:pt x="180" y="552"/>
                  </a:lnTo>
                  <a:lnTo>
                    <a:pt x="180" y="546"/>
                  </a:lnTo>
                  <a:lnTo>
                    <a:pt x="180" y="540"/>
                  </a:lnTo>
                  <a:lnTo>
                    <a:pt x="180" y="546"/>
                  </a:lnTo>
                  <a:lnTo>
                    <a:pt x="180" y="540"/>
                  </a:lnTo>
                  <a:lnTo>
                    <a:pt x="174" y="540"/>
                  </a:lnTo>
                  <a:lnTo>
                    <a:pt x="174" y="546"/>
                  </a:lnTo>
                  <a:lnTo>
                    <a:pt x="168" y="546"/>
                  </a:lnTo>
                  <a:lnTo>
                    <a:pt x="162" y="546"/>
                  </a:lnTo>
                  <a:lnTo>
                    <a:pt x="168" y="546"/>
                  </a:lnTo>
                  <a:lnTo>
                    <a:pt x="168" y="540"/>
                  </a:lnTo>
                  <a:lnTo>
                    <a:pt x="162" y="540"/>
                  </a:lnTo>
                  <a:lnTo>
                    <a:pt x="168" y="540"/>
                  </a:lnTo>
                  <a:lnTo>
                    <a:pt x="162" y="540"/>
                  </a:lnTo>
                  <a:lnTo>
                    <a:pt x="156" y="540"/>
                  </a:lnTo>
                  <a:lnTo>
                    <a:pt x="156" y="534"/>
                  </a:lnTo>
                  <a:lnTo>
                    <a:pt x="156" y="528"/>
                  </a:lnTo>
                  <a:lnTo>
                    <a:pt x="150" y="528"/>
                  </a:lnTo>
                  <a:lnTo>
                    <a:pt x="144" y="528"/>
                  </a:lnTo>
                  <a:lnTo>
                    <a:pt x="138" y="528"/>
                  </a:lnTo>
                  <a:lnTo>
                    <a:pt x="138" y="522"/>
                  </a:lnTo>
                  <a:lnTo>
                    <a:pt x="144" y="522"/>
                  </a:lnTo>
                  <a:lnTo>
                    <a:pt x="138" y="516"/>
                  </a:lnTo>
                  <a:lnTo>
                    <a:pt x="144" y="516"/>
                  </a:lnTo>
                  <a:lnTo>
                    <a:pt x="138" y="516"/>
                  </a:lnTo>
                  <a:lnTo>
                    <a:pt x="132" y="516"/>
                  </a:lnTo>
                  <a:lnTo>
                    <a:pt x="132" y="510"/>
                  </a:lnTo>
                  <a:lnTo>
                    <a:pt x="138" y="510"/>
                  </a:lnTo>
                  <a:lnTo>
                    <a:pt x="132" y="510"/>
                  </a:lnTo>
                  <a:lnTo>
                    <a:pt x="132" y="504"/>
                  </a:lnTo>
                  <a:lnTo>
                    <a:pt x="126" y="504"/>
                  </a:lnTo>
                  <a:lnTo>
                    <a:pt x="126" y="498"/>
                  </a:lnTo>
                  <a:lnTo>
                    <a:pt x="126" y="492"/>
                  </a:lnTo>
                  <a:lnTo>
                    <a:pt x="120" y="492"/>
                  </a:lnTo>
                  <a:lnTo>
                    <a:pt x="126" y="492"/>
                  </a:lnTo>
                  <a:lnTo>
                    <a:pt x="120" y="492"/>
                  </a:lnTo>
                  <a:lnTo>
                    <a:pt x="120" y="486"/>
                  </a:lnTo>
                  <a:lnTo>
                    <a:pt x="120" y="492"/>
                  </a:lnTo>
                  <a:lnTo>
                    <a:pt x="120" y="486"/>
                  </a:lnTo>
                  <a:lnTo>
                    <a:pt x="114" y="486"/>
                  </a:lnTo>
                  <a:lnTo>
                    <a:pt x="114" y="492"/>
                  </a:lnTo>
                  <a:lnTo>
                    <a:pt x="114" y="486"/>
                  </a:lnTo>
                  <a:lnTo>
                    <a:pt x="108" y="486"/>
                  </a:lnTo>
                  <a:lnTo>
                    <a:pt x="102" y="480"/>
                  </a:lnTo>
                  <a:lnTo>
                    <a:pt x="96" y="480"/>
                  </a:lnTo>
                  <a:lnTo>
                    <a:pt x="96" y="474"/>
                  </a:lnTo>
                  <a:lnTo>
                    <a:pt x="96" y="468"/>
                  </a:lnTo>
                  <a:lnTo>
                    <a:pt x="90" y="468"/>
                  </a:lnTo>
                  <a:lnTo>
                    <a:pt x="90" y="462"/>
                  </a:lnTo>
                  <a:lnTo>
                    <a:pt x="84" y="462"/>
                  </a:lnTo>
                  <a:lnTo>
                    <a:pt x="78" y="468"/>
                  </a:lnTo>
                  <a:lnTo>
                    <a:pt x="84" y="468"/>
                  </a:lnTo>
                  <a:lnTo>
                    <a:pt x="78" y="468"/>
                  </a:lnTo>
                  <a:lnTo>
                    <a:pt x="72" y="468"/>
                  </a:lnTo>
                  <a:lnTo>
                    <a:pt x="72" y="462"/>
                  </a:lnTo>
                  <a:lnTo>
                    <a:pt x="72" y="468"/>
                  </a:lnTo>
                  <a:lnTo>
                    <a:pt x="66" y="468"/>
                  </a:lnTo>
                  <a:lnTo>
                    <a:pt x="66" y="462"/>
                  </a:lnTo>
                  <a:lnTo>
                    <a:pt x="60" y="462"/>
                  </a:lnTo>
                  <a:lnTo>
                    <a:pt x="60" y="468"/>
                  </a:lnTo>
                  <a:lnTo>
                    <a:pt x="54" y="468"/>
                  </a:lnTo>
                  <a:lnTo>
                    <a:pt x="54" y="474"/>
                  </a:lnTo>
                  <a:lnTo>
                    <a:pt x="54" y="468"/>
                  </a:lnTo>
                  <a:lnTo>
                    <a:pt x="54" y="474"/>
                  </a:lnTo>
                  <a:lnTo>
                    <a:pt x="48" y="474"/>
                  </a:lnTo>
                  <a:lnTo>
                    <a:pt x="48" y="480"/>
                  </a:lnTo>
                  <a:lnTo>
                    <a:pt x="42" y="480"/>
                  </a:lnTo>
                  <a:lnTo>
                    <a:pt x="48" y="480"/>
                  </a:lnTo>
                  <a:lnTo>
                    <a:pt x="48" y="474"/>
                  </a:lnTo>
                  <a:lnTo>
                    <a:pt x="42" y="474"/>
                  </a:lnTo>
                  <a:lnTo>
                    <a:pt x="48" y="474"/>
                  </a:lnTo>
                  <a:lnTo>
                    <a:pt x="48" y="468"/>
                  </a:lnTo>
                  <a:lnTo>
                    <a:pt x="48" y="462"/>
                  </a:lnTo>
                  <a:lnTo>
                    <a:pt x="48" y="456"/>
                  </a:lnTo>
                  <a:lnTo>
                    <a:pt x="48" y="450"/>
                  </a:lnTo>
                  <a:lnTo>
                    <a:pt x="48" y="444"/>
                  </a:lnTo>
                  <a:lnTo>
                    <a:pt x="42" y="444"/>
                  </a:lnTo>
                  <a:lnTo>
                    <a:pt x="42" y="438"/>
                  </a:lnTo>
                  <a:lnTo>
                    <a:pt x="48" y="438"/>
                  </a:lnTo>
                  <a:lnTo>
                    <a:pt x="48" y="432"/>
                  </a:lnTo>
                  <a:lnTo>
                    <a:pt x="54" y="432"/>
                  </a:lnTo>
                  <a:lnTo>
                    <a:pt x="54" y="438"/>
                  </a:lnTo>
                  <a:lnTo>
                    <a:pt x="54" y="432"/>
                  </a:lnTo>
                  <a:lnTo>
                    <a:pt x="54" y="426"/>
                  </a:lnTo>
                  <a:lnTo>
                    <a:pt x="54" y="420"/>
                  </a:lnTo>
                  <a:lnTo>
                    <a:pt x="48" y="420"/>
                  </a:lnTo>
                  <a:lnTo>
                    <a:pt x="48" y="414"/>
                  </a:lnTo>
                  <a:lnTo>
                    <a:pt x="42" y="414"/>
                  </a:lnTo>
                  <a:lnTo>
                    <a:pt x="36" y="414"/>
                  </a:lnTo>
                  <a:lnTo>
                    <a:pt x="30" y="414"/>
                  </a:lnTo>
                  <a:lnTo>
                    <a:pt x="24" y="414"/>
                  </a:lnTo>
                  <a:lnTo>
                    <a:pt x="18" y="414"/>
                  </a:lnTo>
                  <a:lnTo>
                    <a:pt x="18" y="420"/>
                  </a:lnTo>
                  <a:lnTo>
                    <a:pt x="24" y="420"/>
                  </a:lnTo>
                  <a:lnTo>
                    <a:pt x="24" y="426"/>
                  </a:lnTo>
                  <a:lnTo>
                    <a:pt x="24" y="432"/>
                  </a:lnTo>
                  <a:lnTo>
                    <a:pt x="18" y="432"/>
                  </a:lnTo>
                  <a:lnTo>
                    <a:pt x="12" y="432"/>
                  </a:lnTo>
                  <a:lnTo>
                    <a:pt x="12" y="426"/>
                  </a:lnTo>
                  <a:lnTo>
                    <a:pt x="6" y="426"/>
                  </a:lnTo>
                  <a:lnTo>
                    <a:pt x="6" y="432"/>
                  </a:lnTo>
                  <a:lnTo>
                    <a:pt x="0" y="432"/>
                  </a:lnTo>
                  <a:lnTo>
                    <a:pt x="0" y="426"/>
                  </a:lnTo>
                  <a:lnTo>
                    <a:pt x="0" y="420"/>
                  </a:lnTo>
                  <a:lnTo>
                    <a:pt x="6" y="420"/>
                  </a:lnTo>
                  <a:lnTo>
                    <a:pt x="0" y="420"/>
                  </a:lnTo>
                  <a:lnTo>
                    <a:pt x="0" y="414"/>
                  </a:lnTo>
                  <a:lnTo>
                    <a:pt x="6" y="414"/>
                  </a:lnTo>
                  <a:lnTo>
                    <a:pt x="6" y="408"/>
                  </a:lnTo>
                  <a:lnTo>
                    <a:pt x="12" y="408"/>
                  </a:lnTo>
                  <a:lnTo>
                    <a:pt x="12" y="402"/>
                  </a:lnTo>
                  <a:lnTo>
                    <a:pt x="12" y="396"/>
                  </a:lnTo>
                  <a:lnTo>
                    <a:pt x="18" y="390"/>
                  </a:lnTo>
                  <a:lnTo>
                    <a:pt x="18" y="384"/>
                  </a:lnTo>
                  <a:lnTo>
                    <a:pt x="18" y="378"/>
                  </a:lnTo>
                  <a:lnTo>
                    <a:pt x="12" y="378"/>
                  </a:lnTo>
                  <a:lnTo>
                    <a:pt x="12" y="372"/>
                  </a:lnTo>
                  <a:lnTo>
                    <a:pt x="18" y="372"/>
                  </a:lnTo>
                  <a:lnTo>
                    <a:pt x="18" y="366"/>
                  </a:lnTo>
                  <a:lnTo>
                    <a:pt x="18" y="372"/>
                  </a:lnTo>
                  <a:lnTo>
                    <a:pt x="24" y="372"/>
                  </a:lnTo>
                  <a:lnTo>
                    <a:pt x="18" y="372"/>
                  </a:lnTo>
                  <a:lnTo>
                    <a:pt x="24" y="372"/>
                  </a:lnTo>
                  <a:lnTo>
                    <a:pt x="24" y="366"/>
                  </a:lnTo>
                  <a:lnTo>
                    <a:pt x="18" y="366"/>
                  </a:lnTo>
                  <a:lnTo>
                    <a:pt x="24" y="366"/>
                  </a:lnTo>
                  <a:lnTo>
                    <a:pt x="18" y="366"/>
                  </a:lnTo>
                  <a:lnTo>
                    <a:pt x="18" y="360"/>
                  </a:lnTo>
                  <a:lnTo>
                    <a:pt x="24" y="354"/>
                  </a:lnTo>
                  <a:lnTo>
                    <a:pt x="18" y="354"/>
                  </a:lnTo>
                  <a:lnTo>
                    <a:pt x="24" y="354"/>
                  </a:lnTo>
                  <a:lnTo>
                    <a:pt x="24" y="348"/>
                  </a:lnTo>
                  <a:lnTo>
                    <a:pt x="30" y="348"/>
                  </a:lnTo>
                  <a:lnTo>
                    <a:pt x="36" y="348"/>
                  </a:lnTo>
                  <a:lnTo>
                    <a:pt x="36" y="342"/>
                  </a:lnTo>
                  <a:lnTo>
                    <a:pt x="36" y="348"/>
                  </a:lnTo>
                  <a:lnTo>
                    <a:pt x="42" y="348"/>
                  </a:lnTo>
                  <a:lnTo>
                    <a:pt x="42" y="342"/>
                  </a:lnTo>
                  <a:lnTo>
                    <a:pt x="42" y="336"/>
                  </a:lnTo>
                  <a:lnTo>
                    <a:pt x="42" y="342"/>
                  </a:lnTo>
                  <a:lnTo>
                    <a:pt x="42" y="336"/>
                  </a:lnTo>
                  <a:lnTo>
                    <a:pt x="36" y="336"/>
                  </a:lnTo>
                  <a:lnTo>
                    <a:pt x="42" y="336"/>
                  </a:lnTo>
                  <a:lnTo>
                    <a:pt x="42" y="330"/>
                  </a:lnTo>
                  <a:lnTo>
                    <a:pt x="48" y="330"/>
                  </a:lnTo>
                  <a:lnTo>
                    <a:pt x="48" y="324"/>
                  </a:lnTo>
                  <a:lnTo>
                    <a:pt x="42" y="324"/>
                  </a:lnTo>
                  <a:lnTo>
                    <a:pt x="48" y="318"/>
                  </a:lnTo>
                  <a:lnTo>
                    <a:pt x="42" y="318"/>
                  </a:lnTo>
                  <a:lnTo>
                    <a:pt x="42" y="312"/>
                  </a:lnTo>
                  <a:lnTo>
                    <a:pt x="36" y="312"/>
                  </a:lnTo>
                  <a:lnTo>
                    <a:pt x="30" y="312"/>
                  </a:lnTo>
                  <a:lnTo>
                    <a:pt x="30" y="318"/>
                  </a:lnTo>
                  <a:lnTo>
                    <a:pt x="24" y="318"/>
                  </a:lnTo>
                  <a:lnTo>
                    <a:pt x="24" y="312"/>
                  </a:lnTo>
                  <a:lnTo>
                    <a:pt x="30" y="312"/>
                  </a:lnTo>
                  <a:lnTo>
                    <a:pt x="30" y="306"/>
                  </a:lnTo>
                  <a:lnTo>
                    <a:pt x="24" y="306"/>
                  </a:lnTo>
                  <a:lnTo>
                    <a:pt x="24" y="312"/>
                  </a:lnTo>
                  <a:lnTo>
                    <a:pt x="24" y="306"/>
                  </a:lnTo>
                  <a:lnTo>
                    <a:pt x="24" y="312"/>
                  </a:lnTo>
                  <a:lnTo>
                    <a:pt x="18" y="306"/>
                  </a:lnTo>
                  <a:lnTo>
                    <a:pt x="24" y="306"/>
                  </a:lnTo>
                  <a:lnTo>
                    <a:pt x="24" y="300"/>
                  </a:lnTo>
                  <a:lnTo>
                    <a:pt x="18" y="300"/>
                  </a:lnTo>
                  <a:lnTo>
                    <a:pt x="24" y="300"/>
                  </a:lnTo>
                  <a:lnTo>
                    <a:pt x="30" y="300"/>
                  </a:lnTo>
                  <a:lnTo>
                    <a:pt x="36" y="300"/>
                  </a:lnTo>
                  <a:lnTo>
                    <a:pt x="36" y="306"/>
                  </a:lnTo>
                  <a:lnTo>
                    <a:pt x="36" y="300"/>
                  </a:lnTo>
                  <a:lnTo>
                    <a:pt x="42" y="300"/>
                  </a:lnTo>
                  <a:lnTo>
                    <a:pt x="48" y="300"/>
                  </a:lnTo>
                  <a:lnTo>
                    <a:pt x="48" y="294"/>
                  </a:lnTo>
                  <a:lnTo>
                    <a:pt x="42" y="294"/>
                  </a:lnTo>
                  <a:lnTo>
                    <a:pt x="42" y="288"/>
                  </a:lnTo>
                  <a:lnTo>
                    <a:pt x="42" y="282"/>
                  </a:lnTo>
                  <a:lnTo>
                    <a:pt x="36" y="282"/>
                  </a:lnTo>
                  <a:lnTo>
                    <a:pt x="42" y="282"/>
                  </a:lnTo>
                  <a:lnTo>
                    <a:pt x="42" y="276"/>
                  </a:lnTo>
                  <a:lnTo>
                    <a:pt x="42" y="270"/>
                  </a:lnTo>
                  <a:lnTo>
                    <a:pt x="48" y="270"/>
                  </a:lnTo>
                  <a:lnTo>
                    <a:pt x="54" y="270"/>
                  </a:lnTo>
                  <a:lnTo>
                    <a:pt x="60" y="270"/>
                  </a:lnTo>
                  <a:lnTo>
                    <a:pt x="60" y="276"/>
                  </a:lnTo>
                  <a:lnTo>
                    <a:pt x="60" y="270"/>
                  </a:lnTo>
                  <a:lnTo>
                    <a:pt x="66" y="270"/>
                  </a:lnTo>
                  <a:lnTo>
                    <a:pt x="66" y="276"/>
                  </a:lnTo>
                  <a:lnTo>
                    <a:pt x="72" y="276"/>
                  </a:lnTo>
                  <a:lnTo>
                    <a:pt x="72" y="282"/>
                  </a:lnTo>
                  <a:lnTo>
                    <a:pt x="72" y="276"/>
                  </a:lnTo>
                  <a:lnTo>
                    <a:pt x="78" y="276"/>
                  </a:lnTo>
                  <a:lnTo>
                    <a:pt x="84" y="276"/>
                  </a:lnTo>
                  <a:lnTo>
                    <a:pt x="90" y="276"/>
                  </a:lnTo>
                  <a:lnTo>
                    <a:pt x="90" y="270"/>
                  </a:lnTo>
                  <a:lnTo>
                    <a:pt x="84" y="270"/>
                  </a:lnTo>
                  <a:lnTo>
                    <a:pt x="90" y="270"/>
                  </a:lnTo>
                  <a:lnTo>
                    <a:pt x="90" y="264"/>
                  </a:lnTo>
                  <a:lnTo>
                    <a:pt x="84" y="264"/>
                  </a:lnTo>
                  <a:lnTo>
                    <a:pt x="90" y="264"/>
                  </a:lnTo>
                  <a:lnTo>
                    <a:pt x="90" y="258"/>
                  </a:lnTo>
                  <a:lnTo>
                    <a:pt x="84" y="258"/>
                  </a:lnTo>
                  <a:lnTo>
                    <a:pt x="78" y="258"/>
                  </a:lnTo>
                  <a:lnTo>
                    <a:pt x="78" y="252"/>
                  </a:lnTo>
                  <a:lnTo>
                    <a:pt x="72" y="252"/>
                  </a:lnTo>
                  <a:lnTo>
                    <a:pt x="72" y="246"/>
                  </a:lnTo>
                  <a:lnTo>
                    <a:pt x="72" y="240"/>
                  </a:lnTo>
                  <a:lnTo>
                    <a:pt x="78" y="234"/>
                  </a:lnTo>
                  <a:lnTo>
                    <a:pt x="78" y="228"/>
                  </a:lnTo>
                  <a:lnTo>
                    <a:pt x="78" y="234"/>
                  </a:lnTo>
                  <a:lnTo>
                    <a:pt x="78" y="228"/>
                  </a:lnTo>
                  <a:lnTo>
                    <a:pt x="72" y="228"/>
                  </a:lnTo>
                  <a:lnTo>
                    <a:pt x="72" y="222"/>
                  </a:lnTo>
                  <a:lnTo>
                    <a:pt x="66" y="222"/>
                  </a:lnTo>
                  <a:lnTo>
                    <a:pt x="66" y="216"/>
                  </a:lnTo>
                  <a:lnTo>
                    <a:pt x="72" y="216"/>
                  </a:lnTo>
                  <a:lnTo>
                    <a:pt x="78" y="216"/>
                  </a:lnTo>
                  <a:lnTo>
                    <a:pt x="78" y="210"/>
                  </a:lnTo>
                  <a:lnTo>
                    <a:pt x="78" y="216"/>
                  </a:lnTo>
                  <a:lnTo>
                    <a:pt x="84" y="216"/>
                  </a:lnTo>
                  <a:lnTo>
                    <a:pt x="84" y="222"/>
                  </a:lnTo>
                  <a:lnTo>
                    <a:pt x="78" y="222"/>
                  </a:lnTo>
                  <a:lnTo>
                    <a:pt x="84" y="222"/>
                  </a:lnTo>
                  <a:lnTo>
                    <a:pt x="84" y="228"/>
                  </a:lnTo>
                  <a:lnTo>
                    <a:pt x="90" y="228"/>
                  </a:lnTo>
                  <a:lnTo>
                    <a:pt x="90" y="222"/>
                  </a:lnTo>
                  <a:lnTo>
                    <a:pt x="90" y="216"/>
                  </a:lnTo>
                  <a:lnTo>
                    <a:pt x="84" y="216"/>
                  </a:lnTo>
                  <a:lnTo>
                    <a:pt x="84" y="210"/>
                  </a:lnTo>
                  <a:lnTo>
                    <a:pt x="90" y="210"/>
                  </a:lnTo>
                  <a:lnTo>
                    <a:pt x="90" y="204"/>
                  </a:lnTo>
                  <a:lnTo>
                    <a:pt x="96" y="204"/>
                  </a:lnTo>
                  <a:lnTo>
                    <a:pt x="96" y="198"/>
                  </a:lnTo>
                  <a:lnTo>
                    <a:pt x="90" y="198"/>
                  </a:lnTo>
                  <a:lnTo>
                    <a:pt x="84" y="198"/>
                  </a:lnTo>
                  <a:lnTo>
                    <a:pt x="84" y="192"/>
                  </a:lnTo>
                  <a:lnTo>
                    <a:pt x="78" y="186"/>
                  </a:lnTo>
                  <a:lnTo>
                    <a:pt x="78" y="192"/>
                  </a:lnTo>
                  <a:lnTo>
                    <a:pt x="78" y="186"/>
                  </a:lnTo>
                  <a:lnTo>
                    <a:pt x="78" y="192"/>
                  </a:lnTo>
                  <a:lnTo>
                    <a:pt x="72" y="192"/>
                  </a:lnTo>
                  <a:lnTo>
                    <a:pt x="72" y="186"/>
                  </a:lnTo>
                  <a:lnTo>
                    <a:pt x="66" y="186"/>
                  </a:lnTo>
                  <a:lnTo>
                    <a:pt x="60" y="186"/>
                  </a:lnTo>
                  <a:lnTo>
                    <a:pt x="60" y="180"/>
                  </a:lnTo>
                  <a:lnTo>
                    <a:pt x="54" y="180"/>
                  </a:lnTo>
                  <a:lnTo>
                    <a:pt x="54" y="174"/>
                  </a:lnTo>
                  <a:lnTo>
                    <a:pt x="48" y="174"/>
                  </a:lnTo>
                  <a:lnTo>
                    <a:pt x="48" y="168"/>
                  </a:lnTo>
                  <a:lnTo>
                    <a:pt x="48" y="162"/>
                  </a:lnTo>
                  <a:lnTo>
                    <a:pt x="48" y="156"/>
                  </a:lnTo>
                  <a:lnTo>
                    <a:pt x="42" y="156"/>
                  </a:lnTo>
                  <a:lnTo>
                    <a:pt x="42" y="162"/>
                  </a:lnTo>
                  <a:lnTo>
                    <a:pt x="42" y="156"/>
                  </a:lnTo>
                  <a:lnTo>
                    <a:pt x="36" y="156"/>
                  </a:lnTo>
                  <a:lnTo>
                    <a:pt x="30" y="156"/>
                  </a:lnTo>
                  <a:lnTo>
                    <a:pt x="24" y="156"/>
                  </a:lnTo>
                  <a:lnTo>
                    <a:pt x="30" y="156"/>
                  </a:lnTo>
                  <a:lnTo>
                    <a:pt x="24" y="150"/>
                  </a:lnTo>
                  <a:lnTo>
                    <a:pt x="18" y="150"/>
                  </a:lnTo>
                  <a:lnTo>
                    <a:pt x="18" y="144"/>
                  </a:lnTo>
                  <a:lnTo>
                    <a:pt x="18" y="138"/>
                  </a:lnTo>
                  <a:lnTo>
                    <a:pt x="18" y="132"/>
                  </a:lnTo>
                  <a:lnTo>
                    <a:pt x="12" y="126"/>
                  </a:lnTo>
                  <a:lnTo>
                    <a:pt x="12" y="120"/>
                  </a:lnTo>
                  <a:lnTo>
                    <a:pt x="18" y="120"/>
                  </a:lnTo>
                  <a:lnTo>
                    <a:pt x="18" y="114"/>
                  </a:lnTo>
                  <a:lnTo>
                    <a:pt x="24" y="114"/>
                  </a:lnTo>
                  <a:lnTo>
                    <a:pt x="24" y="108"/>
                  </a:lnTo>
                  <a:lnTo>
                    <a:pt x="30" y="108"/>
                  </a:lnTo>
                  <a:lnTo>
                    <a:pt x="36" y="108"/>
                  </a:lnTo>
                  <a:lnTo>
                    <a:pt x="36" y="102"/>
                  </a:lnTo>
                  <a:lnTo>
                    <a:pt x="42" y="102"/>
                  </a:lnTo>
                  <a:lnTo>
                    <a:pt x="42" y="96"/>
                  </a:lnTo>
                  <a:lnTo>
                    <a:pt x="48" y="96"/>
                  </a:lnTo>
                  <a:lnTo>
                    <a:pt x="48" y="102"/>
                  </a:lnTo>
                  <a:lnTo>
                    <a:pt x="54" y="102"/>
                  </a:lnTo>
                  <a:lnTo>
                    <a:pt x="54" y="96"/>
                  </a:lnTo>
                  <a:lnTo>
                    <a:pt x="60" y="96"/>
                  </a:lnTo>
                  <a:lnTo>
                    <a:pt x="66" y="96"/>
                  </a:lnTo>
                  <a:lnTo>
                    <a:pt x="72" y="96"/>
                  </a:lnTo>
                  <a:lnTo>
                    <a:pt x="72" y="90"/>
                  </a:lnTo>
                  <a:lnTo>
                    <a:pt x="78" y="90"/>
                  </a:lnTo>
                  <a:lnTo>
                    <a:pt x="78" y="84"/>
                  </a:lnTo>
                  <a:lnTo>
                    <a:pt x="84" y="84"/>
                  </a:lnTo>
                  <a:lnTo>
                    <a:pt x="84" y="78"/>
                  </a:lnTo>
                  <a:lnTo>
                    <a:pt x="78" y="78"/>
                  </a:lnTo>
                  <a:lnTo>
                    <a:pt x="84" y="78"/>
                  </a:lnTo>
                  <a:lnTo>
                    <a:pt x="84" y="72"/>
                  </a:lnTo>
                  <a:lnTo>
                    <a:pt x="90" y="72"/>
                  </a:lnTo>
                  <a:lnTo>
                    <a:pt x="90" y="78"/>
                  </a:lnTo>
                  <a:lnTo>
                    <a:pt x="96" y="78"/>
                  </a:lnTo>
                  <a:lnTo>
                    <a:pt x="96" y="72"/>
                  </a:lnTo>
                  <a:lnTo>
                    <a:pt x="102" y="72"/>
                  </a:lnTo>
                  <a:lnTo>
                    <a:pt x="108" y="72"/>
                  </a:lnTo>
                  <a:lnTo>
                    <a:pt x="102" y="72"/>
                  </a:lnTo>
                  <a:lnTo>
                    <a:pt x="108" y="72"/>
                  </a:lnTo>
                  <a:lnTo>
                    <a:pt x="108" y="66"/>
                  </a:lnTo>
                  <a:lnTo>
                    <a:pt x="108" y="72"/>
                  </a:lnTo>
                  <a:lnTo>
                    <a:pt x="114" y="72"/>
                  </a:lnTo>
                  <a:lnTo>
                    <a:pt x="114" y="66"/>
                  </a:lnTo>
                  <a:lnTo>
                    <a:pt x="114" y="60"/>
                  </a:lnTo>
                  <a:lnTo>
                    <a:pt x="120" y="60"/>
                  </a:lnTo>
                  <a:lnTo>
                    <a:pt x="126" y="60"/>
                  </a:lnTo>
                  <a:lnTo>
                    <a:pt x="126" y="54"/>
                  </a:lnTo>
                  <a:lnTo>
                    <a:pt x="126" y="48"/>
                  </a:lnTo>
                  <a:lnTo>
                    <a:pt x="132" y="48"/>
                  </a:lnTo>
                  <a:lnTo>
                    <a:pt x="132" y="42"/>
                  </a:lnTo>
                  <a:lnTo>
                    <a:pt x="132" y="36"/>
                  </a:lnTo>
                  <a:lnTo>
                    <a:pt x="132" y="30"/>
                  </a:lnTo>
                  <a:lnTo>
                    <a:pt x="138" y="30"/>
                  </a:lnTo>
                  <a:lnTo>
                    <a:pt x="144" y="30"/>
                  </a:lnTo>
                  <a:lnTo>
                    <a:pt x="150" y="30"/>
                  </a:lnTo>
                  <a:lnTo>
                    <a:pt x="156" y="30"/>
                  </a:lnTo>
                  <a:lnTo>
                    <a:pt x="162" y="36"/>
                  </a:lnTo>
                  <a:lnTo>
                    <a:pt x="168" y="42"/>
                  </a:lnTo>
                  <a:lnTo>
                    <a:pt x="174" y="42"/>
                  </a:lnTo>
                  <a:lnTo>
                    <a:pt x="180" y="42"/>
                  </a:lnTo>
                  <a:lnTo>
                    <a:pt x="186" y="42"/>
                  </a:lnTo>
                  <a:lnTo>
                    <a:pt x="186" y="36"/>
                  </a:lnTo>
                  <a:lnTo>
                    <a:pt x="192" y="36"/>
                  </a:lnTo>
                  <a:lnTo>
                    <a:pt x="192" y="30"/>
                  </a:lnTo>
                  <a:lnTo>
                    <a:pt x="192" y="36"/>
                  </a:lnTo>
                  <a:lnTo>
                    <a:pt x="198" y="36"/>
                  </a:lnTo>
                  <a:lnTo>
                    <a:pt x="198" y="42"/>
                  </a:lnTo>
                  <a:lnTo>
                    <a:pt x="204" y="42"/>
                  </a:lnTo>
                  <a:lnTo>
                    <a:pt x="204" y="36"/>
                  </a:lnTo>
                  <a:lnTo>
                    <a:pt x="210" y="36"/>
                  </a:lnTo>
                  <a:lnTo>
                    <a:pt x="210" y="30"/>
                  </a:lnTo>
                  <a:lnTo>
                    <a:pt x="204" y="30"/>
                  </a:lnTo>
                  <a:lnTo>
                    <a:pt x="198" y="30"/>
                  </a:lnTo>
                  <a:lnTo>
                    <a:pt x="198" y="24"/>
                  </a:lnTo>
                  <a:lnTo>
                    <a:pt x="198" y="18"/>
                  </a:lnTo>
                  <a:lnTo>
                    <a:pt x="204" y="18"/>
                  </a:lnTo>
                  <a:lnTo>
                    <a:pt x="204" y="24"/>
                  </a:lnTo>
                  <a:lnTo>
                    <a:pt x="204" y="18"/>
                  </a:lnTo>
                  <a:lnTo>
                    <a:pt x="198" y="18"/>
                  </a:lnTo>
                  <a:lnTo>
                    <a:pt x="198" y="12"/>
                  </a:lnTo>
                  <a:lnTo>
                    <a:pt x="204" y="12"/>
                  </a:lnTo>
                  <a:lnTo>
                    <a:pt x="210" y="12"/>
                  </a:lnTo>
                  <a:lnTo>
                    <a:pt x="210" y="6"/>
                  </a:lnTo>
                  <a:lnTo>
                    <a:pt x="216" y="6"/>
                  </a:lnTo>
                  <a:lnTo>
                    <a:pt x="222" y="6"/>
                  </a:lnTo>
                  <a:lnTo>
                    <a:pt x="228" y="6"/>
                  </a:lnTo>
                  <a:lnTo>
                    <a:pt x="234" y="6"/>
                  </a:lnTo>
                  <a:lnTo>
                    <a:pt x="234" y="0"/>
                  </a:lnTo>
                  <a:lnTo>
                    <a:pt x="234" y="6"/>
                  </a:lnTo>
                  <a:lnTo>
                    <a:pt x="240" y="6"/>
                  </a:lnTo>
                  <a:lnTo>
                    <a:pt x="246" y="6"/>
                  </a:lnTo>
                  <a:lnTo>
                    <a:pt x="246" y="12"/>
                  </a:lnTo>
                  <a:lnTo>
                    <a:pt x="252" y="12"/>
                  </a:lnTo>
                  <a:lnTo>
                    <a:pt x="258" y="12"/>
                  </a:lnTo>
                  <a:lnTo>
                    <a:pt x="264" y="12"/>
                  </a:lnTo>
                  <a:lnTo>
                    <a:pt x="264" y="18"/>
                  </a:lnTo>
                  <a:lnTo>
                    <a:pt x="270" y="18"/>
                  </a:lnTo>
                  <a:lnTo>
                    <a:pt x="276" y="18"/>
                  </a:lnTo>
                  <a:lnTo>
                    <a:pt x="270" y="18"/>
                  </a:lnTo>
                  <a:lnTo>
                    <a:pt x="276" y="18"/>
                  </a:lnTo>
                  <a:lnTo>
                    <a:pt x="276" y="24"/>
                  </a:lnTo>
                  <a:lnTo>
                    <a:pt x="270" y="24"/>
                  </a:lnTo>
                  <a:lnTo>
                    <a:pt x="264" y="24"/>
                  </a:lnTo>
                  <a:lnTo>
                    <a:pt x="264" y="30"/>
                  </a:lnTo>
                  <a:lnTo>
                    <a:pt x="270" y="36"/>
                  </a:lnTo>
                  <a:lnTo>
                    <a:pt x="264" y="36"/>
                  </a:lnTo>
                  <a:lnTo>
                    <a:pt x="270" y="36"/>
                  </a:lnTo>
                  <a:lnTo>
                    <a:pt x="270" y="42"/>
                  </a:lnTo>
                  <a:lnTo>
                    <a:pt x="276" y="48"/>
                  </a:lnTo>
                  <a:lnTo>
                    <a:pt x="282" y="48"/>
                  </a:lnTo>
                  <a:lnTo>
                    <a:pt x="276" y="48"/>
                  </a:lnTo>
                  <a:lnTo>
                    <a:pt x="282" y="48"/>
                  </a:lnTo>
                  <a:lnTo>
                    <a:pt x="276" y="48"/>
                  </a:lnTo>
                  <a:lnTo>
                    <a:pt x="276" y="54"/>
                  </a:lnTo>
                  <a:lnTo>
                    <a:pt x="276" y="60"/>
                  </a:lnTo>
                  <a:lnTo>
                    <a:pt x="282" y="60"/>
                  </a:lnTo>
                  <a:lnTo>
                    <a:pt x="282" y="66"/>
                  </a:lnTo>
                  <a:lnTo>
                    <a:pt x="282" y="72"/>
                  </a:lnTo>
                  <a:lnTo>
                    <a:pt x="288" y="72"/>
                  </a:lnTo>
                  <a:lnTo>
                    <a:pt x="288" y="78"/>
                  </a:lnTo>
                  <a:lnTo>
                    <a:pt x="282" y="78"/>
                  </a:lnTo>
                  <a:lnTo>
                    <a:pt x="288" y="78"/>
                  </a:lnTo>
                  <a:lnTo>
                    <a:pt x="282" y="78"/>
                  </a:lnTo>
                  <a:lnTo>
                    <a:pt x="288" y="78"/>
                  </a:lnTo>
                  <a:lnTo>
                    <a:pt x="288" y="84"/>
                  </a:lnTo>
                  <a:lnTo>
                    <a:pt x="288" y="90"/>
                  </a:lnTo>
                  <a:lnTo>
                    <a:pt x="288" y="96"/>
                  </a:lnTo>
                  <a:lnTo>
                    <a:pt x="294" y="96"/>
                  </a:lnTo>
                  <a:lnTo>
                    <a:pt x="300" y="96"/>
                  </a:lnTo>
                  <a:lnTo>
                    <a:pt x="294" y="96"/>
                  </a:lnTo>
                  <a:lnTo>
                    <a:pt x="294" y="102"/>
                  </a:lnTo>
                  <a:lnTo>
                    <a:pt x="294" y="96"/>
                  </a:lnTo>
                  <a:lnTo>
                    <a:pt x="294" y="102"/>
                  </a:lnTo>
                  <a:lnTo>
                    <a:pt x="300" y="102"/>
                  </a:lnTo>
                  <a:lnTo>
                    <a:pt x="300" y="96"/>
                  </a:lnTo>
                  <a:lnTo>
                    <a:pt x="300" y="102"/>
                  </a:lnTo>
                  <a:lnTo>
                    <a:pt x="300" y="96"/>
                  </a:lnTo>
                  <a:lnTo>
                    <a:pt x="306" y="96"/>
                  </a:lnTo>
                  <a:lnTo>
                    <a:pt x="312" y="96"/>
                  </a:lnTo>
                  <a:lnTo>
                    <a:pt x="318" y="96"/>
                  </a:lnTo>
                  <a:lnTo>
                    <a:pt x="324" y="96"/>
                  </a:lnTo>
                  <a:lnTo>
                    <a:pt x="324" y="102"/>
                  </a:lnTo>
                  <a:lnTo>
                    <a:pt x="330" y="102"/>
                  </a:lnTo>
                  <a:lnTo>
                    <a:pt x="336" y="102"/>
                  </a:lnTo>
                  <a:lnTo>
                    <a:pt x="336" y="108"/>
                  </a:lnTo>
                  <a:lnTo>
                    <a:pt x="336" y="102"/>
                  </a:lnTo>
                  <a:lnTo>
                    <a:pt x="342" y="102"/>
                  </a:lnTo>
                  <a:lnTo>
                    <a:pt x="348" y="102"/>
                  </a:lnTo>
                  <a:lnTo>
                    <a:pt x="354" y="102"/>
                  </a:lnTo>
                  <a:lnTo>
                    <a:pt x="360" y="102"/>
                  </a:lnTo>
                  <a:lnTo>
                    <a:pt x="360" y="108"/>
                  </a:lnTo>
                  <a:lnTo>
                    <a:pt x="366" y="108"/>
                  </a:lnTo>
                  <a:lnTo>
                    <a:pt x="366" y="102"/>
                  </a:lnTo>
                  <a:lnTo>
                    <a:pt x="372" y="102"/>
                  </a:lnTo>
                  <a:lnTo>
                    <a:pt x="378" y="102"/>
                  </a:lnTo>
                  <a:lnTo>
                    <a:pt x="384" y="102"/>
                  </a:lnTo>
                  <a:lnTo>
                    <a:pt x="384" y="108"/>
                  </a:lnTo>
                  <a:lnTo>
                    <a:pt x="384" y="114"/>
                  </a:lnTo>
                  <a:lnTo>
                    <a:pt x="384" y="108"/>
                  </a:lnTo>
                  <a:lnTo>
                    <a:pt x="390" y="108"/>
                  </a:lnTo>
                  <a:lnTo>
                    <a:pt x="390" y="114"/>
                  </a:lnTo>
                  <a:lnTo>
                    <a:pt x="390" y="108"/>
                  </a:lnTo>
                  <a:lnTo>
                    <a:pt x="390" y="114"/>
                  </a:lnTo>
                  <a:lnTo>
                    <a:pt x="396" y="114"/>
                  </a:lnTo>
                  <a:lnTo>
                    <a:pt x="396" y="108"/>
                  </a:lnTo>
                  <a:lnTo>
                    <a:pt x="396" y="114"/>
                  </a:lnTo>
                  <a:lnTo>
                    <a:pt x="396" y="108"/>
                  </a:lnTo>
                  <a:lnTo>
                    <a:pt x="396" y="114"/>
                  </a:lnTo>
                  <a:lnTo>
                    <a:pt x="402" y="114"/>
                  </a:lnTo>
                  <a:lnTo>
                    <a:pt x="396" y="114"/>
                  </a:lnTo>
                  <a:lnTo>
                    <a:pt x="396" y="120"/>
                  </a:lnTo>
                  <a:lnTo>
                    <a:pt x="402" y="120"/>
                  </a:lnTo>
                  <a:lnTo>
                    <a:pt x="402" y="126"/>
                  </a:lnTo>
                  <a:lnTo>
                    <a:pt x="396" y="126"/>
                  </a:lnTo>
                  <a:lnTo>
                    <a:pt x="402" y="126"/>
                  </a:lnTo>
                  <a:lnTo>
                    <a:pt x="402" y="132"/>
                  </a:lnTo>
                  <a:lnTo>
                    <a:pt x="402" y="126"/>
                  </a:lnTo>
                  <a:lnTo>
                    <a:pt x="402" y="132"/>
                  </a:lnTo>
                  <a:lnTo>
                    <a:pt x="408" y="132"/>
                  </a:lnTo>
                  <a:lnTo>
                    <a:pt x="408" y="126"/>
                  </a:lnTo>
                  <a:lnTo>
                    <a:pt x="408" y="132"/>
                  </a:lnTo>
                  <a:lnTo>
                    <a:pt x="402" y="132"/>
                  </a:lnTo>
                  <a:lnTo>
                    <a:pt x="408" y="132"/>
                  </a:lnTo>
                  <a:lnTo>
                    <a:pt x="408" y="138"/>
                  </a:lnTo>
                  <a:lnTo>
                    <a:pt x="414" y="138"/>
                  </a:lnTo>
                  <a:lnTo>
                    <a:pt x="414" y="144"/>
                  </a:lnTo>
                  <a:lnTo>
                    <a:pt x="414" y="138"/>
                  </a:lnTo>
                  <a:lnTo>
                    <a:pt x="414" y="144"/>
                  </a:lnTo>
                  <a:lnTo>
                    <a:pt x="420" y="144"/>
                  </a:lnTo>
                  <a:lnTo>
                    <a:pt x="420" y="150"/>
                  </a:lnTo>
                  <a:lnTo>
                    <a:pt x="414" y="150"/>
                  </a:lnTo>
                  <a:lnTo>
                    <a:pt x="414" y="156"/>
                  </a:lnTo>
                  <a:lnTo>
                    <a:pt x="414" y="162"/>
                  </a:lnTo>
                  <a:lnTo>
                    <a:pt x="408" y="162"/>
                  </a:lnTo>
                  <a:lnTo>
                    <a:pt x="408" y="168"/>
                  </a:lnTo>
                  <a:lnTo>
                    <a:pt x="402" y="174"/>
                  </a:lnTo>
                  <a:lnTo>
                    <a:pt x="402" y="168"/>
                  </a:lnTo>
                  <a:lnTo>
                    <a:pt x="396" y="168"/>
                  </a:lnTo>
                  <a:lnTo>
                    <a:pt x="396" y="174"/>
                  </a:lnTo>
                  <a:lnTo>
                    <a:pt x="396" y="180"/>
                  </a:lnTo>
                  <a:lnTo>
                    <a:pt x="390" y="180"/>
                  </a:lnTo>
                  <a:lnTo>
                    <a:pt x="396" y="180"/>
                  </a:lnTo>
                  <a:lnTo>
                    <a:pt x="402" y="180"/>
                  </a:lnTo>
                  <a:lnTo>
                    <a:pt x="396" y="180"/>
                  </a:lnTo>
                  <a:lnTo>
                    <a:pt x="402" y="180"/>
                  </a:lnTo>
                  <a:lnTo>
                    <a:pt x="402" y="186"/>
                  </a:lnTo>
                  <a:lnTo>
                    <a:pt x="396" y="186"/>
                  </a:lnTo>
                  <a:lnTo>
                    <a:pt x="402" y="186"/>
                  </a:lnTo>
                  <a:lnTo>
                    <a:pt x="408" y="186"/>
                  </a:lnTo>
                  <a:lnTo>
                    <a:pt x="414" y="186"/>
                  </a:lnTo>
                  <a:lnTo>
                    <a:pt x="414" y="192"/>
                  </a:lnTo>
                  <a:lnTo>
                    <a:pt x="420" y="192"/>
                  </a:lnTo>
                  <a:lnTo>
                    <a:pt x="420" y="198"/>
                  </a:lnTo>
                  <a:lnTo>
                    <a:pt x="426" y="204"/>
                  </a:lnTo>
                  <a:lnTo>
                    <a:pt x="420" y="204"/>
                  </a:lnTo>
                  <a:lnTo>
                    <a:pt x="426" y="204"/>
                  </a:lnTo>
                  <a:lnTo>
                    <a:pt x="420" y="204"/>
                  </a:lnTo>
                  <a:lnTo>
                    <a:pt x="420" y="210"/>
                  </a:lnTo>
                  <a:lnTo>
                    <a:pt x="414" y="210"/>
                  </a:lnTo>
                  <a:lnTo>
                    <a:pt x="420" y="216"/>
                  </a:lnTo>
                  <a:lnTo>
                    <a:pt x="420" y="222"/>
                  </a:lnTo>
                  <a:lnTo>
                    <a:pt x="420" y="216"/>
                  </a:lnTo>
                  <a:lnTo>
                    <a:pt x="420" y="222"/>
                  </a:lnTo>
                  <a:lnTo>
                    <a:pt x="420" y="228"/>
                  </a:lnTo>
                  <a:lnTo>
                    <a:pt x="426" y="228"/>
                  </a:lnTo>
                  <a:lnTo>
                    <a:pt x="432" y="228"/>
                  </a:lnTo>
                  <a:lnTo>
                    <a:pt x="438" y="228"/>
                  </a:lnTo>
                  <a:lnTo>
                    <a:pt x="444" y="228"/>
                  </a:lnTo>
                  <a:lnTo>
                    <a:pt x="444" y="222"/>
                  </a:lnTo>
                  <a:lnTo>
                    <a:pt x="444" y="228"/>
                  </a:lnTo>
                  <a:lnTo>
                    <a:pt x="444" y="222"/>
                  </a:lnTo>
                  <a:lnTo>
                    <a:pt x="444" y="228"/>
                  </a:lnTo>
                  <a:lnTo>
                    <a:pt x="444" y="222"/>
                  </a:lnTo>
                  <a:lnTo>
                    <a:pt x="450" y="222"/>
                  </a:lnTo>
                  <a:lnTo>
                    <a:pt x="456" y="222"/>
                  </a:lnTo>
                  <a:lnTo>
                    <a:pt x="456" y="228"/>
                  </a:lnTo>
                  <a:lnTo>
                    <a:pt x="462" y="228"/>
                  </a:lnTo>
                  <a:lnTo>
                    <a:pt x="468" y="228"/>
                  </a:lnTo>
                  <a:lnTo>
                    <a:pt x="474" y="222"/>
                  </a:lnTo>
                  <a:lnTo>
                    <a:pt x="474" y="228"/>
                  </a:lnTo>
                  <a:lnTo>
                    <a:pt x="474" y="222"/>
                  </a:lnTo>
                  <a:lnTo>
                    <a:pt x="474" y="228"/>
                  </a:lnTo>
                  <a:lnTo>
                    <a:pt x="480" y="228"/>
                  </a:lnTo>
                  <a:lnTo>
                    <a:pt x="480" y="234"/>
                  </a:lnTo>
                  <a:lnTo>
                    <a:pt x="480" y="240"/>
                  </a:lnTo>
                  <a:lnTo>
                    <a:pt x="486" y="240"/>
                  </a:lnTo>
                  <a:lnTo>
                    <a:pt x="492" y="240"/>
                  </a:lnTo>
                  <a:lnTo>
                    <a:pt x="492" y="246"/>
                  </a:lnTo>
                  <a:lnTo>
                    <a:pt x="498" y="246"/>
                  </a:lnTo>
                  <a:lnTo>
                    <a:pt x="492" y="246"/>
                  </a:lnTo>
                  <a:lnTo>
                    <a:pt x="492" y="252"/>
                  </a:lnTo>
                  <a:lnTo>
                    <a:pt x="498" y="246"/>
                  </a:lnTo>
                  <a:lnTo>
                    <a:pt x="498" y="252"/>
                  </a:lnTo>
                  <a:lnTo>
                    <a:pt x="504" y="252"/>
                  </a:lnTo>
                  <a:lnTo>
                    <a:pt x="504" y="246"/>
                  </a:lnTo>
                  <a:lnTo>
                    <a:pt x="504" y="252"/>
                  </a:lnTo>
                  <a:lnTo>
                    <a:pt x="510" y="252"/>
                  </a:lnTo>
                  <a:lnTo>
                    <a:pt x="516" y="252"/>
                  </a:lnTo>
                  <a:lnTo>
                    <a:pt x="516" y="246"/>
                  </a:lnTo>
                  <a:lnTo>
                    <a:pt x="522" y="246"/>
                  </a:lnTo>
                  <a:lnTo>
                    <a:pt x="528" y="246"/>
                  </a:lnTo>
                  <a:lnTo>
                    <a:pt x="534" y="246"/>
                  </a:lnTo>
                  <a:lnTo>
                    <a:pt x="534" y="252"/>
                  </a:lnTo>
                  <a:lnTo>
                    <a:pt x="540" y="252"/>
                  </a:lnTo>
                  <a:lnTo>
                    <a:pt x="540" y="258"/>
                  </a:lnTo>
                  <a:lnTo>
                    <a:pt x="546" y="258"/>
                  </a:lnTo>
                  <a:lnTo>
                    <a:pt x="552" y="258"/>
                  </a:lnTo>
                  <a:lnTo>
                    <a:pt x="552" y="264"/>
                  </a:lnTo>
                  <a:lnTo>
                    <a:pt x="558" y="264"/>
                  </a:lnTo>
                  <a:lnTo>
                    <a:pt x="558" y="270"/>
                  </a:lnTo>
                  <a:lnTo>
                    <a:pt x="552" y="270"/>
                  </a:lnTo>
                  <a:lnTo>
                    <a:pt x="558" y="270"/>
                  </a:lnTo>
                  <a:lnTo>
                    <a:pt x="558" y="276"/>
                  </a:lnTo>
                  <a:lnTo>
                    <a:pt x="558" y="270"/>
                  </a:lnTo>
                  <a:lnTo>
                    <a:pt x="564" y="270"/>
                  </a:lnTo>
                  <a:lnTo>
                    <a:pt x="564" y="276"/>
                  </a:lnTo>
                  <a:lnTo>
                    <a:pt x="564" y="270"/>
                  </a:lnTo>
                  <a:lnTo>
                    <a:pt x="564" y="276"/>
                  </a:lnTo>
                  <a:lnTo>
                    <a:pt x="564" y="282"/>
                  </a:lnTo>
                  <a:lnTo>
                    <a:pt x="570" y="282"/>
                  </a:lnTo>
                  <a:lnTo>
                    <a:pt x="576" y="282"/>
                  </a:lnTo>
                  <a:lnTo>
                    <a:pt x="582" y="282"/>
                  </a:lnTo>
                  <a:lnTo>
                    <a:pt x="582" y="276"/>
                  </a:lnTo>
                  <a:lnTo>
                    <a:pt x="582" y="282"/>
                  </a:lnTo>
                  <a:lnTo>
                    <a:pt x="582" y="276"/>
                  </a:lnTo>
                  <a:lnTo>
                    <a:pt x="588" y="276"/>
                  </a:lnTo>
                  <a:lnTo>
                    <a:pt x="588" y="282"/>
                  </a:lnTo>
                  <a:lnTo>
                    <a:pt x="588" y="276"/>
                  </a:lnTo>
                  <a:lnTo>
                    <a:pt x="588" y="282"/>
                  </a:lnTo>
                  <a:lnTo>
                    <a:pt x="594" y="282"/>
                  </a:lnTo>
                  <a:lnTo>
                    <a:pt x="600" y="282"/>
                  </a:lnTo>
                  <a:lnTo>
                    <a:pt x="606" y="282"/>
                  </a:lnTo>
                  <a:lnTo>
                    <a:pt x="606" y="276"/>
                  </a:lnTo>
                  <a:lnTo>
                    <a:pt x="612" y="276"/>
                  </a:lnTo>
                  <a:lnTo>
                    <a:pt x="612" y="282"/>
                  </a:lnTo>
                  <a:lnTo>
                    <a:pt x="618" y="288"/>
                  </a:lnTo>
                  <a:lnTo>
                    <a:pt x="618" y="282"/>
                  </a:lnTo>
                  <a:lnTo>
                    <a:pt x="618" y="288"/>
                  </a:lnTo>
                  <a:lnTo>
                    <a:pt x="618" y="294"/>
                  </a:lnTo>
                  <a:lnTo>
                    <a:pt x="618" y="288"/>
                  </a:lnTo>
                  <a:lnTo>
                    <a:pt x="618" y="294"/>
                  </a:lnTo>
                  <a:lnTo>
                    <a:pt x="624" y="294"/>
                  </a:lnTo>
                  <a:lnTo>
                    <a:pt x="624" y="288"/>
                  </a:lnTo>
                  <a:lnTo>
                    <a:pt x="624" y="282"/>
                  </a:lnTo>
                  <a:lnTo>
                    <a:pt x="624" y="276"/>
                  </a:lnTo>
                  <a:lnTo>
                    <a:pt x="630" y="276"/>
                  </a:lnTo>
                  <a:lnTo>
                    <a:pt x="630" y="270"/>
                  </a:lnTo>
                  <a:lnTo>
                    <a:pt x="636" y="270"/>
                  </a:lnTo>
                  <a:lnTo>
                    <a:pt x="630" y="270"/>
                  </a:lnTo>
                  <a:lnTo>
                    <a:pt x="636" y="270"/>
                  </a:lnTo>
                  <a:lnTo>
                    <a:pt x="636" y="264"/>
                  </a:lnTo>
                  <a:lnTo>
                    <a:pt x="636" y="258"/>
                  </a:lnTo>
                  <a:lnTo>
                    <a:pt x="642" y="258"/>
                  </a:lnTo>
                  <a:lnTo>
                    <a:pt x="636" y="258"/>
                  </a:lnTo>
                  <a:lnTo>
                    <a:pt x="642" y="258"/>
                  </a:lnTo>
                  <a:lnTo>
                    <a:pt x="642" y="252"/>
                  </a:lnTo>
                  <a:lnTo>
                    <a:pt x="636" y="252"/>
                  </a:lnTo>
                  <a:lnTo>
                    <a:pt x="630" y="252"/>
                  </a:lnTo>
                  <a:lnTo>
                    <a:pt x="630" y="246"/>
                  </a:lnTo>
                  <a:lnTo>
                    <a:pt x="630" y="240"/>
                  </a:lnTo>
                  <a:lnTo>
                    <a:pt x="630" y="234"/>
                  </a:lnTo>
                  <a:lnTo>
                    <a:pt x="636" y="234"/>
                  </a:lnTo>
                  <a:lnTo>
                    <a:pt x="636" y="228"/>
                  </a:lnTo>
                  <a:lnTo>
                    <a:pt x="642" y="228"/>
                  </a:lnTo>
                  <a:lnTo>
                    <a:pt x="648" y="228"/>
                  </a:lnTo>
                  <a:lnTo>
                    <a:pt x="648" y="222"/>
                  </a:lnTo>
                  <a:lnTo>
                    <a:pt x="654" y="222"/>
                  </a:lnTo>
                  <a:lnTo>
                    <a:pt x="654" y="228"/>
                  </a:lnTo>
                  <a:lnTo>
                    <a:pt x="654" y="234"/>
                  </a:lnTo>
                  <a:lnTo>
                    <a:pt x="660" y="234"/>
                  </a:lnTo>
                  <a:lnTo>
                    <a:pt x="666" y="228"/>
                  </a:lnTo>
                  <a:lnTo>
                    <a:pt x="666" y="234"/>
                  </a:lnTo>
                  <a:lnTo>
                    <a:pt x="672" y="234"/>
                  </a:lnTo>
                  <a:lnTo>
                    <a:pt x="678" y="234"/>
                  </a:lnTo>
                  <a:lnTo>
                    <a:pt x="678" y="228"/>
                  </a:lnTo>
                  <a:lnTo>
                    <a:pt x="684" y="228"/>
                  </a:lnTo>
                  <a:lnTo>
                    <a:pt x="684" y="234"/>
                  </a:lnTo>
                  <a:lnTo>
                    <a:pt x="684" y="240"/>
                  </a:lnTo>
                  <a:lnTo>
                    <a:pt x="690" y="240"/>
                  </a:lnTo>
                  <a:lnTo>
                    <a:pt x="696" y="240"/>
                  </a:lnTo>
                  <a:lnTo>
                    <a:pt x="696" y="246"/>
                  </a:lnTo>
                  <a:lnTo>
                    <a:pt x="696" y="252"/>
                  </a:lnTo>
                  <a:lnTo>
                    <a:pt x="696" y="258"/>
                  </a:lnTo>
                  <a:lnTo>
                    <a:pt x="696" y="252"/>
                  </a:lnTo>
                  <a:lnTo>
                    <a:pt x="696" y="258"/>
                  </a:lnTo>
                  <a:lnTo>
                    <a:pt x="702" y="252"/>
                  </a:lnTo>
                  <a:lnTo>
                    <a:pt x="702" y="258"/>
                  </a:lnTo>
                  <a:lnTo>
                    <a:pt x="702" y="264"/>
                  </a:lnTo>
                  <a:lnTo>
                    <a:pt x="708" y="264"/>
                  </a:lnTo>
                  <a:lnTo>
                    <a:pt x="714" y="264"/>
                  </a:lnTo>
                  <a:lnTo>
                    <a:pt x="714" y="270"/>
                  </a:lnTo>
                  <a:lnTo>
                    <a:pt x="720" y="270"/>
                  </a:lnTo>
                  <a:lnTo>
                    <a:pt x="720" y="264"/>
                  </a:lnTo>
                  <a:lnTo>
                    <a:pt x="720" y="270"/>
                  </a:lnTo>
                  <a:lnTo>
                    <a:pt x="720" y="264"/>
                  </a:lnTo>
                  <a:lnTo>
                    <a:pt x="720" y="270"/>
                  </a:lnTo>
                  <a:lnTo>
                    <a:pt x="720" y="264"/>
                  </a:lnTo>
                  <a:lnTo>
                    <a:pt x="720" y="270"/>
                  </a:lnTo>
                  <a:lnTo>
                    <a:pt x="726" y="270"/>
                  </a:lnTo>
                  <a:lnTo>
                    <a:pt x="726" y="276"/>
                  </a:lnTo>
                  <a:lnTo>
                    <a:pt x="726" y="282"/>
                  </a:lnTo>
                  <a:lnTo>
                    <a:pt x="732" y="288"/>
                  </a:lnTo>
                  <a:lnTo>
                    <a:pt x="726" y="288"/>
                  </a:lnTo>
                  <a:lnTo>
                    <a:pt x="732" y="288"/>
                  </a:lnTo>
                  <a:lnTo>
                    <a:pt x="732" y="294"/>
                  </a:lnTo>
                  <a:lnTo>
                    <a:pt x="738" y="294"/>
                  </a:lnTo>
                  <a:lnTo>
                    <a:pt x="738" y="300"/>
                  </a:lnTo>
                  <a:lnTo>
                    <a:pt x="732" y="300"/>
                  </a:lnTo>
                  <a:lnTo>
                    <a:pt x="732" y="306"/>
                  </a:lnTo>
                  <a:lnTo>
                    <a:pt x="726" y="306"/>
                  </a:lnTo>
                  <a:lnTo>
                    <a:pt x="726" y="300"/>
                  </a:lnTo>
                  <a:lnTo>
                    <a:pt x="726" y="306"/>
                  </a:lnTo>
                  <a:lnTo>
                    <a:pt x="720" y="306"/>
                  </a:lnTo>
                  <a:lnTo>
                    <a:pt x="714" y="306"/>
                  </a:lnTo>
                  <a:lnTo>
                    <a:pt x="708" y="306"/>
                  </a:lnTo>
                  <a:lnTo>
                    <a:pt x="702" y="306"/>
                  </a:lnTo>
                  <a:lnTo>
                    <a:pt x="702" y="300"/>
                  </a:lnTo>
                  <a:lnTo>
                    <a:pt x="702" y="306"/>
                  </a:lnTo>
                  <a:lnTo>
                    <a:pt x="696" y="306"/>
                  </a:lnTo>
                  <a:lnTo>
                    <a:pt x="702" y="306"/>
                  </a:lnTo>
                  <a:lnTo>
                    <a:pt x="696" y="306"/>
                  </a:lnTo>
                  <a:lnTo>
                    <a:pt x="696" y="312"/>
                  </a:lnTo>
                  <a:lnTo>
                    <a:pt x="690" y="312"/>
                  </a:lnTo>
                  <a:lnTo>
                    <a:pt x="684" y="312"/>
                  </a:lnTo>
                  <a:lnTo>
                    <a:pt x="684" y="318"/>
                  </a:lnTo>
                  <a:lnTo>
                    <a:pt x="684" y="324"/>
                  </a:lnTo>
                  <a:lnTo>
                    <a:pt x="678" y="330"/>
                  </a:lnTo>
                  <a:lnTo>
                    <a:pt x="684" y="330"/>
                  </a:lnTo>
                  <a:lnTo>
                    <a:pt x="678" y="330"/>
                  </a:lnTo>
                  <a:lnTo>
                    <a:pt x="672" y="330"/>
                  </a:lnTo>
                  <a:lnTo>
                    <a:pt x="672" y="324"/>
                  </a:lnTo>
                  <a:lnTo>
                    <a:pt x="672" y="330"/>
                  </a:lnTo>
                  <a:lnTo>
                    <a:pt x="666" y="330"/>
                  </a:lnTo>
                  <a:lnTo>
                    <a:pt x="660" y="330"/>
                  </a:lnTo>
                  <a:lnTo>
                    <a:pt x="666" y="330"/>
                  </a:lnTo>
                  <a:lnTo>
                    <a:pt x="660" y="330"/>
                  </a:lnTo>
                  <a:lnTo>
                    <a:pt x="654" y="336"/>
                  </a:lnTo>
                  <a:lnTo>
                    <a:pt x="654" y="342"/>
                  </a:lnTo>
                  <a:lnTo>
                    <a:pt x="648" y="342"/>
                  </a:lnTo>
                  <a:lnTo>
                    <a:pt x="642" y="342"/>
                  </a:lnTo>
                  <a:lnTo>
                    <a:pt x="642" y="336"/>
                  </a:lnTo>
                  <a:lnTo>
                    <a:pt x="642" y="342"/>
                  </a:lnTo>
                  <a:lnTo>
                    <a:pt x="642" y="348"/>
                  </a:lnTo>
                  <a:lnTo>
                    <a:pt x="636" y="348"/>
                  </a:lnTo>
                  <a:lnTo>
                    <a:pt x="636" y="342"/>
                  </a:lnTo>
                  <a:lnTo>
                    <a:pt x="636" y="348"/>
                  </a:lnTo>
                  <a:lnTo>
                    <a:pt x="636" y="342"/>
                  </a:lnTo>
                  <a:lnTo>
                    <a:pt x="636" y="348"/>
                  </a:lnTo>
                  <a:lnTo>
                    <a:pt x="630" y="342"/>
                  </a:lnTo>
                  <a:lnTo>
                    <a:pt x="630" y="348"/>
                  </a:lnTo>
                  <a:lnTo>
                    <a:pt x="630" y="354"/>
                  </a:lnTo>
                  <a:lnTo>
                    <a:pt x="636" y="354"/>
                  </a:lnTo>
                  <a:lnTo>
                    <a:pt x="642" y="354"/>
                  </a:lnTo>
                  <a:lnTo>
                    <a:pt x="642" y="360"/>
                  </a:lnTo>
                  <a:lnTo>
                    <a:pt x="636" y="366"/>
                  </a:lnTo>
                  <a:lnTo>
                    <a:pt x="630" y="366"/>
                  </a:lnTo>
                  <a:lnTo>
                    <a:pt x="624" y="366"/>
                  </a:lnTo>
                  <a:lnTo>
                    <a:pt x="624" y="372"/>
                  </a:lnTo>
                  <a:lnTo>
                    <a:pt x="624" y="378"/>
                  </a:lnTo>
                  <a:lnTo>
                    <a:pt x="624" y="372"/>
                  </a:lnTo>
                  <a:lnTo>
                    <a:pt x="624" y="378"/>
                  </a:lnTo>
                  <a:lnTo>
                    <a:pt x="630" y="378"/>
                  </a:lnTo>
                  <a:lnTo>
                    <a:pt x="636" y="378"/>
                  </a:lnTo>
                  <a:lnTo>
                    <a:pt x="636" y="384"/>
                  </a:lnTo>
                  <a:lnTo>
                    <a:pt x="630" y="384"/>
                  </a:lnTo>
                  <a:lnTo>
                    <a:pt x="630" y="390"/>
                  </a:lnTo>
                  <a:lnTo>
                    <a:pt x="636" y="390"/>
                  </a:lnTo>
                  <a:lnTo>
                    <a:pt x="636" y="396"/>
                  </a:lnTo>
                  <a:lnTo>
                    <a:pt x="642" y="396"/>
                  </a:lnTo>
                  <a:lnTo>
                    <a:pt x="648" y="402"/>
                  </a:lnTo>
                  <a:lnTo>
                    <a:pt x="648" y="396"/>
                  </a:lnTo>
                  <a:lnTo>
                    <a:pt x="648" y="402"/>
                  </a:lnTo>
                  <a:lnTo>
                    <a:pt x="654" y="402"/>
                  </a:lnTo>
                  <a:lnTo>
                    <a:pt x="648" y="402"/>
                  </a:lnTo>
                  <a:lnTo>
                    <a:pt x="648" y="408"/>
                  </a:lnTo>
                  <a:lnTo>
                    <a:pt x="648" y="414"/>
                  </a:lnTo>
                  <a:lnTo>
                    <a:pt x="642" y="414"/>
                  </a:lnTo>
                  <a:lnTo>
                    <a:pt x="636" y="414"/>
                  </a:lnTo>
                  <a:lnTo>
                    <a:pt x="636" y="420"/>
                  </a:lnTo>
                  <a:lnTo>
                    <a:pt x="630" y="420"/>
                  </a:lnTo>
                  <a:lnTo>
                    <a:pt x="630" y="426"/>
                  </a:lnTo>
                  <a:lnTo>
                    <a:pt x="630" y="420"/>
                  </a:lnTo>
                  <a:lnTo>
                    <a:pt x="624" y="420"/>
                  </a:lnTo>
                  <a:lnTo>
                    <a:pt x="618" y="420"/>
                  </a:lnTo>
                  <a:lnTo>
                    <a:pt x="618" y="426"/>
                  </a:lnTo>
                  <a:lnTo>
                    <a:pt x="618" y="432"/>
                  </a:lnTo>
                  <a:lnTo>
                    <a:pt x="612" y="432"/>
                  </a:lnTo>
                  <a:lnTo>
                    <a:pt x="612" y="426"/>
                  </a:lnTo>
                  <a:lnTo>
                    <a:pt x="612" y="420"/>
                  </a:lnTo>
                  <a:lnTo>
                    <a:pt x="612" y="426"/>
                  </a:lnTo>
                  <a:lnTo>
                    <a:pt x="606" y="426"/>
                  </a:lnTo>
                  <a:lnTo>
                    <a:pt x="606" y="420"/>
                  </a:lnTo>
                  <a:lnTo>
                    <a:pt x="606" y="426"/>
                  </a:lnTo>
                  <a:lnTo>
                    <a:pt x="606" y="432"/>
                  </a:lnTo>
                  <a:lnTo>
                    <a:pt x="600" y="438"/>
                  </a:lnTo>
                  <a:lnTo>
                    <a:pt x="594" y="438"/>
                  </a:lnTo>
                  <a:lnTo>
                    <a:pt x="600" y="444"/>
                  </a:lnTo>
                  <a:lnTo>
                    <a:pt x="606" y="444"/>
                  </a:lnTo>
                  <a:lnTo>
                    <a:pt x="612" y="444"/>
                  </a:lnTo>
                  <a:lnTo>
                    <a:pt x="606" y="444"/>
                  </a:lnTo>
                  <a:lnTo>
                    <a:pt x="606" y="450"/>
                  </a:lnTo>
                  <a:lnTo>
                    <a:pt x="606" y="444"/>
                  </a:lnTo>
                  <a:lnTo>
                    <a:pt x="600" y="444"/>
                  </a:lnTo>
                  <a:lnTo>
                    <a:pt x="600" y="450"/>
                  </a:lnTo>
                  <a:lnTo>
                    <a:pt x="594" y="450"/>
                  </a:lnTo>
                  <a:lnTo>
                    <a:pt x="594" y="444"/>
                  </a:lnTo>
                  <a:lnTo>
                    <a:pt x="588" y="444"/>
                  </a:lnTo>
                  <a:lnTo>
                    <a:pt x="588" y="450"/>
                  </a:lnTo>
                  <a:lnTo>
                    <a:pt x="588" y="456"/>
                  </a:lnTo>
                  <a:lnTo>
                    <a:pt x="582" y="456"/>
                  </a:lnTo>
                  <a:lnTo>
                    <a:pt x="576" y="456"/>
                  </a:lnTo>
                  <a:lnTo>
                    <a:pt x="576" y="450"/>
                  </a:lnTo>
                  <a:lnTo>
                    <a:pt x="570" y="450"/>
                  </a:lnTo>
                  <a:lnTo>
                    <a:pt x="576" y="450"/>
                  </a:lnTo>
                  <a:lnTo>
                    <a:pt x="576" y="444"/>
                  </a:lnTo>
                  <a:lnTo>
                    <a:pt x="576" y="438"/>
                  </a:lnTo>
                  <a:lnTo>
                    <a:pt x="570" y="438"/>
                  </a:lnTo>
                  <a:lnTo>
                    <a:pt x="570" y="432"/>
                  </a:lnTo>
                  <a:lnTo>
                    <a:pt x="570" y="426"/>
                  </a:lnTo>
                  <a:lnTo>
                    <a:pt x="570" y="420"/>
                  </a:lnTo>
                  <a:lnTo>
                    <a:pt x="564" y="420"/>
                  </a:lnTo>
                  <a:lnTo>
                    <a:pt x="564" y="426"/>
                  </a:lnTo>
                  <a:lnTo>
                    <a:pt x="570" y="426"/>
                  </a:lnTo>
                  <a:lnTo>
                    <a:pt x="564" y="426"/>
                  </a:lnTo>
                  <a:lnTo>
                    <a:pt x="564" y="432"/>
                  </a:lnTo>
                  <a:lnTo>
                    <a:pt x="558" y="438"/>
                  </a:lnTo>
                  <a:lnTo>
                    <a:pt x="552" y="438"/>
                  </a:lnTo>
                  <a:lnTo>
                    <a:pt x="552" y="444"/>
                  </a:lnTo>
                  <a:lnTo>
                    <a:pt x="546" y="444"/>
                  </a:lnTo>
                  <a:lnTo>
                    <a:pt x="546" y="450"/>
                  </a:lnTo>
                  <a:lnTo>
                    <a:pt x="552" y="450"/>
                  </a:lnTo>
                  <a:lnTo>
                    <a:pt x="546" y="450"/>
                  </a:lnTo>
                  <a:lnTo>
                    <a:pt x="546" y="456"/>
                  </a:lnTo>
                  <a:lnTo>
                    <a:pt x="540" y="456"/>
                  </a:lnTo>
                  <a:lnTo>
                    <a:pt x="534" y="456"/>
                  </a:lnTo>
                  <a:lnTo>
                    <a:pt x="534" y="462"/>
                  </a:lnTo>
                  <a:lnTo>
                    <a:pt x="534" y="468"/>
                  </a:lnTo>
                  <a:lnTo>
                    <a:pt x="540" y="474"/>
                  </a:lnTo>
                  <a:lnTo>
                    <a:pt x="546" y="474"/>
                  </a:lnTo>
                  <a:lnTo>
                    <a:pt x="546" y="468"/>
                  </a:lnTo>
                  <a:lnTo>
                    <a:pt x="552" y="468"/>
                  </a:lnTo>
                  <a:lnTo>
                    <a:pt x="552" y="474"/>
                  </a:lnTo>
                  <a:lnTo>
                    <a:pt x="552" y="480"/>
                  </a:lnTo>
                  <a:lnTo>
                    <a:pt x="558" y="480"/>
                  </a:lnTo>
                  <a:lnTo>
                    <a:pt x="558" y="486"/>
                  </a:lnTo>
                  <a:lnTo>
                    <a:pt x="552" y="486"/>
                  </a:lnTo>
                  <a:lnTo>
                    <a:pt x="552" y="492"/>
                  </a:lnTo>
                  <a:lnTo>
                    <a:pt x="552" y="498"/>
                  </a:lnTo>
                  <a:lnTo>
                    <a:pt x="558" y="498"/>
                  </a:lnTo>
                  <a:lnTo>
                    <a:pt x="552" y="498"/>
                  </a:lnTo>
                  <a:lnTo>
                    <a:pt x="552" y="492"/>
                  </a:lnTo>
                  <a:lnTo>
                    <a:pt x="552" y="498"/>
                  </a:lnTo>
                  <a:lnTo>
                    <a:pt x="546" y="498"/>
                  </a:lnTo>
                  <a:lnTo>
                    <a:pt x="540" y="498"/>
                  </a:lnTo>
                  <a:lnTo>
                    <a:pt x="540" y="504"/>
                  </a:lnTo>
                  <a:lnTo>
                    <a:pt x="546" y="504"/>
                  </a:lnTo>
                  <a:lnTo>
                    <a:pt x="540" y="510"/>
                  </a:lnTo>
                  <a:lnTo>
                    <a:pt x="546" y="510"/>
                  </a:lnTo>
                  <a:lnTo>
                    <a:pt x="546" y="504"/>
                  </a:lnTo>
                  <a:lnTo>
                    <a:pt x="546" y="510"/>
                  </a:lnTo>
                  <a:lnTo>
                    <a:pt x="546" y="504"/>
                  </a:lnTo>
                  <a:lnTo>
                    <a:pt x="546" y="510"/>
                  </a:lnTo>
                  <a:lnTo>
                    <a:pt x="552" y="510"/>
                  </a:lnTo>
                  <a:lnTo>
                    <a:pt x="546" y="510"/>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sp>
          <p:nvSpPr>
            <p:cNvPr id="22" name="Freeform 18">
              <a:extLst>
                <a:ext uri="{FF2B5EF4-FFF2-40B4-BE49-F238E27FC236}">
                  <a16:creationId xmlns:a16="http://schemas.microsoft.com/office/drawing/2014/main" id="{898BDCC1-2BE7-4691-95CD-EA13D04DFC75}"/>
                </a:ext>
              </a:extLst>
            </p:cNvPr>
            <p:cNvSpPr>
              <a:spLocks noEditPoints="1"/>
            </p:cNvSpPr>
            <p:nvPr/>
          </p:nvSpPr>
          <p:spPr bwMode="gray">
            <a:xfrm>
              <a:off x="2694" y="1693"/>
              <a:ext cx="459" cy="238"/>
            </a:xfrm>
            <a:custGeom>
              <a:avLst/>
              <a:gdLst>
                <a:gd name="T0" fmla="*/ 330 w 474"/>
                <a:gd name="T1" fmla="*/ 162 h 246"/>
                <a:gd name="T2" fmla="*/ 330 w 474"/>
                <a:gd name="T3" fmla="*/ 156 h 246"/>
                <a:gd name="T4" fmla="*/ 336 w 474"/>
                <a:gd name="T5" fmla="*/ 150 h 246"/>
                <a:gd name="T6" fmla="*/ 342 w 474"/>
                <a:gd name="T7" fmla="*/ 150 h 246"/>
                <a:gd name="T8" fmla="*/ 342 w 474"/>
                <a:gd name="T9" fmla="*/ 156 h 246"/>
                <a:gd name="T10" fmla="*/ 354 w 474"/>
                <a:gd name="T11" fmla="*/ 162 h 246"/>
                <a:gd name="T12" fmla="*/ 360 w 474"/>
                <a:gd name="T13" fmla="*/ 150 h 246"/>
                <a:gd name="T14" fmla="*/ 372 w 474"/>
                <a:gd name="T15" fmla="*/ 144 h 246"/>
                <a:gd name="T16" fmla="*/ 372 w 474"/>
                <a:gd name="T17" fmla="*/ 138 h 246"/>
                <a:gd name="T18" fmla="*/ 378 w 474"/>
                <a:gd name="T19" fmla="*/ 132 h 246"/>
                <a:gd name="T20" fmla="*/ 378 w 474"/>
                <a:gd name="T21" fmla="*/ 138 h 246"/>
                <a:gd name="T22" fmla="*/ 390 w 474"/>
                <a:gd name="T23" fmla="*/ 132 h 246"/>
                <a:gd name="T24" fmla="*/ 402 w 474"/>
                <a:gd name="T25" fmla="*/ 120 h 246"/>
                <a:gd name="T26" fmla="*/ 414 w 474"/>
                <a:gd name="T27" fmla="*/ 114 h 246"/>
                <a:gd name="T28" fmla="*/ 408 w 474"/>
                <a:gd name="T29" fmla="*/ 108 h 246"/>
                <a:gd name="T30" fmla="*/ 426 w 474"/>
                <a:gd name="T31" fmla="*/ 108 h 246"/>
                <a:gd name="T32" fmla="*/ 432 w 474"/>
                <a:gd name="T33" fmla="*/ 96 h 246"/>
                <a:gd name="T34" fmla="*/ 444 w 474"/>
                <a:gd name="T35" fmla="*/ 102 h 246"/>
                <a:gd name="T36" fmla="*/ 438 w 474"/>
                <a:gd name="T37" fmla="*/ 114 h 246"/>
                <a:gd name="T38" fmla="*/ 432 w 474"/>
                <a:gd name="T39" fmla="*/ 114 h 246"/>
                <a:gd name="T40" fmla="*/ 426 w 474"/>
                <a:gd name="T41" fmla="*/ 126 h 246"/>
                <a:gd name="T42" fmla="*/ 438 w 474"/>
                <a:gd name="T43" fmla="*/ 132 h 246"/>
                <a:gd name="T44" fmla="*/ 444 w 474"/>
                <a:gd name="T45" fmla="*/ 144 h 246"/>
                <a:gd name="T46" fmla="*/ 444 w 474"/>
                <a:gd name="T47" fmla="*/ 150 h 246"/>
                <a:gd name="T48" fmla="*/ 438 w 474"/>
                <a:gd name="T49" fmla="*/ 150 h 246"/>
                <a:gd name="T50" fmla="*/ 432 w 474"/>
                <a:gd name="T51" fmla="*/ 162 h 246"/>
                <a:gd name="T52" fmla="*/ 432 w 474"/>
                <a:gd name="T53" fmla="*/ 180 h 246"/>
                <a:gd name="T54" fmla="*/ 432 w 474"/>
                <a:gd name="T55" fmla="*/ 186 h 246"/>
                <a:gd name="T56" fmla="*/ 444 w 474"/>
                <a:gd name="T57" fmla="*/ 192 h 246"/>
                <a:gd name="T58" fmla="*/ 450 w 474"/>
                <a:gd name="T59" fmla="*/ 204 h 246"/>
                <a:gd name="T60" fmla="*/ 462 w 474"/>
                <a:gd name="T61" fmla="*/ 210 h 246"/>
                <a:gd name="T62" fmla="*/ 468 w 474"/>
                <a:gd name="T63" fmla="*/ 222 h 246"/>
                <a:gd name="T64" fmla="*/ 468 w 474"/>
                <a:gd name="T65" fmla="*/ 228 h 246"/>
                <a:gd name="T66" fmla="*/ 456 w 474"/>
                <a:gd name="T67" fmla="*/ 240 h 246"/>
                <a:gd name="T68" fmla="*/ 444 w 474"/>
                <a:gd name="T69" fmla="*/ 240 h 246"/>
                <a:gd name="T70" fmla="*/ 432 w 474"/>
                <a:gd name="T71" fmla="*/ 234 h 246"/>
                <a:gd name="T72" fmla="*/ 420 w 474"/>
                <a:gd name="T73" fmla="*/ 222 h 246"/>
                <a:gd name="T74" fmla="*/ 408 w 474"/>
                <a:gd name="T75" fmla="*/ 216 h 246"/>
                <a:gd name="T76" fmla="*/ 408 w 474"/>
                <a:gd name="T77" fmla="*/ 222 h 246"/>
                <a:gd name="T78" fmla="*/ 402 w 474"/>
                <a:gd name="T79" fmla="*/ 222 h 246"/>
                <a:gd name="T80" fmla="*/ 390 w 474"/>
                <a:gd name="T81" fmla="*/ 228 h 246"/>
                <a:gd name="T82" fmla="*/ 384 w 474"/>
                <a:gd name="T83" fmla="*/ 228 h 246"/>
                <a:gd name="T84" fmla="*/ 372 w 474"/>
                <a:gd name="T85" fmla="*/ 234 h 246"/>
                <a:gd name="T86" fmla="*/ 372 w 474"/>
                <a:gd name="T87" fmla="*/ 216 h 246"/>
                <a:gd name="T88" fmla="*/ 360 w 474"/>
                <a:gd name="T89" fmla="*/ 222 h 246"/>
                <a:gd name="T90" fmla="*/ 348 w 474"/>
                <a:gd name="T91" fmla="*/ 216 h 246"/>
                <a:gd name="T92" fmla="*/ 342 w 474"/>
                <a:gd name="T93" fmla="*/ 204 h 246"/>
                <a:gd name="T94" fmla="*/ 336 w 474"/>
                <a:gd name="T95" fmla="*/ 192 h 246"/>
                <a:gd name="T96" fmla="*/ 336 w 474"/>
                <a:gd name="T97" fmla="*/ 180 h 246"/>
                <a:gd name="T98" fmla="*/ 348 w 474"/>
                <a:gd name="T99" fmla="*/ 186 h 246"/>
                <a:gd name="T100" fmla="*/ 366 w 474"/>
                <a:gd name="T101" fmla="*/ 180 h 246"/>
                <a:gd name="T102" fmla="*/ 372 w 474"/>
                <a:gd name="T103" fmla="*/ 180 h 246"/>
                <a:gd name="T104" fmla="*/ 354 w 474"/>
                <a:gd name="T105" fmla="*/ 180 h 246"/>
                <a:gd name="T106" fmla="*/ 342 w 474"/>
                <a:gd name="T107" fmla="*/ 174 h 246"/>
                <a:gd name="T108" fmla="*/ 0 w 474"/>
                <a:gd name="T109" fmla="*/ 12 h 246"/>
                <a:gd name="T110" fmla="*/ 12 w 474"/>
                <a:gd name="T111" fmla="*/ 6 h 246"/>
                <a:gd name="T112" fmla="*/ 18 w 474"/>
                <a:gd name="T113" fmla="*/ 24 h 246"/>
                <a:gd name="T114" fmla="*/ 24 w 474"/>
                <a:gd name="T115" fmla="*/ 2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4" h="246">
                  <a:moveTo>
                    <a:pt x="330" y="174"/>
                  </a:moveTo>
                  <a:lnTo>
                    <a:pt x="330" y="168"/>
                  </a:lnTo>
                  <a:lnTo>
                    <a:pt x="330" y="162"/>
                  </a:lnTo>
                  <a:lnTo>
                    <a:pt x="330" y="168"/>
                  </a:lnTo>
                  <a:lnTo>
                    <a:pt x="330" y="162"/>
                  </a:lnTo>
                  <a:lnTo>
                    <a:pt x="330" y="156"/>
                  </a:lnTo>
                  <a:lnTo>
                    <a:pt x="336" y="150"/>
                  </a:lnTo>
                  <a:lnTo>
                    <a:pt x="330" y="150"/>
                  </a:lnTo>
                  <a:lnTo>
                    <a:pt x="336" y="150"/>
                  </a:lnTo>
                  <a:lnTo>
                    <a:pt x="336" y="144"/>
                  </a:lnTo>
                  <a:lnTo>
                    <a:pt x="336" y="150"/>
                  </a:lnTo>
                  <a:lnTo>
                    <a:pt x="342" y="150"/>
                  </a:lnTo>
                  <a:lnTo>
                    <a:pt x="342" y="156"/>
                  </a:lnTo>
                  <a:lnTo>
                    <a:pt x="342" y="150"/>
                  </a:lnTo>
                  <a:lnTo>
                    <a:pt x="342" y="156"/>
                  </a:lnTo>
                  <a:lnTo>
                    <a:pt x="342" y="162"/>
                  </a:lnTo>
                  <a:lnTo>
                    <a:pt x="348" y="162"/>
                  </a:lnTo>
                  <a:lnTo>
                    <a:pt x="354" y="162"/>
                  </a:lnTo>
                  <a:lnTo>
                    <a:pt x="354" y="156"/>
                  </a:lnTo>
                  <a:lnTo>
                    <a:pt x="360" y="156"/>
                  </a:lnTo>
                  <a:lnTo>
                    <a:pt x="360" y="150"/>
                  </a:lnTo>
                  <a:lnTo>
                    <a:pt x="366" y="150"/>
                  </a:lnTo>
                  <a:lnTo>
                    <a:pt x="366" y="144"/>
                  </a:lnTo>
                  <a:lnTo>
                    <a:pt x="372" y="144"/>
                  </a:lnTo>
                  <a:lnTo>
                    <a:pt x="366" y="144"/>
                  </a:lnTo>
                  <a:lnTo>
                    <a:pt x="366" y="138"/>
                  </a:lnTo>
                  <a:lnTo>
                    <a:pt x="372" y="138"/>
                  </a:lnTo>
                  <a:lnTo>
                    <a:pt x="372" y="132"/>
                  </a:lnTo>
                  <a:lnTo>
                    <a:pt x="378" y="138"/>
                  </a:lnTo>
                  <a:lnTo>
                    <a:pt x="378" y="132"/>
                  </a:lnTo>
                  <a:lnTo>
                    <a:pt x="378" y="138"/>
                  </a:lnTo>
                  <a:lnTo>
                    <a:pt x="378" y="132"/>
                  </a:lnTo>
                  <a:lnTo>
                    <a:pt x="378" y="138"/>
                  </a:lnTo>
                  <a:lnTo>
                    <a:pt x="384" y="138"/>
                  </a:lnTo>
                  <a:lnTo>
                    <a:pt x="390" y="138"/>
                  </a:lnTo>
                  <a:lnTo>
                    <a:pt x="390" y="132"/>
                  </a:lnTo>
                  <a:lnTo>
                    <a:pt x="390" y="126"/>
                  </a:lnTo>
                  <a:lnTo>
                    <a:pt x="396" y="126"/>
                  </a:lnTo>
                  <a:lnTo>
                    <a:pt x="402" y="120"/>
                  </a:lnTo>
                  <a:lnTo>
                    <a:pt x="408" y="126"/>
                  </a:lnTo>
                  <a:lnTo>
                    <a:pt x="408" y="120"/>
                  </a:lnTo>
                  <a:lnTo>
                    <a:pt x="414" y="114"/>
                  </a:lnTo>
                  <a:lnTo>
                    <a:pt x="414" y="120"/>
                  </a:lnTo>
                  <a:lnTo>
                    <a:pt x="414" y="114"/>
                  </a:lnTo>
                  <a:lnTo>
                    <a:pt x="408" y="108"/>
                  </a:lnTo>
                  <a:lnTo>
                    <a:pt x="414" y="108"/>
                  </a:lnTo>
                  <a:lnTo>
                    <a:pt x="420" y="108"/>
                  </a:lnTo>
                  <a:lnTo>
                    <a:pt x="426" y="108"/>
                  </a:lnTo>
                  <a:lnTo>
                    <a:pt x="426" y="102"/>
                  </a:lnTo>
                  <a:lnTo>
                    <a:pt x="432" y="102"/>
                  </a:lnTo>
                  <a:lnTo>
                    <a:pt x="432" y="96"/>
                  </a:lnTo>
                  <a:lnTo>
                    <a:pt x="438" y="96"/>
                  </a:lnTo>
                  <a:lnTo>
                    <a:pt x="438" y="102"/>
                  </a:lnTo>
                  <a:lnTo>
                    <a:pt x="444" y="102"/>
                  </a:lnTo>
                  <a:lnTo>
                    <a:pt x="444" y="108"/>
                  </a:lnTo>
                  <a:lnTo>
                    <a:pt x="438" y="108"/>
                  </a:lnTo>
                  <a:lnTo>
                    <a:pt x="438" y="114"/>
                  </a:lnTo>
                  <a:lnTo>
                    <a:pt x="438" y="108"/>
                  </a:lnTo>
                  <a:lnTo>
                    <a:pt x="438" y="114"/>
                  </a:lnTo>
                  <a:lnTo>
                    <a:pt x="432" y="114"/>
                  </a:lnTo>
                  <a:lnTo>
                    <a:pt x="432" y="120"/>
                  </a:lnTo>
                  <a:lnTo>
                    <a:pt x="432" y="126"/>
                  </a:lnTo>
                  <a:lnTo>
                    <a:pt x="426" y="126"/>
                  </a:lnTo>
                  <a:lnTo>
                    <a:pt x="432" y="126"/>
                  </a:lnTo>
                  <a:lnTo>
                    <a:pt x="438" y="126"/>
                  </a:lnTo>
                  <a:lnTo>
                    <a:pt x="438" y="132"/>
                  </a:lnTo>
                  <a:lnTo>
                    <a:pt x="444" y="132"/>
                  </a:lnTo>
                  <a:lnTo>
                    <a:pt x="444" y="138"/>
                  </a:lnTo>
                  <a:lnTo>
                    <a:pt x="444" y="144"/>
                  </a:lnTo>
                  <a:lnTo>
                    <a:pt x="450" y="144"/>
                  </a:lnTo>
                  <a:lnTo>
                    <a:pt x="444" y="144"/>
                  </a:lnTo>
                  <a:lnTo>
                    <a:pt x="444" y="150"/>
                  </a:lnTo>
                  <a:lnTo>
                    <a:pt x="444" y="144"/>
                  </a:lnTo>
                  <a:lnTo>
                    <a:pt x="444" y="150"/>
                  </a:lnTo>
                  <a:lnTo>
                    <a:pt x="438" y="150"/>
                  </a:lnTo>
                  <a:lnTo>
                    <a:pt x="444" y="156"/>
                  </a:lnTo>
                  <a:lnTo>
                    <a:pt x="444" y="162"/>
                  </a:lnTo>
                  <a:lnTo>
                    <a:pt x="432" y="162"/>
                  </a:lnTo>
                  <a:lnTo>
                    <a:pt x="432" y="168"/>
                  </a:lnTo>
                  <a:lnTo>
                    <a:pt x="432" y="174"/>
                  </a:lnTo>
                  <a:lnTo>
                    <a:pt x="432" y="180"/>
                  </a:lnTo>
                  <a:lnTo>
                    <a:pt x="432" y="186"/>
                  </a:lnTo>
                  <a:lnTo>
                    <a:pt x="438" y="186"/>
                  </a:lnTo>
                  <a:lnTo>
                    <a:pt x="432" y="186"/>
                  </a:lnTo>
                  <a:lnTo>
                    <a:pt x="432" y="192"/>
                  </a:lnTo>
                  <a:lnTo>
                    <a:pt x="438" y="192"/>
                  </a:lnTo>
                  <a:lnTo>
                    <a:pt x="444" y="192"/>
                  </a:lnTo>
                  <a:lnTo>
                    <a:pt x="450" y="192"/>
                  </a:lnTo>
                  <a:lnTo>
                    <a:pt x="450" y="198"/>
                  </a:lnTo>
                  <a:lnTo>
                    <a:pt x="450" y="204"/>
                  </a:lnTo>
                  <a:lnTo>
                    <a:pt x="456" y="204"/>
                  </a:lnTo>
                  <a:lnTo>
                    <a:pt x="456" y="210"/>
                  </a:lnTo>
                  <a:lnTo>
                    <a:pt x="462" y="210"/>
                  </a:lnTo>
                  <a:lnTo>
                    <a:pt x="462" y="216"/>
                  </a:lnTo>
                  <a:lnTo>
                    <a:pt x="468" y="216"/>
                  </a:lnTo>
                  <a:lnTo>
                    <a:pt x="468" y="222"/>
                  </a:lnTo>
                  <a:lnTo>
                    <a:pt x="474" y="222"/>
                  </a:lnTo>
                  <a:lnTo>
                    <a:pt x="474" y="228"/>
                  </a:lnTo>
                  <a:lnTo>
                    <a:pt x="468" y="228"/>
                  </a:lnTo>
                  <a:lnTo>
                    <a:pt x="462" y="234"/>
                  </a:lnTo>
                  <a:lnTo>
                    <a:pt x="456" y="234"/>
                  </a:lnTo>
                  <a:lnTo>
                    <a:pt x="456" y="240"/>
                  </a:lnTo>
                  <a:lnTo>
                    <a:pt x="450" y="246"/>
                  </a:lnTo>
                  <a:lnTo>
                    <a:pt x="450" y="240"/>
                  </a:lnTo>
                  <a:lnTo>
                    <a:pt x="444" y="240"/>
                  </a:lnTo>
                  <a:lnTo>
                    <a:pt x="438" y="240"/>
                  </a:lnTo>
                  <a:lnTo>
                    <a:pt x="432" y="240"/>
                  </a:lnTo>
                  <a:lnTo>
                    <a:pt x="432" y="234"/>
                  </a:lnTo>
                  <a:lnTo>
                    <a:pt x="426" y="234"/>
                  </a:lnTo>
                  <a:lnTo>
                    <a:pt x="420" y="228"/>
                  </a:lnTo>
                  <a:lnTo>
                    <a:pt x="420" y="222"/>
                  </a:lnTo>
                  <a:lnTo>
                    <a:pt x="414" y="222"/>
                  </a:lnTo>
                  <a:lnTo>
                    <a:pt x="414" y="216"/>
                  </a:lnTo>
                  <a:lnTo>
                    <a:pt x="408" y="216"/>
                  </a:lnTo>
                  <a:lnTo>
                    <a:pt x="402" y="216"/>
                  </a:lnTo>
                  <a:lnTo>
                    <a:pt x="402" y="222"/>
                  </a:lnTo>
                  <a:lnTo>
                    <a:pt x="408" y="222"/>
                  </a:lnTo>
                  <a:lnTo>
                    <a:pt x="402" y="222"/>
                  </a:lnTo>
                  <a:lnTo>
                    <a:pt x="396" y="222"/>
                  </a:lnTo>
                  <a:lnTo>
                    <a:pt x="402" y="222"/>
                  </a:lnTo>
                  <a:lnTo>
                    <a:pt x="402" y="228"/>
                  </a:lnTo>
                  <a:lnTo>
                    <a:pt x="396" y="228"/>
                  </a:lnTo>
                  <a:lnTo>
                    <a:pt x="390" y="228"/>
                  </a:lnTo>
                  <a:lnTo>
                    <a:pt x="390" y="234"/>
                  </a:lnTo>
                  <a:lnTo>
                    <a:pt x="384" y="234"/>
                  </a:lnTo>
                  <a:lnTo>
                    <a:pt x="384" y="228"/>
                  </a:lnTo>
                  <a:lnTo>
                    <a:pt x="378" y="228"/>
                  </a:lnTo>
                  <a:lnTo>
                    <a:pt x="378" y="234"/>
                  </a:lnTo>
                  <a:lnTo>
                    <a:pt x="372" y="234"/>
                  </a:lnTo>
                  <a:lnTo>
                    <a:pt x="372" y="228"/>
                  </a:lnTo>
                  <a:lnTo>
                    <a:pt x="372" y="222"/>
                  </a:lnTo>
                  <a:lnTo>
                    <a:pt x="372" y="216"/>
                  </a:lnTo>
                  <a:lnTo>
                    <a:pt x="366" y="216"/>
                  </a:lnTo>
                  <a:lnTo>
                    <a:pt x="366" y="222"/>
                  </a:lnTo>
                  <a:lnTo>
                    <a:pt x="360" y="222"/>
                  </a:lnTo>
                  <a:lnTo>
                    <a:pt x="360" y="228"/>
                  </a:lnTo>
                  <a:lnTo>
                    <a:pt x="354" y="222"/>
                  </a:lnTo>
                  <a:lnTo>
                    <a:pt x="348" y="216"/>
                  </a:lnTo>
                  <a:lnTo>
                    <a:pt x="348" y="210"/>
                  </a:lnTo>
                  <a:lnTo>
                    <a:pt x="342" y="210"/>
                  </a:lnTo>
                  <a:lnTo>
                    <a:pt x="342" y="204"/>
                  </a:lnTo>
                  <a:lnTo>
                    <a:pt x="342" y="198"/>
                  </a:lnTo>
                  <a:lnTo>
                    <a:pt x="336" y="198"/>
                  </a:lnTo>
                  <a:lnTo>
                    <a:pt x="336" y="192"/>
                  </a:lnTo>
                  <a:lnTo>
                    <a:pt x="342" y="192"/>
                  </a:lnTo>
                  <a:lnTo>
                    <a:pt x="336" y="186"/>
                  </a:lnTo>
                  <a:lnTo>
                    <a:pt x="336" y="180"/>
                  </a:lnTo>
                  <a:lnTo>
                    <a:pt x="342" y="180"/>
                  </a:lnTo>
                  <a:lnTo>
                    <a:pt x="342" y="186"/>
                  </a:lnTo>
                  <a:lnTo>
                    <a:pt x="348" y="186"/>
                  </a:lnTo>
                  <a:lnTo>
                    <a:pt x="354" y="180"/>
                  </a:lnTo>
                  <a:lnTo>
                    <a:pt x="360" y="180"/>
                  </a:lnTo>
                  <a:lnTo>
                    <a:pt x="366" y="180"/>
                  </a:lnTo>
                  <a:lnTo>
                    <a:pt x="372" y="180"/>
                  </a:lnTo>
                  <a:lnTo>
                    <a:pt x="378" y="180"/>
                  </a:lnTo>
                  <a:lnTo>
                    <a:pt x="372" y="180"/>
                  </a:lnTo>
                  <a:lnTo>
                    <a:pt x="366" y="180"/>
                  </a:lnTo>
                  <a:lnTo>
                    <a:pt x="360" y="180"/>
                  </a:lnTo>
                  <a:lnTo>
                    <a:pt x="354" y="180"/>
                  </a:lnTo>
                  <a:lnTo>
                    <a:pt x="348" y="180"/>
                  </a:lnTo>
                  <a:lnTo>
                    <a:pt x="348" y="174"/>
                  </a:lnTo>
                  <a:lnTo>
                    <a:pt x="342" y="174"/>
                  </a:lnTo>
                  <a:lnTo>
                    <a:pt x="336" y="174"/>
                  </a:lnTo>
                  <a:lnTo>
                    <a:pt x="330" y="174"/>
                  </a:lnTo>
                  <a:close/>
                  <a:moveTo>
                    <a:pt x="0" y="12"/>
                  </a:moveTo>
                  <a:lnTo>
                    <a:pt x="0" y="6"/>
                  </a:lnTo>
                  <a:lnTo>
                    <a:pt x="6" y="0"/>
                  </a:lnTo>
                  <a:lnTo>
                    <a:pt x="12" y="6"/>
                  </a:lnTo>
                  <a:lnTo>
                    <a:pt x="6" y="12"/>
                  </a:lnTo>
                  <a:lnTo>
                    <a:pt x="0" y="12"/>
                  </a:lnTo>
                  <a:close/>
                  <a:moveTo>
                    <a:pt x="18" y="24"/>
                  </a:moveTo>
                  <a:lnTo>
                    <a:pt x="18" y="18"/>
                  </a:lnTo>
                  <a:lnTo>
                    <a:pt x="24" y="18"/>
                  </a:lnTo>
                  <a:lnTo>
                    <a:pt x="24" y="24"/>
                  </a:lnTo>
                  <a:lnTo>
                    <a:pt x="18" y="24"/>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sp>
          <p:nvSpPr>
            <p:cNvPr id="23" name="Freeform 19">
              <a:extLst>
                <a:ext uri="{FF2B5EF4-FFF2-40B4-BE49-F238E27FC236}">
                  <a16:creationId xmlns:a16="http://schemas.microsoft.com/office/drawing/2014/main" id="{0389FA99-A211-45EA-8F91-ABAF24F14D38}"/>
                </a:ext>
              </a:extLst>
            </p:cNvPr>
            <p:cNvSpPr>
              <a:spLocks noEditPoints="1"/>
            </p:cNvSpPr>
            <p:nvPr/>
          </p:nvSpPr>
          <p:spPr bwMode="gray">
            <a:xfrm>
              <a:off x="2706" y="1838"/>
              <a:ext cx="122" cy="244"/>
            </a:xfrm>
            <a:custGeom>
              <a:avLst/>
              <a:gdLst>
                <a:gd name="T0" fmla="*/ 120 w 126"/>
                <a:gd name="T1" fmla="*/ 222 h 252"/>
                <a:gd name="T2" fmla="*/ 126 w 126"/>
                <a:gd name="T3" fmla="*/ 234 h 252"/>
                <a:gd name="T4" fmla="*/ 120 w 126"/>
                <a:gd name="T5" fmla="*/ 246 h 252"/>
                <a:gd name="T6" fmla="*/ 108 w 126"/>
                <a:gd name="T7" fmla="*/ 252 h 252"/>
                <a:gd name="T8" fmla="*/ 96 w 126"/>
                <a:gd name="T9" fmla="*/ 246 h 252"/>
                <a:gd name="T10" fmla="*/ 90 w 126"/>
                <a:gd name="T11" fmla="*/ 246 h 252"/>
                <a:gd name="T12" fmla="*/ 90 w 126"/>
                <a:gd name="T13" fmla="*/ 252 h 252"/>
                <a:gd name="T14" fmla="*/ 78 w 126"/>
                <a:gd name="T15" fmla="*/ 240 h 252"/>
                <a:gd name="T16" fmla="*/ 72 w 126"/>
                <a:gd name="T17" fmla="*/ 240 h 252"/>
                <a:gd name="T18" fmla="*/ 54 w 126"/>
                <a:gd name="T19" fmla="*/ 240 h 252"/>
                <a:gd name="T20" fmla="*/ 54 w 126"/>
                <a:gd name="T21" fmla="*/ 222 h 252"/>
                <a:gd name="T22" fmla="*/ 48 w 126"/>
                <a:gd name="T23" fmla="*/ 210 h 252"/>
                <a:gd name="T24" fmla="*/ 42 w 126"/>
                <a:gd name="T25" fmla="*/ 210 h 252"/>
                <a:gd name="T26" fmla="*/ 36 w 126"/>
                <a:gd name="T27" fmla="*/ 192 h 252"/>
                <a:gd name="T28" fmla="*/ 24 w 126"/>
                <a:gd name="T29" fmla="*/ 186 h 252"/>
                <a:gd name="T30" fmla="*/ 12 w 126"/>
                <a:gd name="T31" fmla="*/ 180 h 252"/>
                <a:gd name="T32" fmla="*/ 6 w 126"/>
                <a:gd name="T33" fmla="*/ 168 h 252"/>
                <a:gd name="T34" fmla="*/ 12 w 126"/>
                <a:gd name="T35" fmla="*/ 162 h 252"/>
                <a:gd name="T36" fmla="*/ 18 w 126"/>
                <a:gd name="T37" fmla="*/ 168 h 252"/>
                <a:gd name="T38" fmla="*/ 30 w 126"/>
                <a:gd name="T39" fmla="*/ 168 h 252"/>
                <a:gd name="T40" fmla="*/ 30 w 126"/>
                <a:gd name="T41" fmla="*/ 174 h 252"/>
                <a:gd name="T42" fmla="*/ 36 w 126"/>
                <a:gd name="T43" fmla="*/ 174 h 252"/>
                <a:gd name="T44" fmla="*/ 42 w 126"/>
                <a:gd name="T45" fmla="*/ 174 h 252"/>
                <a:gd name="T46" fmla="*/ 54 w 126"/>
                <a:gd name="T47" fmla="*/ 180 h 252"/>
                <a:gd name="T48" fmla="*/ 66 w 126"/>
                <a:gd name="T49" fmla="*/ 186 h 252"/>
                <a:gd name="T50" fmla="*/ 72 w 126"/>
                <a:gd name="T51" fmla="*/ 186 h 252"/>
                <a:gd name="T52" fmla="*/ 78 w 126"/>
                <a:gd name="T53" fmla="*/ 186 h 252"/>
                <a:gd name="T54" fmla="*/ 84 w 126"/>
                <a:gd name="T55" fmla="*/ 186 h 252"/>
                <a:gd name="T56" fmla="*/ 90 w 126"/>
                <a:gd name="T57" fmla="*/ 186 h 252"/>
                <a:gd name="T58" fmla="*/ 90 w 126"/>
                <a:gd name="T59" fmla="*/ 192 h 252"/>
                <a:gd name="T60" fmla="*/ 96 w 126"/>
                <a:gd name="T61" fmla="*/ 204 h 252"/>
                <a:gd name="T62" fmla="*/ 102 w 126"/>
                <a:gd name="T63" fmla="*/ 204 h 252"/>
                <a:gd name="T64" fmla="*/ 108 w 126"/>
                <a:gd name="T65" fmla="*/ 204 h 252"/>
                <a:gd name="T66" fmla="*/ 114 w 126"/>
                <a:gd name="T67" fmla="*/ 192 h 252"/>
                <a:gd name="T68" fmla="*/ 126 w 126"/>
                <a:gd name="T69" fmla="*/ 204 h 252"/>
                <a:gd name="T70" fmla="*/ 114 w 126"/>
                <a:gd name="T71" fmla="*/ 210 h 252"/>
                <a:gd name="T72" fmla="*/ 126 w 126"/>
                <a:gd name="T73" fmla="*/ 216 h 252"/>
                <a:gd name="T74" fmla="*/ 24 w 126"/>
                <a:gd name="T75" fmla="*/ 0 h 252"/>
                <a:gd name="T76" fmla="*/ 36 w 126"/>
                <a:gd name="T77" fmla="*/ 0 h 252"/>
                <a:gd name="T78" fmla="*/ 48 w 126"/>
                <a:gd name="T79" fmla="*/ 0 h 252"/>
                <a:gd name="T80" fmla="*/ 48 w 126"/>
                <a:gd name="T81" fmla="*/ 6 h 252"/>
                <a:gd name="T82" fmla="*/ 36 w 126"/>
                <a:gd name="T83" fmla="*/ 12 h 252"/>
                <a:gd name="T84" fmla="*/ 42 w 126"/>
                <a:gd name="T85" fmla="*/ 24 h 252"/>
                <a:gd name="T86" fmla="*/ 48 w 126"/>
                <a:gd name="T87" fmla="*/ 42 h 252"/>
                <a:gd name="T88" fmla="*/ 42 w 126"/>
                <a:gd name="T89" fmla="*/ 42 h 252"/>
                <a:gd name="T90" fmla="*/ 42 w 126"/>
                <a:gd name="T91" fmla="*/ 48 h 252"/>
                <a:gd name="T92" fmla="*/ 30 w 126"/>
                <a:gd name="T93" fmla="*/ 54 h 252"/>
                <a:gd name="T94" fmla="*/ 24 w 126"/>
                <a:gd name="T95" fmla="*/ 54 h 252"/>
                <a:gd name="T96" fmla="*/ 24 w 126"/>
                <a:gd name="T97" fmla="*/ 36 h 252"/>
                <a:gd name="T98" fmla="*/ 24 w 126"/>
                <a:gd name="T99" fmla="*/ 30 h 252"/>
                <a:gd name="T100" fmla="*/ 18 w 126"/>
                <a:gd name="T101" fmla="*/ 6 h 252"/>
                <a:gd name="T102" fmla="*/ 12 w 126"/>
                <a:gd name="T103" fmla="*/ 6 h 252"/>
                <a:gd name="T104" fmla="*/ 48 w 126"/>
                <a:gd name="T105" fmla="*/ 6 h 252"/>
                <a:gd name="T106" fmla="*/ 48 w 126"/>
                <a:gd name="T10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6" h="252">
                  <a:moveTo>
                    <a:pt x="126" y="216"/>
                  </a:moveTo>
                  <a:lnTo>
                    <a:pt x="126" y="222"/>
                  </a:lnTo>
                  <a:lnTo>
                    <a:pt x="120" y="222"/>
                  </a:lnTo>
                  <a:lnTo>
                    <a:pt x="120" y="228"/>
                  </a:lnTo>
                  <a:lnTo>
                    <a:pt x="120" y="234"/>
                  </a:lnTo>
                  <a:lnTo>
                    <a:pt x="126" y="234"/>
                  </a:lnTo>
                  <a:lnTo>
                    <a:pt x="126" y="240"/>
                  </a:lnTo>
                  <a:lnTo>
                    <a:pt x="120" y="240"/>
                  </a:lnTo>
                  <a:lnTo>
                    <a:pt x="120" y="246"/>
                  </a:lnTo>
                  <a:lnTo>
                    <a:pt x="114" y="246"/>
                  </a:lnTo>
                  <a:lnTo>
                    <a:pt x="114" y="252"/>
                  </a:lnTo>
                  <a:lnTo>
                    <a:pt x="108" y="252"/>
                  </a:lnTo>
                  <a:lnTo>
                    <a:pt x="102" y="252"/>
                  </a:lnTo>
                  <a:lnTo>
                    <a:pt x="102" y="246"/>
                  </a:lnTo>
                  <a:lnTo>
                    <a:pt x="96" y="246"/>
                  </a:lnTo>
                  <a:lnTo>
                    <a:pt x="96" y="240"/>
                  </a:lnTo>
                  <a:lnTo>
                    <a:pt x="96" y="246"/>
                  </a:lnTo>
                  <a:lnTo>
                    <a:pt x="90" y="246"/>
                  </a:lnTo>
                  <a:lnTo>
                    <a:pt x="90" y="252"/>
                  </a:lnTo>
                  <a:lnTo>
                    <a:pt x="90" y="246"/>
                  </a:lnTo>
                  <a:lnTo>
                    <a:pt x="90" y="252"/>
                  </a:lnTo>
                  <a:lnTo>
                    <a:pt x="90" y="246"/>
                  </a:lnTo>
                  <a:lnTo>
                    <a:pt x="84" y="246"/>
                  </a:lnTo>
                  <a:lnTo>
                    <a:pt x="78" y="240"/>
                  </a:lnTo>
                  <a:lnTo>
                    <a:pt x="72" y="240"/>
                  </a:lnTo>
                  <a:lnTo>
                    <a:pt x="72" y="234"/>
                  </a:lnTo>
                  <a:lnTo>
                    <a:pt x="72" y="240"/>
                  </a:lnTo>
                  <a:lnTo>
                    <a:pt x="66" y="240"/>
                  </a:lnTo>
                  <a:lnTo>
                    <a:pt x="60" y="240"/>
                  </a:lnTo>
                  <a:lnTo>
                    <a:pt x="54" y="240"/>
                  </a:lnTo>
                  <a:lnTo>
                    <a:pt x="54" y="234"/>
                  </a:lnTo>
                  <a:lnTo>
                    <a:pt x="54" y="228"/>
                  </a:lnTo>
                  <a:lnTo>
                    <a:pt x="54" y="222"/>
                  </a:lnTo>
                  <a:lnTo>
                    <a:pt x="48" y="222"/>
                  </a:lnTo>
                  <a:lnTo>
                    <a:pt x="48" y="216"/>
                  </a:lnTo>
                  <a:lnTo>
                    <a:pt x="48" y="210"/>
                  </a:lnTo>
                  <a:lnTo>
                    <a:pt x="42" y="210"/>
                  </a:lnTo>
                  <a:lnTo>
                    <a:pt x="42" y="204"/>
                  </a:lnTo>
                  <a:lnTo>
                    <a:pt x="42" y="210"/>
                  </a:lnTo>
                  <a:lnTo>
                    <a:pt x="42" y="204"/>
                  </a:lnTo>
                  <a:lnTo>
                    <a:pt x="36" y="198"/>
                  </a:lnTo>
                  <a:lnTo>
                    <a:pt x="36" y="192"/>
                  </a:lnTo>
                  <a:lnTo>
                    <a:pt x="36" y="186"/>
                  </a:lnTo>
                  <a:lnTo>
                    <a:pt x="30" y="186"/>
                  </a:lnTo>
                  <a:lnTo>
                    <a:pt x="24" y="186"/>
                  </a:lnTo>
                  <a:lnTo>
                    <a:pt x="24" y="180"/>
                  </a:lnTo>
                  <a:lnTo>
                    <a:pt x="18" y="180"/>
                  </a:lnTo>
                  <a:lnTo>
                    <a:pt x="12" y="180"/>
                  </a:lnTo>
                  <a:lnTo>
                    <a:pt x="12" y="174"/>
                  </a:lnTo>
                  <a:lnTo>
                    <a:pt x="6" y="174"/>
                  </a:lnTo>
                  <a:lnTo>
                    <a:pt x="6" y="168"/>
                  </a:lnTo>
                  <a:lnTo>
                    <a:pt x="0" y="162"/>
                  </a:lnTo>
                  <a:lnTo>
                    <a:pt x="6" y="162"/>
                  </a:lnTo>
                  <a:lnTo>
                    <a:pt x="12" y="162"/>
                  </a:lnTo>
                  <a:lnTo>
                    <a:pt x="12" y="168"/>
                  </a:lnTo>
                  <a:lnTo>
                    <a:pt x="18" y="162"/>
                  </a:lnTo>
                  <a:lnTo>
                    <a:pt x="18" y="168"/>
                  </a:lnTo>
                  <a:lnTo>
                    <a:pt x="24" y="168"/>
                  </a:lnTo>
                  <a:lnTo>
                    <a:pt x="24" y="162"/>
                  </a:lnTo>
                  <a:lnTo>
                    <a:pt x="30" y="168"/>
                  </a:lnTo>
                  <a:lnTo>
                    <a:pt x="24" y="168"/>
                  </a:lnTo>
                  <a:lnTo>
                    <a:pt x="24" y="174"/>
                  </a:lnTo>
                  <a:lnTo>
                    <a:pt x="30" y="174"/>
                  </a:lnTo>
                  <a:lnTo>
                    <a:pt x="30" y="180"/>
                  </a:lnTo>
                  <a:lnTo>
                    <a:pt x="30" y="174"/>
                  </a:lnTo>
                  <a:lnTo>
                    <a:pt x="36" y="174"/>
                  </a:lnTo>
                  <a:lnTo>
                    <a:pt x="42" y="174"/>
                  </a:lnTo>
                  <a:lnTo>
                    <a:pt x="42" y="180"/>
                  </a:lnTo>
                  <a:lnTo>
                    <a:pt x="42" y="174"/>
                  </a:lnTo>
                  <a:lnTo>
                    <a:pt x="42" y="180"/>
                  </a:lnTo>
                  <a:lnTo>
                    <a:pt x="48" y="180"/>
                  </a:lnTo>
                  <a:lnTo>
                    <a:pt x="54" y="180"/>
                  </a:lnTo>
                  <a:lnTo>
                    <a:pt x="60" y="180"/>
                  </a:lnTo>
                  <a:lnTo>
                    <a:pt x="60" y="186"/>
                  </a:lnTo>
                  <a:lnTo>
                    <a:pt x="66" y="186"/>
                  </a:lnTo>
                  <a:lnTo>
                    <a:pt x="72" y="186"/>
                  </a:lnTo>
                  <a:lnTo>
                    <a:pt x="72" y="192"/>
                  </a:lnTo>
                  <a:lnTo>
                    <a:pt x="72" y="186"/>
                  </a:lnTo>
                  <a:lnTo>
                    <a:pt x="78" y="186"/>
                  </a:lnTo>
                  <a:lnTo>
                    <a:pt x="78" y="192"/>
                  </a:lnTo>
                  <a:lnTo>
                    <a:pt x="78" y="186"/>
                  </a:lnTo>
                  <a:lnTo>
                    <a:pt x="78" y="192"/>
                  </a:lnTo>
                  <a:lnTo>
                    <a:pt x="78" y="186"/>
                  </a:lnTo>
                  <a:lnTo>
                    <a:pt x="84" y="186"/>
                  </a:lnTo>
                  <a:lnTo>
                    <a:pt x="84" y="192"/>
                  </a:lnTo>
                  <a:lnTo>
                    <a:pt x="84" y="186"/>
                  </a:lnTo>
                  <a:lnTo>
                    <a:pt x="90" y="186"/>
                  </a:lnTo>
                  <a:lnTo>
                    <a:pt x="84" y="186"/>
                  </a:lnTo>
                  <a:lnTo>
                    <a:pt x="84" y="192"/>
                  </a:lnTo>
                  <a:lnTo>
                    <a:pt x="90" y="192"/>
                  </a:lnTo>
                  <a:lnTo>
                    <a:pt x="90" y="198"/>
                  </a:lnTo>
                  <a:lnTo>
                    <a:pt x="96" y="198"/>
                  </a:lnTo>
                  <a:lnTo>
                    <a:pt x="96" y="204"/>
                  </a:lnTo>
                  <a:lnTo>
                    <a:pt x="96" y="198"/>
                  </a:lnTo>
                  <a:lnTo>
                    <a:pt x="102" y="198"/>
                  </a:lnTo>
                  <a:lnTo>
                    <a:pt x="102" y="204"/>
                  </a:lnTo>
                  <a:lnTo>
                    <a:pt x="102" y="198"/>
                  </a:lnTo>
                  <a:lnTo>
                    <a:pt x="108" y="198"/>
                  </a:lnTo>
                  <a:lnTo>
                    <a:pt x="108" y="204"/>
                  </a:lnTo>
                  <a:lnTo>
                    <a:pt x="108" y="198"/>
                  </a:lnTo>
                  <a:lnTo>
                    <a:pt x="114" y="198"/>
                  </a:lnTo>
                  <a:lnTo>
                    <a:pt x="114" y="192"/>
                  </a:lnTo>
                  <a:lnTo>
                    <a:pt x="120" y="198"/>
                  </a:lnTo>
                  <a:lnTo>
                    <a:pt x="120" y="204"/>
                  </a:lnTo>
                  <a:lnTo>
                    <a:pt x="126" y="204"/>
                  </a:lnTo>
                  <a:lnTo>
                    <a:pt x="120" y="204"/>
                  </a:lnTo>
                  <a:lnTo>
                    <a:pt x="120" y="210"/>
                  </a:lnTo>
                  <a:lnTo>
                    <a:pt x="114" y="210"/>
                  </a:lnTo>
                  <a:lnTo>
                    <a:pt x="120" y="210"/>
                  </a:lnTo>
                  <a:lnTo>
                    <a:pt x="120" y="216"/>
                  </a:lnTo>
                  <a:lnTo>
                    <a:pt x="126" y="216"/>
                  </a:lnTo>
                  <a:close/>
                  <a:moveTo>
                    <a:pt x="12" y="0"/>
                  </a:moveTo>
                  <a:lnTo>
                    <a:pt x="18" y="0"/>
                  </a:lnTo>
                  <a:lnTo>
                    <a:pt x="24" y="0"/>
                  </a:lnTo>
                  <a:lnTo>
                    <a:pt x="30" y="6"/>
                  </a:lnTo>
                  <a:lnTo>
                    <a:pt x="36" y="6"/>
                  </a:lnTo>
                  <a:lnTo>
                    <a:pt x="36" y="0"/>
                  </a:lnTo>
                  <a:lnTo>
                    <a:pt x="42" y="0"/>
                  </a:lnTo>
                  <a:lnTo>
                    <a:pt x="42" y="6"/>
                  </a:lnTo>
                  <a:lnTo>
                    <a:pt x="48" y="0"/>
                  </a:lnTo>
                  <a:lnTo>
                    <a:pt x="42" y="0"/>
                  </a:lnTo>
                  <a:lnTo>
                    <a:pt x="48" y="0"/>
                  </a:lnTo>
                  <a:lnTo>
                    <a:pt x="48" y="6"/>
                  </a:lnTo>
                  <a:lnTo>
                    <a:pt x="42" y="6"/>
                  </a:lnTo>
                  <a:lnTo>
                    <a:pt x="42" y="12"/>
                  </a:lnTo>
                  <a:lnTo>
                    <a:pt x="36" y="12"/>
                  </a:lnTo>
                  <a:lnTo>
                    <a:pt x="36" y="18"/>
                  </a:lnTo>
                  <a:lnTo>
                    <a:pt x="42" y="18"/>
                  </a:lnTo>
                  <a:lnTo>
                    <a:pt x="42" y="24"/>
                  </a:lnTo>
                  <a:lnTo>
                    <a:pt x="42" y="30"/>
                  </a:lnTo>
                  <a:lnTo>
                    <a:pt x="42" y="36"/>
                  </a:lnTo>
                  <a:lnTo>
                    <a:pt x="48" y="42"/>
                  </a:lnTo>
                  <a:lnTo>
                    <a:pt x="42" y="42"/>
                  </a:lnTo>
                  <a:lnTo>
                    <a:pt x="48" y="42"/>
                  </a:lnTo>
                  <a:lnTo>
                    <a:pt x="42" y="42"/>
                  </a:lnTo>
                  <a:lnTo>
                    <a:pt x="42" y="48"/>
                  </a:lnTo>
                  <a:lnTo>
                    <a:pt x="36" y="48"/>
                  </a:lnTo>
                  <a:lnTo>
                    <a:pt x="42" y="48"/>
                  </a:lnTo>
                  <a:lnTo>
                    <a:pt x="36" y="48"/>
                  </a:lnTo>
                  <a:lnTo>
                    <a:pt x="36" y="54"/>
                  </a:lnTo>
                  <a:lnTo>
                    <a:pt x="30" y="54"/>
                  </a:lnTo>
                  <a:lnTo>
                    <a:pt x="30" y="48"/>
                  </a:lnTo>
                  <a:lnTo>
                    <a:pt x="30" y="54"/>
                  </a:lnTo>
                  <a:lnTo>
                    <a:pt x="24" y="54"/>
                  </a:lnTo>
                  <a:lnTo>
                    <a:pt x="24" y="48"/>
                  </a:lnTo>
                  <a:lnTo>
                    <a:pt x="24" y="42"/>
                  </a:lnTo>
                  <a:lnTo>
                    <a:pt x="24" y="36"/>
                  </a:lnTo>
                  <a:lnTo>
                    <a:pt x="24" y="30"/>
                  </a:lnTo>
                  <a:lnTo>
                    <a:pt x="30" y="30"/>
                  </a:lnTo>
                  <a:lnTo>
                    <a:pt x="24" y="30"/>
                  </a:lnTo>
                  <a:lnTo>
                    <a:pt x="24" y="24"/>
                  </a:lnTo>
                  <a:lnTo>
                    <a:pt x="18" y="12"/>
                  </a:lnTo>
                  <a:lnTo>
                    <a:pt x="18" y="6"/>
                  </a:lnTo>
                  <a:lnTo>
                    <a:pt x="12" y="6"/>
                  </a:lnTo>
                  <a:lnTo>
                    <a:pt x="18" y="6"/>
                  </a:lnTo>
                  <a:lnTo>
                    <a:pt x="12" y="6"/>
                  </a:lnTo>
                  <a:lnTo>
                    <a:pt x="12" y="0"/>
                  </a:lnTo>
                  <a:close/>
                  <a:moveTo>
                    <a:pt x="48" y="0"/>
                  </a:moveTo>
                  <a:lnTo>
                    <a:pt x="48" y="6"/>
                  </a:lnTo>
                  <a:lnTo>
                    <a:pt x="48" y="0"/>
                  </a:lnTo>
                  <a:lnTo>
                    <a:pt x="42" y="0"/>
                  </a:lnTo>
                  <a:lnTo>
                    <a:pt x="48" y="0"/>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sp>
          <p:nvSpPr>
            <p:cNvPr id="24" name="Freeform 20">
              <a:extLst>
                <a:ext uri="{FF2B5EF4-FFF2-40B4-BE49-F238E27FC236}">
                  <a16:creationId xmlns:a16="http://schemas.microsoft.com/office/drawing/2014/main" id="{232F4112-0AA0-40F8-A868-33411E471325}"/>
                </a:ext>
              </a:extLst>
            </p:cNvPr>
            <p:cNvSpPr>
              <a:spLocks/>
            </p:cNvSpPr>
            <p:nvPr/>
          </p:nvSpPr>
          <p:spPr bwMode="gray">
            <a:xfrm>
              <a:off x="3839" y="2198"/>
              <a:ext cx="168" cy="140"/>
            </a:xfrm>
            <a:custGeom>
              <a:avLst/>
              <a:gdLst>
                <a:gd name="T0" fmla="*/ 102 w 174"/>
                <a:gd name="T1" fmla="*/ 24 h 144"/>
                <a:gd name="T2" fmla="*/ 108 w 174"/>
                <a:gd name="T3" fmla="*/ 36 h 144"/>
                <a:gd name="T4" fmla="*/ 126 w 174"/>
                <a:gd name="T5" fmla="*/ 42 h 144"/>
                <a:gd name="T6" fmla="*/ 132 w 174"/>
                <a:gd name="T7" fmla="*/ 54 h 144"/>
                <a:gd name="T8" fmla="*/ 144 w 174"/>
                <a:gd name="T9" fmla="*/ 60 h 144"/>
                <a:gd name="T10" fmla="*/ 138 w 174"/>
                <a:gd name="T11" fmla="*/ 72 h 144"/>
                <a:gd name="T12" fmla="*/ 132 w 174"/>
                <a:gd name="T13" fmla="*/ 84 h 144"/>
                <a:gd name="T14" fmla="*/ 138 w 174"/>
                <a:gd name="T15" fmla="*/ 84 h 144"/>
                <a:gd name="T16" fmla="*/ 144 w 174"/>
                <a:gd name="T17" fmla="*/ 84 h 144"/>
                <a:gd name="T18" fmla="*/ 156 w 174"/>
                <a:gd name="T19" fmla="*/ 90 h 144"/>
                <a:gd name="T20" fmla="*/ 168 w 174"/>
                <a:gd name="T21" fmla="*/ 90 h 144"/>
                <a:gd name="T22" fmla="*/ 168 w 174"/>
                <a:gd name="T23" fmla="*/ 96 h 144"/>
                <a:gd name="T24" fmla="*/ 162 w 174"/>
                <a:gd name="T25" fmla="*/ 102 h 144"/>
                <a:gd name="T26" fmla="*/ 168 w 174"/>
                <a:gd name="T27" fmla="*/ 114 h 144"/>
                <a:gd name="T28" fmla="*/ 156 w 174"/>
                <a:gd name="T29" fmla="*/ 120 h 144"/>
                <a:gd name="T30" fmla="*/ 156 w 174"/>
                <a:gd name="T31" fmla="*/ 126 h 144"/>
                <a:gd name="T32" fmla="*/ 150 w 174"/>
                <a:gd name="T33" fmla="*/ 138 h 144"/>
                <a:gd name="T34" fmla="*/ 144 w 174"/>
                <a:gd name="T35" fmla="*/ 132 h 144"/>
                <a:gd name="T36" fmla="*/ 132 w 174"/>
                <a:gd name="T37" fmla="*/ 126 h 144"/>
                <a:gd name="T38" fmla="*/ 132 w 174"/>
                <a:gd name="T39" fmla="*/ 120 h 144"/>
                <a:gd name="T40" fmla="*/ 120 w 174"/>
                <a:gd name="T41" fmla="*/ 120 h 144"/>
                <a:gd name="T42" fmla="*/ 114 w 174"/>
                <a:gd name="T43" fmla="*/ 120 h 144"/>
                <a:gd name="T44" fmla="*/ 108 w 174"/>
                <a:gd name="T45" fmla="*/ 120 h 144"/>
                <a:gd name="T46" fmla="*/ 96 w 174"/>
                <a:gd name="T47" fmla="*/ 108 h 144"/>
                <a:gd name="T48" fmla="*/ 90 w 174"/>
                <a:gd name="T49" fmla="*/ 120 h 144"/>
                <a:gd name="T50" fmla="*/ 78 w 174"/>
                <a:gd name="T51" fmla="*/ 126 h 144"/>
                <a:gd name="T52" fmla="*/ 66 w 174"/>
                <a:gd name="T53" fmla="*/ 114 h 144"/>
                <a:gd name="T54" fmla="*/ 48 w 174"/>
                <a:gd name="T55" fmla="*/ 120 h 144"/>
                <a:gd name="T56" fmla="*/ 36 w 174"/>
                <a:gd name="T57" fmla="*/ 114 h 144"/>
                <a:gd name="T58" fmla="*/ 18 w 174"/>
                <a:gd name="T59" fmla="*/ 120 h 144"/>
                <a:gd name="T60" fmla="*/ 18 w 174"/>
                <a:gd name="T61" fmla="*/ 126 h 144"/>
                <a:gd name="T62" fmla="*/ 12 w 174"/>
                <a:gd name="T63" fmla="*/ 120 h 144"/>
                <a:gd name="T64" fmla="*/ 6 w 174"/>
                <a:gd name="T65" fmla="*/ 120 h 144"/>
                <a:gd name="T66" fmla="*/ 6 w 174"/>
                <a:gd name="T67" fmla="*/ 114 h 144"/>
                <a:gd name="T68" fmla="*/ 6 w 174"/>
                <a:gd name="T69" fmla="*/ 114 h 144"/>
                <a:gd name="T70" fmla="*/ 12 w 174"/>
                <a:gd name="T71" fmla="*/ 102 h 144"/>
                <a:gd name="T72" fmla="*/ 6 w 174"/>
                <a:gd name="T73" fmla="*/ 90 h 144"/>
                <a:gd name="T74" fmla="*/ 18 w 174"/>
                <a:gd name="T75" fmla="*/ 78 h 144"/>
                <a:gd name="T76" fmla="*/ 6 w 174"/>
                <a:gd name="T77" fmla="*/ 72 h 144"/>
                <a:gd name="T78" fmla="*/ 12 w 174"/>
                <a:gd name="T79" fmla="*/ 54 h 144"/>
                <a:gd name="T80" fmla="*/ 18 w 174"/>
                <a:gd name="T81" fmla="*/ 48 h 144"/>
                <a:gd name="T82" fmla="*/ 12 w 174"/>
                <a:gd name="T83" fmla="*/ 48 h 144"/>
                <a:gd name="T84" fmla="*/ 12 w 174"/>
                <a:gd name="T85" fmla="*/ 42 h 144"/>
                <a:gd name="T86" fmla="*/ 18 w 174"/>
                <a:gd name="T87" fmla="*/ 42 h 144"/>
                <a:gd name="T88" fmla="*/ 30 w 174"/>
                <a:gd name="T89" fmla="*/ 36 h 144"/>
                <a:gd name="T90" fmla="*/ 36 w 174"/>
                <a:gd name="T91" fmla="*/ 24 h 144"/>
                <a:gd name="T92" fmla="*/ 48 w 174"/>
                <a:gd name="T93" fmla="*/ 18 h 144"/>
                <a:gd name="T94" fmla="*/ 54 w 174"/>
                <a:gd name="T95" fmla="*/ 18 h 144"/>
                <a:gd name="T96" fmla="*/ 66 w 174"/>
                <a:gd name="T97" fmla="*/ 24 h 144"/>
                <a:gd name="T98" fmla="*/ 78 w 174"/>
                <a:gd name="T99" fmla="*/ 18 h 144"/>
                <a:gd name="T100" fmla="*/ 84 w 174"/>
                <a:gd name="T101" fmla="*/ 18 h 144"/>
                <a:gd name="T102" fmla="*/ 90 w 174"/>
                <a:gd name="T103" fmla="*/ 12 h 144"/>
                <a:gd name="T104" fmla="*/ 96 w 174"/>
                <a:gd name="T105" fmla="*/ 0 h 144"/>
                <a:gd name="T106" fmla="*/ 96 w 174"/>
                <a:gd name="T107" fmla="*/ 6 h 144"/>
                <a:gd name="T108" fmla="*/ 108 w 174"/>
                <a:gd name="T109" fmla="*/ 1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4" h="144">
                  <a:moveTo>
                    <a:pt x="108" y="18"/>
                  </a:moveTo>
                  <a:lnTo>
                    <a:pt x="108" y="24"/>
                  </a:lnTo>
                  <a:lnTo>
                    <a:pt x="102" y="24"/>
                  </a:lnTo>
                  <a:lnTo>
                    <a:pt x="102" y="30"/>
                  </a:lnTo>
                  <a:lnTo>
                    <a:pt x="102" y="36"/>
                  </a:lnTo>
                  <a:lnTo>
                    <a:pt x="108" y="36"/>
                  </a:lnTo>
                  <a:lnTo>
                    <a:pt x="114" y="36"/>
                  </a:lnTo>
                  <a:lnTo>
                    <a:pt x="120" y="42"/>
                  </a:lnTo>
                  <a:lnTo>
                    <a:pt x="126" y="42"/>
                  </a:lnTo>
                  <a:lnTo>
                    <a:pt x="126" y="48"/>
                  </a:lnTo>
                  <a:lnTo>
                    <a:pt x="126" y="54"/>
                  </a:lnTo>
                  <a:lnTo>
                    <a:pt x="132" y="54"/>
                  </a:lnTo>
                  <a:lnTo>
                    <a:pt x="138" y="54"/>
                  </a:lnTo>
                  <a:lnTo>
                    <a:pt x="138" y="60"/>
                  </a:lnTo>
                  <a:lnTo>
                    <a:pt x="144" y="60"/>
                  </a:lnTo>
                  <a:lnTo>
                    <a:pt x="144" y="66"/>
                  </a:lnTo>
                  <a:lnTo>
                    <a:pt x="138" y="66"/>
                  </a:lnTo>
                  <a:lnTo>
                    <a:pt x="138" y="72"/>
                  </a:lnTo>
                  <a:lnTo>
                    <a:pt x="138" y="78"/>
                  </a:lnTo>
                  <a:lnTo>
                    <a:pt x="138" y="84"/>
                  </a:lnTo>
                  <a:lnTo>
                    <a:pt x="132" y="84"/>
                  </a:lnTo>
                  <a:lnTo>
                    <a:pt x="138" y="84"/>
                  </a:lnTo>
                  <a:lnTo>
                    <a:pt x="132" y="84"/>
                  </a:lnTo>
                  <a:lnTo>
                    <a:pt x="138" y="84"/>
                  </a:lnTo>
                  <a:lnTo>
                    <a:pt x="138" y="90"/>
                  </a:lnTo>
                  <a:lnTo>
                    <a:pt x="138" y="84"/>
                  </a:lnTo>
                  <a:lnTo>
                    <a:pt x="144" y="84"/>
                  </a:lnTo>
                  <a:lnTo>
                    <a:pt x="150" y="84"/>
                  </a:lnTo>
                  <a:lnTo>
                    <a:pt x="150" y="90"/>
                  </a:lnTo>
                  <a:lnTo>
                    <a:pt x="156" y="90"/>
                  </a:lnTo>
                  <a:lnTo>
                    <a:pt x="156" y="84"/>
                  </a:lnTo>
                  <a:lnTo>
                    <a:pt x="162" y="90"/>
                  </a:lnTo>
                  <a:lnTo>
                    <a:pt x="168" y="90"/>
                  </a:lnTo>
                  <a:lnTo>
                    <a:pt x="168" y="96"/>
                  </a:lnTo>
                  <a:lnTo>
                    <a:pt x="174" y="96"/>
                  </a:lnTo>
                  <a:lnTo>
                    <a:pt x="168" y="96"/>
                  </a:lnTo>
                  <a:lnTo>
                    <a:pt x="168" y="102"/>
                  </a:lnTo>
                  <a:lnTo>
                    <a:pt x="162" y="96"/>
                  </a:lnTo>
                  <a:lnTo>
                    <a:pt x="162" y="102"/>
                  </a:lnTo>
                  <a:lnTo>
                    <a:pt x="168" y="102"/>
                  </a:lnTo>
                  <a:lnTo>
                    <a:pt x="168" y="108"/>
                  </a:lnTo>
                  <a:lnTo>
                    <a:pt x="168" y="114"/>
                  </a:lnTo>
                  <a:lnTo>
                    <a:pt x="162" y="114"/>
                  </a:lnTo>
                  <a:lnTo>
                    <a:pt x="162" y="120"/>
                  </a:lnTo>
                  <a:lnTo>
                    <a:pt x="156" y="120"/>
                  </a:lnTo>
                  <a:lnTo>
                    <a:pt x="156" y="126"/>
                  </a:lnTo>
                  <a:lnTo>
                    <a:pt x="162" y="126"/>
                  </a:lnTo>
                  <a:lnTo>
                    <a:pt x="156" y="126"/>
                  </a:lnTo>
                  <a:lnTo>
                    <a:pt x="150" y="126"/>
                  </a:lnTo>
                  <a:lnTo>
                    <a:pt x="150" y="132"/>
                  </a:lnTo>
                  <a:lnTo>
                    <a:pt x="150" y="138"/>
                  </a:lnTo>
                  <a:lnTo>
                    <a:pt x="144" y="144"/>
                  </a:lnTo>
                  <a:lnTo>
                    <a:pt x="144" y="138"/>
                  </a:lnTo>
                  <a:lnTo>
                    <a:pt x="144" y="132"/>
                  </a:lnTo>
                  <a:lnTo>
                    <a:pt x="144" y="126"/>
                  </a:lnTo>
                  <a:lnTo>
                    <a:pt x="138" y="126"/>
                  </a:lnTo>
                  <a:lnTo>
                    <a:pt x="132" y="126"/>
                  </a:lnTo>
                  <a:lnTo>
                    <a:pt x="138" y="126"/>
                  </a:lnTo>
                  <a:lnTo>
                    <a:pt x="132" y="126"/>
                  </a:lnTo>
                  <a:lnTo>
                    <a:pt x="132" y="120"/>
                  </a:lnTo>
                  <a:lnTo>
                    <a:pt x="126" y="120"/>
                  </a:lnTo>
                  <a:lnTo>
                    <a:pt x="114" y="120"/>
                  </a:lnTo>
                  <a:lnTo>
                    <a:pt x="120" y="120"/>
                  </a:lnTo>
                  <a:lnTo>
                    <a:pt x="120" y="114"/>
                  </a:lnTo>
                  <a:lnTo>
                    <a:pt x="114" y="114"/>
                  </a:lnTo>
                  <a:lnTo>
                    <a:pt x="114" y="120"/>
                  </a:lnTo>
                  <a:lnTo>
                    <a:pt x="114" y="114"/>
                  </a:lnTo>
                  <a:lnTo>
                    <a:pt x="108" y="114"/>
                  </a:lnTo>
                  <a:lnTo>
                    <a:pt x="108" y="120"/>
                  </a:lnTo>
                  <a:lnTo>
                    <a:pt x="102" y="120"/>
                  </a:lnTo>
                  <a:lnTo>
                    <a:pt x="102" y="114"/>
                  </a:lnTo>
                  <a:lnTo>
                    <a:pt x="96" y="108"/>
                  </a:lnTo>
                  <a:lnTo>
                    <a:pt x="90" y="114"/>
                  </a:lnTo>
                  <a:lnTo>
                    <a:pt x="84" y="114"/>
                  </a:lnTo>
                  <a:lnTo>
                    <a:pt x="90" y="120"/>
                  </a:lnTo>
                  <a:lnTo>
                    <a:pt x="90" y="126"/>
                  </a:lnTo>
                  <a:lnTo>
                    <a:pt x="84" y="126"/>
                  </a:lnTo>
                  <a:lnTo>
                    <a:pt x="78" y="126"/>
                  </a:lnTo>
                  <a:lnTo>
                    <a:pt x="72" y="126"/>
                  </a:lnTo>
                  <a:lnTo>
                    <a:pt x="72" y="120"/>
                  </a:lnTo>
                  <a:lnTo>
                    <a:pt x="66" y="114"/>
                  </a:lnTo>
                  <a:lnTo>
                    <a:pt x="60" y="120"/>
                  </a:lnTo>
                  <a:lnTo>
                    <a:pt x="54" y="114"/>
                  </a:lnTo>
                  <a:lnTo>
                    <a:pt x="48" y="120"/>
                  </a:lnTo>
                  <a:lnTo>
                    <a:pt x="42" y="120"/>
                  </a:lnTo>
                  <a:lnTo>
                    <a:pt x="42" y="114"/>
                  </a:lnTo>
                  <a:lnTo>
                    <a:pt x="36" y="114"/>
                  </a:lnTo>
                  <a:lnTo>
                    <a:pt x="30" y="114"/>
                  </a:lnTo>
                  <a:lnTo>
                    <a:pt x="24" y="120"/>
                  </a:lnTo>
                  <a:lnTo>
                    <a:pt x="18" y="120"/>
                  </a:lnTo>
                  <a:lnTo>
                    <a:pt x="24" y="120"/>
                  </a:lnTo>
                  <a:lnTo>
                    <a:pt x="24" y="126"/>
                  </a:lnTo>
                  <a:lnTo>
                    <a:pt x="18" y="126"/>
                  </a:lnTo>
                  <a:lnTo>
                    <a:pt x="18" y="120"/>
                  </a:lnTo>
                  <a:lnTo>
                    <a:pt x="12" y="126"/>
                  </a:lnTo>
                  <a:lnTo>
                    <a:pt x="12" y="120"/>
                  </a:lnTo>
                  <a:lnTo>
                    <a:pt x="18" y="120"/>
                  </a:lnTo>
                  <a:lnTo>
                    <a:pt x="12" y="120"/>
                  </a:lnTo>
                  <a:lnTo>
                    <a:pt x="6" y="120"/>
                  </a:lnTo>
                  <a:lnTo>
                    <a:pt x="6" y="114"/>
                  </a:lnTo>
                  <a:lnTo>
                    <a:pt x="6" y="120"/>
                  </a:lnTo>
                  <a:lnTo>
                    <a:pt x="6" y="114"/>
                  </a:lnTo>
                  <a:lnTo>
                    <a:pt x="6" y="120"/>
                  </a:lnTo>
                  <a:lnTo>
                    <a:pt x="0" y="114"/>
                  </a:lnTo>
                  <a:lnTo>
                    <a:pt x="6" y="114"/>
                  </a:lnTo>
                  <a:lnTo>
                    <a:pt x="6" y="108"/>
                  </a:lnTo>
                  <a:lnTo>
                    <a:pt x="12" y="108"/>
                  </a:lnTo>
                  <a:lnTo>
                    <a:pt x="12" y="102"/>
                  </a:lnTo>
                  <a:lnTo>
                    <a:pt x="6" y="102"/>
                  </a:lnTo>
                  <a:lnTo>
                    <a:pt x="6" y="96"/>
                  </a:lnTo>
                  <a:lnTo>
                    <a:pt x="6" y="90"/>
                  </a:lnTo>
                  <a:lnTo>
                    <a:pt x="12" y="90"/>
                  </a:lnTo>
                  <a:lnTo>
                    <a:pt x="18" y="84"/>
                  </a:lnTo>
                  <a:lnTo>
                    <a:pt x="18" y="78"/>
                  </a:lnTo>
                  <a:lnTo>
                    <a:pt x="18" y="72"/>
                  </a:lnTo>
                  <a:lnTo>
                    <a:pt x="12" y="72"/>
                  </a:lnTo>
                  <a:lnTo>
                    <a:pt x="6" y="72"/>
                  </a:lnTo>
                  <a:lnTo>
                    <a:pt x="6" y="66"/>
                  </a:lnTo>
                  <a:lnTo>
                    <a:pt x="12" y="60"/>
                  </a:lnTo>
                  <a:lnTo>
                    <a:pt x="12" y="54"/>
                  </a:lnTo>
                  <a:lnTo>
                    <a:pt x="12" y="60"/>
                  </a:lnTo>
                  <a:lnTo>
                    <a:pt x="12" y="54"/>
                  </a:lnTo>
                  <a:lnTo>
                    <a:pt x="18" y="48"/>
                  </a:lnTo>
                  <a:lnTo>
                    <a:pt x="12" y="48"/>
                  </a:lnTo>
                  <a:lnTo>
                    <a:pt x="12" y="42"/>
                  </a:lnTo>
                  <a:lnTo>
                    <a:pt x="12" y="48"/>
                  </a:lnTo>
                  <a:lnTo>
                    <a:pt x="12" y="42"/>
                  </a:lnTo>
                  <a:lnTo>
                    <a:pt x="6" y="42"/>
                  </a:lnTo>
                  <a:lnTo>
                    <a:pt x="12" y="42"/>
                  </a:lnTo>
                  <a:lnTo>
                    <a:pt x="18" y="42"/>
                  </a:lnTo>
                  <a:lnTo>
                    <a:pt x="18" y="36"/>
                  </a:lnTo>
                  <a:lnTo>
                    <a:pt x="18" y="42"/>
                  </a:lnTo>
                  <a:lnTo>
                    <a:pt x="24" y="42"/>
                  </a:lnTo>
                  <a:lnTo>
                    <a:pt x="30" y="42"/>
                  </a:lnTo>
                  <a:lnTo>
                    <a:pt x="30" y="36"/>
                  </a:lnTo>
                  <a:lnTo>
                    <a:pt x="30" y="30"/>
                  </a:lnTo>
                  <a:lnTo>
                    <a:pt x="30" y="24"/>
                  </a:lnTo>
                  <a:lnTo>
                    <a:pt x="36" y="24"/>
                  </a:lnTo>
                  <a:lnTo>
                    <a:pt x="42" y="24"/>
                  </a:lnTo>
                  <a:lnTo>
                    <a:pt x="42" y="18"/>
                  </a:lnTo>
                  <a:lnTo>
                    <a:pt x="48" y="18"/>
                  </a:lnTo>
                  <a:lnTo>
                    <a:pt x="48" y="12"/>
                  </a:lnTo>
                  <a:lnTo>
                    <a:pt x="54" y="12"/>
                  </a:lnTo>
                  <a:lnTo>
                    <a:pt x="54" y="18"/>
                  </a:lnTo>
                  <a:lnTo>
                    <a:pt x="54" y="24"/>
                  </a:lnTo>
                  <a:lnTo>
                    <a:pt x="60" y="24"/>
                  </a:lnTo>
                  <a:lnTo>
                    <a:pt x="66" y="24"/>
                  </a:lnTo>
                  <a:lnTo>
                    <a:pt x="72" y="24"/>
                  </a:lnTo>
                  <a:lnTo>
                    <a:pt x="72" y="18"/>
                  </a:lnTo>
                  <a:lnTo>
                    <a:pt x="78" y="18"/>
                  </a:lnTo>
                  <a:lnTo>
                    <a:pt x="78" y="12"/>
                  </a:lnTo>
                  <a:lnTo>
                    <a:pt x="78" y="18"/>
                  </a:lnTo>
                  <a:lnTo>
                    <a:pt x="84" y="18"/>
                  </a:lnTo>
                  <a:lnTo>
                    <a:pt x="90" y="12"/>
                  </a:lnTo>
                  <a:lnTo>
                    <a:pt x="96" y="12"/>
                  </a:lnTo>
                  <a:lnTo>
                    <a:pt x="90" y="12"/>
                  </a:lnTo>
                  <a:lnTo>
                    <a:pt x="90" y="6"/>
                  </a:lnTo>
                  <a:lnTo>
                    <a:pt x="96" y="6"/>
                  </a:lnTo>
                  <a:lnTo>
                    <a:pt x="96" y="0"/>
                  </a:lnTo>
                  <a:lnTo>
                    <a:pt x="96" y="6"/>
                  </a:lnTo>
                  <a:lnTo>
                    <a:pt x="102" y="6"/>
                  </a:lnTo>
                  <a:lnTo>
                    <a:pt x="96" y="6"/>
                  </a:lnTo>
                  <a:lnTo>
                    <a:pt x="102" y="12"/>
                  </a:lnTo>
                  <a:lnTo>
                    <a:pt x="108" y="12"/>
                  </a:lnTo>
                  <a:lnTo>
                    <a:pt x="108" y="18"/>
                  </a:lnTo>
                  <a:close/>
                </a:path>
              </a:pathLst>
            </a:custGeom>
            <a:solidFill>
              <a:srgbClr val="2965AA"/>
            </a:solidFill>
            <a:ln w="9525" cmpd="sng">
              <a:solidFill>
                <a:schemeClr val="bg1"/>
              </a:solidFill>
              <a:round/>
              <a:headEnd/>
              <a:tailEnd/>
            </a:ln>
          </p:spPr>
          <p:txBody>
            <a:bodyPr/>
            <a:lstStyle/>
            <a:p>
              <a:pPr>
                <a:defRPr/>
              </a:pPr>
              <a:endParaRPr lang="de-DE" sz="1300" dirty="0">
                <a:ea typeface="+mn-ea"/>
              </a:endParaRPr>
            </a:p>
          </p:txBody>
        </p:sp>
      </p:grpSp>
      <p:sp>
        <p:nvSpPr>
          <p:cNvPr id="25" name="Ellipse 24">
            <a:extLst>
              <a:ext uri="{FF2B5EF4-FFF2-40B4-BE49-F238E27FC236}">
                <a16:creationId xmlns:a16="http://schemas.microsoft.com/office/drawing/2014/main" id="{E555DDE8-8CB7-472F-B4B7-E7B2B9899454}"/>
              </a:ext>
            </a:extLst>
          </p:cNvPr>
          <p:cNvSpPr/>
          <p:nvPr/>
        </p:nvSpPr>
        <p:spPr>
          <a:xfrm>
            <a:off x="5576888" y="4443413"/>
            <a:ext cx="125412" cy="98425"/>
          </a:xfrm>
          <a:prstGeom prst="ellipse">
            <a:avLst/>
          </a:prstGeom>
          <a:solidFill>
            <a:srgbClr val="D69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en-US" altLang="en-US">
              <a:solidFill>
                <a:srgbClr val="FFFFFF"/>
              </a:solidFill>
              <a:latin typeface="Frutiger 45 light" pitchFamily="34" charset="0"/>
            </a:endParaRPr>
          </a:p>
        </p:txBody>
      </p:sp>
      <p:sp>
        <p:nvSpPr>
          <p:cNvPr id="26" name="Ellipse 25">
            <a:extLst>
              <a:ext uri="{FF2B5EF4-FFF2-40B4-BE49-F238E27FC236}">
                <a16:creationId xmlns:a16="http://schemas.microsoft.com/office/drawing/2014/main" id="{7610DB10-14B6-476A-955C-CED78C8DB478}"/>
              </a:ext>
            </a:extLst>
          </p:cNvPr>
          <p:cNvSpPr/>
          <p:nvPr/>
        </p:nvSpPr>
        <p:spPr>
          <a:xfrm>
            <a:off x="6391275" y="4868863"/>
            <a:ext cx="125413" cy="98425"/>
          </a:xfrm>
          <a:prstGeom prst="ellipse">
            <a:avLst/>
          </a:prstGeom>
          <a:solidFill>
            <a:srgbClr val="D69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en-US" altLang="en-US">
              <a:solidFill>
                <a:srgbClr val="FFFFFF"/>
              </a:solidFill>
              <a:latin typeface="Frutiger 45 light" pitchFamily="34" charset="0"/>
            </a:endParaRPr>
          </a:p>
        </p:txBody>
      </p:sp>
      <p:sp>
        <p:nvSpPr>
          <p:cNvPr id="27" name="Ellipse 26">
            <a:extLst>
              <a:ext uri="{FF2B5EF4-FFF2-40B4-BE49-F238E27FC236}">
                <a16:creationId xmlns:a16="http://schemas.microsoft.com/office/drawing/2014/main" id="{4358CE1C-B62F-4ECC-B69A-EB405158AE38}"/>
              </a:ext>
            </a:extLst>
          </p:cNvPr>
          <p:cNvSpPr/>
          <p:nvPr/>
        </p:nvSpPr>
        <p:spPr>
          <a:xfrm>
            <a:off x="6300788" y="5300663"/>
            <a:ext cx="125412" cy="98425"/>
          </a:xfrm>
          <a:prstGeom prst="ellipse">
            <a:avLst/>
          </a:prstGeom>
          <a:solidFill>
            <a:srgbClr val="D69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en-US" altLang="en-US">
              <a:solidFill>
                <a:srgbClr val="FFFFFF"/>
              </a:solidFill>
              <a:latin typeface="Frutiger 45 light" pitchFamily="34" charset="0"/>
            </a:endParaRPr>
          </a:p>
        </p:txBody>
      </p:sp>
      <p:sp>
        <p:nvSpPr>
          <p:cNvPr id="28" name="Ellipse 27">
            <a:extLst>
              <a:ext uri="{FF2B5EF4-FFF2-40B4-BE49-F238E27FC236}">
                <a16:creationId xmlns:a16="http://schemas.microsoft.com/office/drawing/2014/main" id="{81384C5B-FCE0-40AA-AA7F-4F0E7435DB64}"/>
              </a:ext>
            </a:extLst>
          </p:cNvPr>
          <p:cNvSpPr/>
          <p:nvPr/>
        </p:nvSpPr>
        <p:spPr>
          <a:xfrm>
            <a:off x="5886450" y="5516563"/>
            <a:ext cx="125413" cy="98425"/>
          </a:xfrm>
          <a:prstGeom prst="ellipse">
            <a:avLst/>
          </a:prstGeom>
          <a:solidFill>
            <a:srgbClr val="D69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en-US" altLang="en-US">
              <a:solidFill>
                <a:srgbClr val="FFFFFF"/>
              </a:solidFill>
              <a:latin typeface="Frutiger 45 light" pitchFamily="34" charset="0"/>
            </a:endParaRPr>
          </a:p>
        </p:txBody>
      </p:sp>
      <p:sp>
        <p:nvSpPr>
          <p:cNvPr id="29" name="Ellipse 28">
            <a:extLst>
              <a:ext uri="{FF2B5EF4-FFF2-40B4-BE49-F238E27FC236}">
                <a16:creationId xmlns:a16="http://schemas.microsoft.com/office/drawing/2014/main" id="{9C8A8821-4BC2-4708-8F1E-716A5E0FB534}"/>
              </a:ext>
            </a:extLst>
          </p:cNvPr>
          <p:cNvSpPr/>
          <p:nvPr/>
        </p:nvSpPr>
        <p:spPr>
          <a:xfrm>
            <a:off x="6823075" y="4581525"/>
            <a:ext cx="125413" cy="98425"/>
          </a:xfrm>
          <a:prstGeom prst="ellipse">
            <a:avLst/>
          </a:prstGeom>
          <a:solidFill>
            <a:srgbClr val="D69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en-US" altLang="en-US">
              <a:solidFill>
                <a:srgbClr val="FFFFFF"/>
              </a:solidFill>
              <a:latin typeface="Frutiger 45 light" pitchFamily="34" charset="0"/>
            </a:endParaRPr>
          </a:p>
        </p:txBody>
      </p:sp>
      <p:sp>
        <p:nvSpPr>
          <p:cNvPr id="30" name="Rechteck 29">
            <a:extLst>
              <a:ext uri="{FF2B5EF4-FFF2-40B4-BE49-F238E27FC236}">
                <a16:creationId xmlns:a16="http://schemas.microsoft.com/office/drawing/2014/main" id="{B8A217DF-6EAE-470C-B4C1-9A94AABFC51E}"/>
              </a:ext>
            </a:extLst>
          </p:cNvPr>
          <p:cNvSpPr/>
          <p:nvPr/>
        </p:nvSpPr>
        <p:spPr>
          <a:xfrm>
            <a:off x="4667250" y="1258888"/>
            <a:ext cx="4287838" cy="355600"/>
          </a:xfrm>
          <a:prstGeom prst="rect">
            <a:avLst/>
          </a:prstGeom>
          <a:solidFill>
            <a:srgbClr val="002060"/>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de-DE" b="1" dirty="0"/>
              <a:t>Standorte</a:t>
            </a:r>
          </a:p>
        </p:txBody>
      </p:sp>
    </p:spTree>
    <p:extLst>
      <p:ext uri="{BB962C8B-B14F-4D97-AF65-F5344CB8AC3E}">
        <p14:creationId xmlns:p14="http://schemas.microsoft.com/office/powerpoint/2010/main" val="39890466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7354888" cy="1143000"/>
          </a:xfrm>
        </p:spPr>
        <p:txBody>
          <a:bodyPr/>
          <a:lstStyle/>
          <a:p>
            <a:r>
              <a:rPr lang="de-DE" altLang="en-US" dirty="0"/>
              <a:t>3. Beschreibung des Unternehmens</a:t>
            </a:r>
            <a:br>
              <a:rPr lang="de-DE" altLang="en-US" dirty="0"/>
            </a:br>
            <a:r>
              <a:rPr lang="de-DE" altLang="en-US" sz="2000" dirty="0"/>
              <a:t>3.1 Historische Entwicklung und Unternehmensprofil</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15</a:t>
            </a:fld>
            <a:endParaRPr lang="de-DE" altLang="de-DE" sz="1000"/>
          </a:p>
        </p:txBody>
      </p:sp>
      <p:sp>
        <p:nvSpPr>
          <p:cNvPr id="2" name="Rechteck 1">
            <a:extLst>
              <a:ext uri="{FF2B5EF4-FFF2-40B4-BE49-F238E27FC236}">
                <a16:creationId xmlns:a16="http://schemas.microsoft.com/office/drawing/2014/main" id="{A1A50B2A-097B-4303-A194-0CE4643750A1}"/>
              </a:ext>
            </a:extLst>
          </p:cNvPr>
          <p:cNvSpPr/>
          <p:nvPr/>
        </p:nvSpPr>
        <p:spPr>
          <a:xfrm>
            <a:off x="302991" y="1187450"/>
            <a:ext cx="3602339" cy="665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rgbClr val="80BEC9"/>
                </a:solidFill>
              </a:rPr>
              <a:t>Unternehmenshistorie</a:t>
            </a:r>
          </a:p>
        </p:txBody>
      </p:sp>
      <p:sp>
        <p:nvSpPr>
          <p:cNvPr id="3" name="Pfeil: nach rechts 2">
            <a:extLst>
              <a:ext uri="{FF2B5EF4-FFF2-40B4-BE49-F238E27FC236}">
                <a16:creationId xmlns:a16="http://schemas.microsoft.com/office/drawing/2014/main" id="{2414AA80-D5E2-402A-8609-927B3F2474EF}"/>
              </a:ext>
            </a:extLst>
          </p:cNvPr>
          <p:cNvSpPr/>
          <p:nvPr/>
        </p:nvSpPr>
        <p:spPr>
          <a:xfrm>
            <a:off x="267595" y="4509120"/>
            <a:ext cx="8590184" cy="451010"/>
          </a:xfrm>
          <a:prstGeom prst="rightArrow">
            <a:avLst>
              <a:gd name="adj1" fmla="val 100000"/>
              <a:gd name="adj2" fmla="val 471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Gleichschenkliges Dreieck 93">
            <a:extLst>
              <a:ext uri="{FF2B5EF4-FFF2-40B4-BE49-F238E27FC236}">
                <a16:creationId xmlns:a16="http://schemas.microsoft.com/office/drawing/2014/main" id="{0015A2EB-2CE4-4833-9687-F47509DAC432}"/>
              </a:ext>
            </a:extLst>
          </p:cNvPr>
          <p:cNvSpPr/>
          <p:nvPr/>
        </p:nvSpPr>
        <p:spPr>
          <a:xfrm>
            <a:off x="457200" y="5065490"/>
            <a:ext cx="252286" cy="217488"/>
          </a:xfrm>
          <a:prstGeom prst="triangle">
            <a:avLst/>
          </a:prstGeom>
          <a:solidFill>
            <a:srgbClr val="80BEC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Textfeld 94">
            <a:extLst>
              <a:ext uri="{FF2B5EF4-FFF2-40B4-BE49-F238E27FC236}">
                <a16:creationId xmlns:a16="http://schemas.microsoft.com/office/drawing/2014/main" id="{38A64C8E-390E-4D6B-89B1-AE430BB6AAC6}"/>
              </a:ext>
            </a:extLst>
          </p:cNvPr>
          <p:cNvSpPr txBox="1"/>
          <p:nvPr/>
        </p:nvSpPr>
        <p:spPr>
          <a:xfrm>
            <a:off x="87225" y="5326879"/>
            <a:ext cx="936104" cy="276999"/>
          </a:xfrm>
          <a:prstGeom prst="rect">
            <a:avLst/>
          </a:prstGeom>
          <a:noFill/>
        </p:spPr>
        <p:txBody>
          <a:bodyPr wrap="square" rtlCol="0">
            <a:spAutoFit/>
          </a:bodyPr>
          <a:lstStyle/>
          <a:p>
            <a:r>
              <a:rPr lang="de-DE" sz="1200" b="1" dirty="0"/>
              <a:t>Gründung</a:t>
            </a:r>
          </a:p>
        </p:txBody>
      </p:sp>
      <p:sp>
        <p:nvSpPr>
          <p:cNvPr id="98" name="Textfeld 97">
            <a:extLst>
              <a:ext uri="{FF2B5EF4-FFF2-40B4-BE49-F238E27FC236}">
                <a16:creationId xmlns:a16="http://schemas.microsoft.com/office/drawing/2014/main" id="{855CD367-1F99-4D13-A614-8658436D06DC}"/>
              </a:ext>
            </a:extLst>
          </p:cNvPr>
          <p:cNvSpPr txBox="1"/>
          <p:nvPr/>
        </p:nvSpPr>
        <p:spPr>
          <a:xfrm>
            <a:off x="8244407" y="5326878"/>
            <a:ext cx="629299" cy="276999"/>
          </a:xfrm>
          <a:prstGeom prst="rect">
            <a:avLst/>
          </a:prstGeom>
          <a:noFill/>
        </p:spPr>
        <p:txBody>
          <a:bodyPr wrap="square" rtlCol="0">
            <a:spAutoFit/>
          </a:bodyPr>
          <a:lstStyle/>
          <a:p>
            <a:r>
              <a:rPr lang="de-DE" sz="1200" b="1" dirty="0"/>
              <a:t>Heute</a:t>
            </a:r>
          </a:p>
        </p:txBody>
      </p:sp>
      <p:sp>
        <p:nvSpPr>
          <p:cNvPr id="96" name="Rechteck 95">
            <a:extLst>
              <a:ext uri="{FF2B5EF4-FFF2-40B4-BE49-F238E27FC236}">
                <a16:creationId xmlns:a16="http://schemas.microsoft.com/office/drawing/2014/main" id="{524B5749-EC28-43EB-B355-5D8896C9EDFD}"/>
              </a:ext>
            </a:extLst>
          </p:cNvPr>
          <p:cNvSpPr/>
          <p:nvPr/>
        </p:nvSpPr>
        <p:spPr>
          <a:xfrm>
            <a:off x="457199" y="2276872"/>
            <a:ext cx="8435975" cy="180552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a:extLst>
              <a:ext uri="{FF2B5EF4-FFF2-40B4-BE49-F238E27FC236}">
                <a16:creationId xmlns:a16="http://schemas.microsoft.com/office/drawing/2014/main" id="{8150FF6B-2B85-4F6B-9264-4FE61FF6090B}"/>
              </a:ext>
            </a:extLst>
          </p:cNvPr>
          <p:cNvSpPr/>
          <p:nvPr/>
        </p:nvSpPr>
        <p:spPr>
          <a:xfrm>
            <a:off x="267595" y="2275484"/>
            <a:ext cx="287682" cy="1805520"/>
          </a:xfrm>
          <a:prstGeom prst="rect">
            <a:avLst/>
          </a:prstGeom>
          <a:solidFill>
            <a:schemeClr val="bg1">
              <a:lumMod val="8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de-DE" sz="1400" b="1" dirty="0"/>
              <a:t>Meilensteine</a:t>
            </a:r>
          </a:p>
        </p:txBody>
      </p:sp>
      <p:cxnSp>
        <p:nvCxnSpPr>
          <p:cNvPr id="99" name="Gerader Verbinder 98">
            <a:extLst>
              <a:ext uri="{FF2B5EF4-FFF2-40B4-BE49-F238E27FC236}">
                <a16:creationId xmlns:a16="http://schemas.microsoft.com/office/drawing/2014/main" id="{E919DB9A-2696-435F-98EC-539FD6B6F5E3}"/>
              </a:ext>
            </a:extLst>
          </p:cNvPr>
          <p:cNvCxnSpPr>
            <a:cxnSpLocks/>
          </p:cNvCxnSpPr>
          <p:nvPr/>
        </p:nvCxnSpPr>
        <p:spPr>
          <a:xfrm>
            <a:off x="302991" y="4734625"/>
            <a:ext cx="844547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3" name="Ellipse 102">
            <a:extLst>
              <a:ext uri="{FF2B5EF4-FFF2-40B4-BE49-F238E27FC236}">
                <a16:creationId xmlns:a16="http://schemas.microsoft.com/office/drawing/2014/main" id="{CD240611-D80E-423C-9D81-2C06C151B303}"/>
              </a:ext>
            </a:extLst>
          </p:cNvPr>
          <p:cNvSpPr/>
          <p:nvPr/>
        </p:nvSpPr>
        <p:spPr>
          <a:xfrm>
            <a:off x="912322" y="4670178"/>
            <a:ext cx="136276" cy="136276"/>
          </a:xfrm>
          <a:prstGeom prst="ellipse">
            <a:avLst/>
          </a:prstGeom>
          <a:solidFill>
            <a:srgbClr val="99A49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Ellipse 105">
            <a:extLst>
              <a:ext uri="{FF2B5EF4-FFF2-40B4-BE49-F238E27FC236}">
                <a16:creationId xmlns:a16="http://schemas.microsoft.com/office/drawing/2014/main" id="{88E9EBB1-8400-4D48-AA63-D6337FEED592}"/>
              </a:ext>
            </a:extLst>
          </p:cNvPr>
          <p:cNvSpPr/>
          <p:nvPr/>
        </p:nvSpPr>
        <p:spPr>
          <a:xfrm>
            <a:off x="2138325" y="4666487"/>
            <a:ext cx="136276" cy="136276"/>
          </a:xfrm>
          <a:prstGeom prst="ellipse">
            <a:avLst/>
          </a:prstGeom>
          <a:solidFill>
            <a:srgbClr val="99A49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Ellipse 106">
            <a:extLst>
              <a:ext uri="{FF2B5EF4-FFF2-40B4-BE49-F238E27FC236}">
                <a16:creationId xmlns:a16="http://schemas.microsoft.com/office/drawing/2014/main" id="{680729BB-7245-4B29-AEFA-D59D0B6929A4}"/>
              </a:ext>
            </a:extLst>
          </p:cNvPr>
          <p:cNvSpPr/>
          <p:nvPr/>
        </p:nvSpPr>
        <p:spPr>
          <a:xfrm>
            <a:off x="3364328" y="4662796"/>
            <a:ext cx="136276" cy="136276"/>
          </a:xfrm>
          <a:prstGeom prst="ellipse">
            <a:avLst/>
          </a:prstGeom>
          <a:solidFill>
            <a:srgbClr val="99A49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Ellipse 107">
            <a:extLst>
              <a:ext uri="{FF2B5EF4-FFF2-40B4-BE49-F238E27FC236}">
                <a16:creationId xmlns:a16="http://schemas.microsoft.com/office/drawing/2014/main" id="{12796917-585E-4C30-8A07-76BD64B10AEE}"/>
              </a:ext>
            </a:extLst>
          </p:cNvPr>
          <p:cNvSpPr/>
          <p:nvPr/>
        </p:nvSpPr>
        <p:spPr>
          <a:xfrm>
            <a:off x="4590331" y="4659105"/>
            <a:ext cx="136276" cy="136276"/>
          </a:xfrm>
          <a:prstGeom prst="ellipse">
            <a:avLst/>
          </a:prstGeom>
          <a:solidFill>
            <a:srgbClr val="99A49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Ellipse 108">
            <a:extLst>
              <a:ext uri="{FF2B5EF4-FFF2-40B4-BE49-F238E27FC236}">
                <a16:creationId xmlns:a16="http://schemas.microsoft.com/office/drawing/2014/main" id="{5D96BA14-A7FC-4F15-900F-A214A0A46563}"/>
              </a:ext>
            </a:extLst>
          </p:cNvPr>
          <p:cNvSpPr/>
          <p:nvPr/>
        </p:nvSpPr>
        <p:spPr>
          <a:xfrm>
            <a:off x="5816334" y="4655414"/>
            <a:ext cx="136276" cy="136276"/>
          </a:xfrm>
          <a:prstGeom prst="ellipse">
            <a:avLst/>
          </a:prstGeom>
          <a:solidFill>
            <a:srgbClr val="99A49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Ellipse 109">
            <a:extLst>
              <a:ext uri="{FF2B5EF4-FFF2-40B4-BE49-F238E27FC236}">
                <a16:creationId xmlns:a16="http://schemas.microsoft.com/office/drawing/2014/main" id="{4E9BFCF5-3CB6-4693-85D4-850BA09FE9FC}"/>
              </a:ext>
            </a:extLst>
          </p:cNvPr>
          <p:cNvSpPr/>
          <p:nvPr/>
        </p:nvSpPr>
        <p:spPr>
          <a:xfrm>
            <a:off x="7042337" y="4651723"/>
            <a:ext cx="136276" cy="136276"/>
          </a:xfrm>
          <a:prstGeom prst="ellipse">
            <a:avLst/>
          </a:prstGeom>
          <a:solidFill>
            <a:srgbClr val="99A49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Ellipse 110">
            <a:extLst>
              <a:ext uri="{FF2B5EF4-FFF2-40B4-BE49-F238E27FC236}">
                <a16:creationId xmlns:a16="http://schemas.microsoft.com/office/drawing/2014/main" id="{5C350C04-2B00-47CA-9681-70B24D79AC9D}"/>
              </a:ext>
            </a:extLst>
          </p:cNvPr>
          <p:cNvSpPr/>
          <p:nvPr/>
        </p:nvSpPr>
        <p:spPr>
          <a:xfrm>
            <a:off x="8268340" y="4648032"/>
            <a:ext cx="136276" cy="136276"/>
          </a:xfrm>
          <a:prstGeom prst="ellipse">
            <a:avLst/>
          </a:prstGeom>
          <a:solidFill>
            <a:srgbClr val="99A49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a:extLst>
              <a:ext uri="{FF2B5EF4-FFF2-40B4-BE49-F238E27FC236}">
                <a16:creationId xmlns:a16="http://schemas.microsoft.com/office/drawing/2014/main" id="{15061B70-6781-47C5-A92F-8C4DEECC4787}"/>
              </a:ext>
            </a:extLst>
          </p:cNvPr>
          <p:cNvSpPr/>
          <p:nvPr/>
        </p:nvSpPr>
        <p:spPr>
          <a:xfrm>
            <a:off x="664286" y="2447128"/>
            <a:ext cx="632347" cy="14773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b="1" dirty="0">
                <a:solidFill>
                  <a:schemeClr val="bg1">
                    <a:lumMod val="50000"/>
                  </a:schemeClr>
                </a:solidFill>
              </a:rPr>
              <a:t>Jahr</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p:txBody>
      </p:sp>
      <p:sp>
        <p:nvSpPr>
          <p:cNvPr id="113" name="Rechteck 112">
            <a:extLst>
              <a:ext uri="{FF2B5EF4-FFF2-40B4-BE49-F238E27FC236}">
                <a16:creationId xmlns:a16="http://schemas.microsoft.com/office/drawing/2014/main" id="{F9F23175-ED3C-46FA-B820-9F3990C4853A}"/>
              </a:ext>
            </a:extLst>
          </p:cNvPr>
          <p:cNvSpPr/>
          <p:nvPr/>
        </p:nvSpPr>
        <p:spPr>
          <a:xfrm>
            <a:off x="1890289" y="2447127"/>
            <a:ext cx="632347" cy="14773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b="1" dirty="0">
                <a:solidFill>
                  <a:schemeClr val="bg1">
                    <a:lumMod val="50000"/>
                  </a:schemeClr>
                </a:solidFill>
              </a:rPr>
              <a:t>Jahr</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p:txBody>
      </p:sp>
      <p:sp>
        <p:nvSpPr>
          <p:cNvPr id="114" name="Rechteck 113">
            <a:extLst>
              <a:ext uri="{FF2B5EF4-FFF2-40B4-BE49-F238E27FC236}">
                <a16:creationId xmlns:a16="http://schemas.microsoft.com/office/drawing/2014/main" id="{AAEEA638-71DE-4EC7-AA20-788329D57098}"/>
              </a:ext>
            </a:extLst>
          </p:cNvPr>
          <p:cNvSpPr/>
          <p:nvPr/>
        </p:nvSpPr>
        <p:spPr>
          <a:xfrm>
            <a:off x="3116292" y="2447126"/>
            <a:ext cx="632347" cy="14773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b="1" dirty="0">
                <a:solidFill>
                  <a:schemeClr val="bg1">
                    <a:lumMod val="50000"/>
                  </a:schemeClr>
                </a:solidFill>
              </a:rPr>
              <a:t>Jahr</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p:txBody>
      </p:sp>
      <p:sp>
        <p:nvSpPr>
          <p:cNvPr id="115" name="Rechteck 114">
            <a:extLst>
              <a:ext uri="{FF2B5EF4-FFF2-40B4-BE49-F238E27FC236}">
                <a16:creationId xmlns:a16="http://schemas.microsoft.com/office/drawing/2014/main" id="{88B8A33D-1F4A-4804-8160-EA8C146FDD13}"/>
              </a:ext>
            </a:extLst>
          </p:cNvPr>
          <p:cNvSpPr/>
          <p:nvPr/>
        </p:nvSpPr>
        <p:spPr>
          <a:xfrm>
            <a:off x="4342295" y="2447125"/>
            <a:ext cx="632347" cy="14773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b="1" dirty="0">
                <a:solidFill>
                  <a:schemeClr val="bg1">
                    <a:lumMod val="50000"/>
                  </a:schemeClr>
                </a:solidFill>
              </a:rPr>
              <a:t>Jahr</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p:txBody>
      </p:sp>
      <p:sp>
        <p:nvSpPr>
          <p:cNvPr id="116" name="Rechteck 115">
            <a:extLst>
              <a:ext uri="{FF2B5EF4-FFF2-40B4-BE49-F238E27FC236}">
                <a16:creationId xmlns:a16="http://schemas.microsoft.com/office/drawing/2014/main" id="{EF6BC3A2-CFCB-4C32-905D-0D4A3B1CCBDB}"/>
              </a:ext>
            </a:extLst>
          </p:cNvPr>
          <p:cNvSpPr/>
          <p:nvPr/>
        </p:nvSpPr>
        <p:spPr>
          <a:xfrm>
            <a:off x="5568298" y="2447124"/>
            <a:ext cx="632347" cy="14773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b="1" dirty="0">
                <a:solidFill>
                  <a:schemeClr val="bg1">
                    <a:lumMod val="50000"/>
                  </a:schemeClr>
                </a:solidFill>
              </a:rPr>
              <a:t>Jahr</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p:txBody>
      </p:sp>
      <p:sp>
        <p:nvSpPr>
          <p:cNvPr id="117" name="Rechteck 116">
            <a:extLst>
              <a:ext uri="{FF2B5EF4-FFF2-40B4-BE49-F238E27FC236}">
                <a16:creationId xmlns:a16="http://schemas.microsoft.com/office/drawing/2014/main" id="{3FF4C240-E741-4C25-B686-A438EE9A452A}"/>
              </a:ext>
            </a:extLst>
          </p:cNvPr>
          <p:cNvSpPr/>
          <p:nvPr/>
        </p:nvSpPr>
        <p:spPr>
          <a:xfrm>
            <a:off x="6794301" y="2447123"/>
            <a:ext cx="632347" cy="14773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b="1" dirty="0">
                <a:solidFill>
                  <a:schemeClr val="bg1">
                    <a:lumMod val="50000"/>
                  </a:schemeClr>
                </a:solidFill>
              </a:rPr>
              <a:t>Jahr</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p:txBody>
      </p:sp>
      <p:sp>
        <p:nvSpPr>
          <p:cNvPr id="118" name="Rechteck 117">
            <a:extLst>
              <a:ext uri="{FF2B5EF4-FFF2-40B4-BE49-F238E27FC236}">
                <a16:creationId xmlns:a16="http://schemas.microsoft.com/office/drawing/2014/main" id="{4B87450F-46B2-4335-9A82-3A585FA8F1DC}"/>
              </a:ext>
            </a:extLst>
          </p:cNvPr>
          <p:cNvSpPr/>
          <p:nvPr/>
        </p:nvSpPr>
        <p:spPr>
          <a:xfrm>
            <a:off x="8020304" y="2447122"/>
            <a:ext cx="632347" cy="14773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e-DE" sz="1000" b="1" dirty="0">
                <a:solidFill>
                  <a:schemeClr val="bg1">
                    <a:lumMod val="50000"/>
                  </a:schemeClr>
                </a:solidFill>
              </a:rPr>
              <a:t>Jahr</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a:p>
            <a:pPr marL="88900" indent="-88900">
              <a:buClr>
                <a:srgbClr val="2965AA"/>
              </a:buClr>
              <a:buFont typeface="Wingdings" panose="05000000000000000000" pitchFamily="2" charset="2"/>
              <a:buChar char="§"/>
            </a:pPr>
            <a:r>
              <a:rPr lang="de-DE" sz="1000" dirty="0">
                <a:solidFill>
                  <a:schemeClr val="bg1">
                    <a:lumMod val="50000"/>
                  </a:schemeClr>
                </a:solidFill>
              </a:rPr>
              <a:t> </a:t>
            </a:r>
          </a:p>
        </p:txBody>
      </p:sp>
    </p:spTree>
    <p:extLst>
      <p:ext uri="{BB962C8B-B14F-4D97-AF65-F5344CB8AC3E}">
        <p14:creationId xmlns:p14="http://schemas.microsoft.com/office/powerpoint/2010/main" val="173298798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7354888" cy="1143000"/>
          </a:xfrm>
        </p:spPr>
        <p:txBody>
          <a:bodyPr/>
          <a:lstStyle/>
          <a:p>
            <a:r>
              <a:rPr lang="de-DE" altLang="en-US" dirty="0"/>
              <a:t>3. Beschreibung des Unternehmens</a:t>
            </a:r>
            <a:br>
              <a:rPr lang="de-DE" altLang="en-US" dirty="0"/>
            </a:br>
            <a:r>
              <a:rPr lang="de-DE" altLang="en-US" sz="2000" dirty="0"/>
              <a:t>3.2 Organisatorische, (steuer-)rechtliche Verhältnisse</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16</a:t>
            </a:fld>
            <a:endParaRPr lang="de-DE" altLang="de-DE" sz="1000"/>
          </a:p>
        </p:txBody>
      </p:sp>
      <p:sp>
        <p:nvSpPr>
          <p:cNvPr id="26" name="Textplatzhalter 59">
            <a:extLst>
              <a:ext uri="{FF2B5EF4-FFF2-40B4-BE49-F238E27FC236}">
                <a16:creationId xmlns:a16="http://schemas.microsoft.com/office/drawing/2014/main" id="{A70D854C-9B33-4EE9-A090-AB3F26266F20}"/>
              </a:ext>
            </a:extLst>
          </p:cNvPr>
          <p:cNvSpPr txBox="1">
            <a:spLocks/>
          </p:cNvSpPr>
          <p:nvPr/>
        </p:nvSpPr>
        <p:spPr bwMode="auto">
          <a:xfrm>
            <a:off x="77788" y="1346200"/>
            <a:ext cx="1614487" cy="4603750"/>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graphicFrame>
        <p:nvGraphicFramePr>
          <p:cNvPr id="27" name="Group 3">
            <a:extLst>
              <a:ext uri="{FF2B5EF4-FFF2-40B4-BE49-F238E27FC236}">
                <a16:creationId xmlns:a16="http://schemas.microsoft.com/office/drawing/2014/main" id="{ABDDF6B8-851E-4841-B00D-4992BF7E72DE}"/>
              </a:ext>
            </a:extLst>
          </p:cNvPr>
          <p:cNvGraphicFramePr>
            <a:graphicFrameLocks noGrp="1"/>
          </p:cNvGraphicFramePr>
          <p:nvPr>
            <p:custDataLst>
              <p:tags r:id="rId1"/>
            </p:custDataLst>
          </p:nvPr>
        </p:nvGraphicFramePr>
        <p:xfrm>
          <a:off x="1798638" y="1355725"/>
          <a:ext cx="7165975" cy="4578350"/>
        </p:xfrm>
        <a:graphic>
          <a:graphicData uri="http://schemas.openxmlformats.org/drawingml/2006/table">
            <a:tbl>
              <a:tblPr/>
              <a:tblGrid>
                <a:gridCol w="1404937">
                  <a:extLst>
                    <a:ext uri="{9D8B030D-6E8A-4147-A177-3AD203B41FA5}">
                      <a16:colId xmlns:a16="http://schemas.microsoft.com/office/drawing/2014/main" val="20000"/>
                    </a:ext>
                  </a:extLst>
                </a:gridCol>
                <a:gridCol w="5761038">
                  <a:extLst>
                    <a:ext uri="{9D8B030D-6E8A-4147-A177-3AD203B41FA5}">
                      <a16:colId xmlns:a16="http://schemas.microsoft.com/office/drawing/2014/main" val="20001"/>
                    </a:ext>
                  </a:extLst>
                </a:gridCol>
              </a:tblGrid>
              <a:tr h="657225">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1" i="0" u="none" strike="noStrike" cap="none" normalizeH="0" baseline="0">
                          <a:ln>
                            <a:noFill/>
                          </a:ln>
                          <a:solidFill>
                            <a:schemeClr val="bg1"/>
                          </a:solidFill>
                          <a:effectLst/>
                          <a:latin typeface="Arial" panose="020B0604020202020204" pitchFamily="34" charset="0"/>
                          <a:ea typeface="MS PGothic" panose="020B0600070205080204" pitchFamily="34" charset="-128"/>
                          <a:cs typeface="Arial" panose="020B0604020202020204" pitchFamily="34" charset="0"/>
                        </a:rPr>
                        <a:t>Rechtliche und organisatorische Verhältnisse</a:t>
                      </a:r>
                    </a:p>
                  </a:txBody>
                  <a:tcPr marL="53994" marR="53994" marT="54010" marB="54010" anchor="b"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002060"/>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1" indent="0" algn="ctr" defTabSz="914400" rtl="0" eaLnBrk="1" fontAlgn="base" latinLnBrk="0" hangingPunct="1">
                        <a:lnSpc>
                          <a:spcPct val="100000"/>
                        </a:lnSpc>
                        <a:spcBef>
                          <a:spcPts val="600"/>
                        </a:spcBef>
                        <a:spcAft>
                          <a:spcPct val="0"/>
                        </a:spcAft>
                        <a:buClrTx/>
                        <a:buSzTx/>
                        <a:buFont typeface="Arial" panose="020B0604020202020204" pitchFamily="34" charset="0"/>
                        <a:buNone/>
                        <a:tabLst/>
                      </a:pPr>
                      <a:r>
                        <a:rPr kumimoji="0" lang="de-DE" altLang="de-DE" sz="1200" b="1" i="0" u="none" strike="noStrike" cap="none" normalizeH="0" baseline="0" dirty="0">
                          <a:ln>
                            <a:noFill/>
                          </a:ln>
                          <a:solidFill>
                            <a:schemeClr val="bg1"/>
                          </a:solidFill>
                          <a:effectLst/>
                          <a:latin typeface="Arial" panose="020B0604020202020204" pitchFamily="34" charset="0"/>
                          <a:ea typeface="MS PGothic" panose="020B0600070205080204" pitchFamily="34" charset="-128"/>
                          <a:cs typeface="Arial" panose="020B0604020202020204" pitchFamily="34" charset="0"/>
                        </a:rPr>
                        <a:t>Kommentierung</a:t>
                      </a:r>
                    </a:p>
                  </a:txBody>
                  <a:tcPr marL="53994" marR="53994" marT="54010" marB="54010" anchor="ctr"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002060"/>
                    </a:solidFill>
                  </a:tcPr>
                </a:tc>
                <a:extLst>
                  <a:ext uri="{0D108BD9-81ED-4DB2-BD59-A6C34878D82A}">
                    <a16:rowId xmlns:a16="http://schemas.microsoft.com/office/drawing/2014/main" val="10000"/>
                  </a:ext>
                </a:extLst>
              </a:tr>
              <a:tr h="784225">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0" i="0" u="none" strike="noStrike" cap="none" normalizeH="0" baseline="0" dirty="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Betriebsstätten</a:t>
                      </a:r>
                    </a:p>
                  </a:txBody>
                  <a:tcPr marL="53994" marR="53994" marT="54010" marB="54010"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dirty="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4" marR="53994" marT="54010" marB="54010"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784225">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0" i="0" u="none" strike="noStrike" cap="none" normalizeH="0" baseline="0" dirty="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Wesentliche Beteiligungs-verhältnisse</a:t>
                      </a:r>
                    </a:p>
                  </a:txBody>
                  <a:tcPr marL="53994" marR="53994" marT="54010" marB="54010"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dirty="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4" marR="53994" marT="54010" marB="54010"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784225">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0" i="0" u="none" strike="noStrike" cap="none" normalizeH="0" baseline="0" dirty="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Laufende und latente Rechts-streitigkeiten</a:t>
                      </a:r>
                    </a:p>
                  </a:txBody>
                  <a:tcPr marL="53994" marR="53994" marT="54010" marB="54010"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dirty="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4" marR="53994" marT="54010" marB="54010"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784225">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0" i="0" u="none" strike="noStrike" cap="none" normalizeH="0" baseline="0" dirty="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Wesentliche Dauerschuld-verhältnisse</a:t>
                      </a:r>
                    </a:p>
                  </a:txBody>
                  <a:tcPr marL="53994" marR="53994" marT="54010" marB="54010"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dirty="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4" marR="53994" marT="54010" marB="54010"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784225">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0" i="0" u="none" strike="noStrike" cap="none" normalizeH="0" baseline="0" dirty="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Steuerrechtliche Verhältnisse</a:t>
                      </a:r>
                    </a:p>
                  </a:txBody>
                  <a:tcPr marL="53994" marR="53994" marT="54010" marB="54010"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dirty="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4" marR="53994" marT="54010" marB="54010"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4701954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7354888" cy="1143000"/>
          </a:xfrm>
        </p:spPr>
        <p:txBody>
          <a:bodyPr/>
          <a:lstStyle/>
          <a:p>
            <a:r>
              <a:rPr lang="de-DE" altLang="en-US" dirty="0"/>
              <a:t>3. Beschreibung des Unternehmens</a:t>
            </a:r>
            <a:br>
              <a:rPr lang="de-DE" altLang="en-US" dirty="0"/>
            </a:br>
            <a:r>
              <a:rPr lang="de-DE" altLang="en-US" sz="2000" dirty="0"/>
              <a:t>3.2 Organisatorische, (steuer-)rechtliche Verhältnisse</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17</a:t>
            </a:fld>
            <a:endParaRPr lang="de-DE" altLang="de-DE" sz="1000"/>
          </a:p>
        </p:txBody>
      </p:sp>
      <p:sp>
        <p:nvSpPr>
          <p:cNvPr id="6" name="Textplatzhalter 59">
            <a:extLst>
              <a:ext uri="{FF2B5EF4-FFF2-40B4-BE49-F238E27FC236}">
                <a16:creationId xmlns:a16="http://schemas.microsoft.com/office/drawing/2014/main" id="{B6C9795E-1CBE-4E5B-A28F-7098F1BC2F76}"/>
              </a:ext>
            </a:extLst>
          </p:cNvPr>
          <p:cNvSpPr txBox="1">
            <a:spLocks/>
          </p:cNvSpPr>
          <p:nvPr/>
        </p:nvSpPr>
        <p:spPr bwMode="auto">
          <a:xfrm>
            <a:off x="148906" y="1556792"/>
            <a:ext cx="1614488" cy="4078287"/>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Beispielhafte Darstellung der Gruppenstruktur</a:t>
            </a:r>
          </a:p>
        </p:txBody>
      </p:sp>
      <p:pic>
        <p:nvPicPr>
          <p:cNvPr id="7" name="Grafik 3">
            <a:extLst>
              <a:ext uri="{FF2B5EF4-FFF2-40B4-BE49-F238E27FC236}">
                <a16:creationId xmlns:a16="http://schemas.microsoft.com/office/drawing/2014/main" id="{F7CD9D78-96AC-4F76-8646-2661C9C97F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4075" y="1699667"/>
            <a:ext cx="6164263"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175392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7354888" cy="1143000"/>
          </a:xfrm>
        </p:spPr>
        <p:txBody>
          <a:bodyPr/>
          <a:lstStyle/>
          <a:p>
            <a:r>
              <a:rPr lang="de-DE" altLang="en-US" dirty="0"/>
              <a:t>3. Beschreibung des Unternehmens</a:t>
            </a:r>
            <a:br>
              <a:rPr lang="de-DE" altLang="en-US" dirty="0"/>
            </a:br>
            <a:r>
              <a:rPr lang="de-DE" altLang="en-US" sz="2000" dirty="0"/>
              <a:t>3.2 Organisatorische, (steuer-)rechtliche Verhältnisse</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18</a:t>
            </a:fld>
            <a:endParaRPr lang="de-DE" altLang="de-DE" sz="1000"/>
          </a:p>
        </p:txBody>
      </p:sp>
      <p:sp>
        <p:nvSpPr>
          <p:cNvPr id="8" name="Textplatzhalter 59">
            <a:extLst>
              <a:ext uri="{FF2B5EF4-FFF2-40B4-BE49-F238E27FC236}">
                <a16:creationId xmlns:a16="http://schemas.microsoft.com/office/drawing/2014/main" id="{FEC10B9C-624D-404D-AE6D-34649434FB27}"/>
              </a:ext>
            </a:extLst>
          </p:cNvPr>
          <p:cNvSpPr txBox="1">
            <a:spLocks/>
          </p:cNvSpPr>
          <p:nvPr/>
        </p:nvSpPr>
        <p:spPr bwMode="auto">
          <a:xfrm>
            <a:off x="179388" y="1346200"/>
            <a:ext cx="1512887" cy="40782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Beispielhafte Darstellung der internen Organisations-struktur</a:t>
            </a:r>
          </a:p>
        </p:txBody>
      </p:sp>
      <p:graphicFrame>
        <p:nvGraphicFramePr>
          <p:cNvPr id="9" name="Diagramm 8">
            <a:extLst>
              <a:ext uri="{FF2B5EF4-FFF2-40B4-BE49-F238E27FC236}">
                <a16:creationId xmlns:a16="http://schemas.microsoft.com/office/drawing/2014/main" id="{6452B33B-B736-4E67-B8D5-34E3E8F81158}"/>
              </a:ext>
            </a:extLst>
          </p:cNvPr>
          <p:cNvGraphicFramePr/>
          <p:nvPr/>
        </p:nvGraphicFramePr>
        <p:xfrm>
          <a:off x="1835696" y="980728"/>
          <a:ext cx="7057479" cy="504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2289303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7354888" cy="1143000"/>
          </a:xfrm>
        </p:spPr>
        <p:txBody>
          <a:bodyPr/>
          <a:lstStyle/>
          <a:p>
            <a:r>
              <a:rPr lang="de-DE" altLang="en-US" dirty="0"/>
              <a:t>3. Beschreibung des Unternehmens</a:t>
            </a:r>
            <a:br>
              <a:rPr lang="de-DE" altLang="en-US" dirty="0"/>
            </a:br>
            <a:r>
              <a:rPr lang="de-DE" altLang="en-US" sz="2000" dirty="0"/>
              <a:t>3.3 Übersicht über Geschäftsfelder und Produkte</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19</a:t>
            </a:fld>
            <a:endParaRPr lang="de-DE" altLang="de-DE" sz="1000"/>
          </a:p>
        </p:txBody>
      </p:sp>
      <p:graphicFrame>
        <p:nvGraphicFramePr>
          <p:cNvPr id="6" name="Tabelle 5">
            <a:extLst>
              <a:ext uri="{FF2B5EF4-FFF2-40B4-BE49-F238E27FC236}">
                <a16:creationId xmlns:a16="http://schemas.microsoft.com/office/drawing/2014/main" id="{E55225EC-DD4F-46CB-8DFC-86CE2A67D73E}"/>
              </a:ext>
            </a:extLst>
          </p:cNvPr>
          <p:cNvGraphicFramePr>
            <a:graphicFrameLocks noGrp="1"/>
          </p:cNvGraphicFramePr>
          <p:nvPr/>
        </p:nvGraphicFramePr>
        <p:xfrm>
          <a:off x="334963" y="1484313"/>
          <a:ext cx="8474075" cy="4479926"/>
        </p:xfrm>
        <a:graphic>
          <a:graphicData uri="http://schemas.openxmlformats.org/drawingml/2006/table">
            <a:tbl>
              <a:tblPr/>
              <a:tblGrid>
                <a:gridCol w="2424112">
                  <a:extLst>
                    <a:ext uri="{9D8B030D-6E8A-4147-A177-3AD203B41FA5}">
                      <a16:colId xmlns:a16="http://schemas.microsoft.com/office/drawing/2014/main" val="20000"/>
                    </a:ext>
                  </a:extLst>
                </a:gridCol>
                <a:gridCol w="3024188">
                  <a:extLst>
                    <a:ext uri="{9D8B030D-6E8A-4147-A177-3AD203B41FA5}">
                      <a16:colId xmlns:a16="http://schemas.microsoft.com/office/drawing/2014/main" val="20001"/>
                    </a:ext>
                  </a:extLst>
                </a:gridCol>
                <a:gridCol w="3025775">
                  <a:extLst>
                    <a:ext uri="{9D8B030D-6E8A-4147-A177-3AD203B41FA5}">
                      <a16:colId xmlns:a16="http://schemas.microsoft.com/office/drawing/2014/main" val="20002"/>
                    </a:ext>
                  </a:extLst>
                </a:gridCol>
              </a:tblGrid>
              <a:tr h="63976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800" b="1" i="0" u="none" strike="noStrike" cap="none" normalizeH="0" baseline="0">
                        <a:ln>
                          <a:noFill/>
                        </a:ln>
                        <a:solidFill>
                          <a:schemeClr val="tx1"/>
                        </a:solidFill>
                        <a:effectLst/>
                        <a:latin typeface="Frutiger 45 light" pitchFamily="34" charset="0"/>
                        <a:ea typeface="MS PGothic" pitchFamily="34" charset="-128"/>
                        <a:cs typeface="Arial" pitchFamily="34" charset="0"/>
                      </a:endParaRP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800" b="1" i="0" u="none" strike="noStrike" cap="none" normalizeH="0" baseline="0">
                          <a:ln>
                            <a:noFill/>
                          </a:ln>
                          <a:solidFill>
                            <a:schemeClr val="bg1"/>
                          </a:solidFill>
                          <a:effectLst/>
                          <a:latin typeface="Frutiger 45 light" pitchFamily="34" charset="0"/>
                          <a:ea typeface="MS PGothic" pitchFamily="34" charset="-128"/>
                          <a:cs typeface="Arial" pitchFamily="34" charset="0"/>
                        </a:rPr>
                        <a:t>Detaillierte Beschreibung</a:t>
                      </a:r>
                    </a:p>
                  </a:txBody>
                  <a:tcPr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800" b="1" i="0" u="none" strike="noStrike" cap="none" normalizeH="0" baseline="0">
                          <a:ln>
                            <a:noFill/>
                          </a:ln>
                          <a:solidFill>
                            <a:schemeClr val="bg1"/>
                          </a:solidFill>
                          <a:effectLst/>
                          <a:latin typeface="Frutiger 45 light" pitchFamily="34" charset="0"/>
                          <a:ea typeface="MS PGothic" pitchFamily="34" charset="-128"/>
                          <a:cs typeface="Arial" pitchFamily="34" charset="0"/>
                        </a:rPr>
                        <a:t>Darstellung (Grafik, Modell)</a:t>
                      </a:r>
                    </a:p>
                  </a:txBody>
                  <a:tcPr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extLst>
                  <a:ext uri="{0D108BD9-81ED-4DB2-BD59-A6C34878D82A}">
                    <a16:rowId xmlns:a16="http://schemas.microsoft.com/office/drawing/2014/main" val="10000"/>
                  </a:ext>
                </a:extLst>
              </a:tr>
              <a:tr h="640080">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600" b="0" i="0" u="none" strike="noStrike" cap="none" normalizeH="0" baseline="0" dirty="0">
                          <a:ln>
                            <a:noFill/>
                          </a:ln>
                          <a:solidFill>
                            <a:srgbClr val="262626"/>
                          </a:solidFill>
                          <a:effectLst/>
                          <a:latin typeface="Frutiger 45 light" pitchFamily="34" charset="0"/>
                          <a:ea typeface="MS PGothic" pitchFamily="34" charset="-128"/>
                          <a:cs typeface="Arial" pitchFamily="34" charset="0"/>
                        </a:rPr>
                        <a:t>Geschäftsmodell</a:t>
                      </a:r>
                    </a:p>
                  </a:txBody>
                  <a:tcPr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marL="285750" indent="-28575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marL="285750" indent="-28575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40080">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600" b="0" i="0" u="none" strike="noStrike" cap="none" normalizeH="0" baseline="0">
                          <a:ln>
                            <a:noFill/>
                          </a:ln>
                          <a:solidFill>
                            <a:srgbClr val="262626"/>
                          </a:solidFill>
                          <a:effectLst/>
                          <a:latin typeface="Frutiger 45 light" pitchFamily="34" charset="0"/>
                          <a:ea typeface="MS PGothic" pitchFamily="34" charset="-128"/>
                          <a:cs typeface="Arial" pitchFamily="34" charset="0"/>
                        </a:rPr>
                        <a:t>Kernkompetenz</a:t>
                      </a:r>
                    </a:p>
                  </a:txBody>
                  <a:tcPr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marL="285750" indent="-28575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marL="285750" indent="-28575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40080">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600" b="0" i="0" u="none" strike="noStrike" cap="none" normalizeH="0" baseline="0">
                          <a:ln>
                            <a:noFill/>
                          </a:ln>
                          <a:solidFill>
                            <a:srgbClr val="262626"/>
                          </a:solidFill>
                          <a:effectLst/>
                          <a:latin typeface="Frutiger 45 light" pitchFamily="34" charset="0"/>
                          <a:ea typeface="MS PGothic" pitchFamily="34" charset="-128"/>
                          <a:cs typeface="Arial" pitchFamily="34" charset="0"/>
                        </a:rPr>
                        <a:t>Sparten</a:t>
                      </a:r>
                    </a:p>
                  </a:txBody>
                  <a:tcPr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marL="285750" indent="-28575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marL="285750" indent="-28575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40080">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600" b="0" i="0" u="none" strike="noStrike" cap="none" normalizeH="0" baseline="0">
                          <a:ln>
                            <a:noFill/>
                          </a:ln>
                          <a:solidFill>
                            <a:srgbClr val="262626"/>
                          </a:solidFill>
                          <a:effectLst/>
                          <a:latin typeface="Frutiger 45 light" pitchFamily="34" charset="0"/>
                          <a:ea typeface="MS PGothic" pitchFamily="34" charset="-128"/>
                          <a:cs typeface="Arial" pitchFamily="34" charset="0"/>
                        </a:rPr>
                        <a:t>Produkte</a:t>
                      </a:r>
                    </a:p>
                  </a:txBody>
                  <a:tcPr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marL="285750" indent="-28575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marL="285750" indent="-28575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40080">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600" b="0" i="0" u="none" strike="noStrike" cap="none" normalizeH="0" baseline="0">
                          <a:ln>
                            <a:noFill/>
                          </a:ln>
                          <a:solidFill>
                            <a:srgbClr val="262626"/>
                          </a:solidFill>
                          <a:effectLst/>
                          <a:latin typeface="Frutiger 45 light" pitchFamily="34" charset="0"/>
                          <a:ea typeface="MS PGothic" pitchFamily="34" charset="-128"/>
                          <a:cs typeface="Arial" pitchFamily="34" charset="0"/>
                        </a:rPr>
                        <a:t>Anteil an Gesamtleistung</a:t>
                      </a:r>
                    </a:p>
                  </a:txBody>
                  <a:tcPr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marL="285750" indent="-28575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marL="285750" indent="-28575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3976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600" b="0" i="0" u="none" strike="noStrike" cap="none" normalizeH="0" baseline="0">
                          <a:ln>
                            <a:noFill/>
                          </a:ln>
                          <a:solidFill>
                            <a:srgbClr val="262626"/>
                          </a:solidFill>
                          <a:effectLst/>
                          <a:latin typeface="Frutiger 45 light" pitchFamily="34" charset="0"/>
                          <a:ea typeface="MS PGothic" pitchFamily="34" charset="-128"/>
                          <a:cs typeface="Arial" pitchFamily="34" charset="0"/>
                        </a:rPr>
                        <a:t>…</a:t>
                      </a:r>
                    </a:p>
                  </a:txBody>
                  <a:tcPr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marL="285750" indent="-28575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marL="285750" indent="-28575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dirty="0">
                          <a:ln>
                            <a:noFill/>
                          </a:ln>
                          <a:solidFill>
                            <a:schemeClr val="tx1"/>
                          </a:solidFill>
                          <a:effectLst/>
                          <a:latin typeface="Frutiger 45 light" pitchFamily="34" charset="0"/>
                          <a:ea typeface="MS PGothic" pitchFamily="34" charset="-128"/>
                          <a:cs typeface="Arial" pitchFamily="34" charset="0"/>
                        </a:rPr>
                        <a:t> </a:t>
                      </a:r>
                    </a:p>
                    <a:p>
                      <a:pPr marL="285750" marR="0" lvl="0" indent="-285750" algn="l" defTabSz="914400" rtl="0" eaLnBrk="1" fontAlgn="base" latinLnBrk="0" hangingPunct="1">
                        <a:lnSpc>
                          <a:spcPct val="100000"/>
                        </a:lnSpc>
                        <a:spcBef>
                          <a:spcPct val="0"/>
                        </a:spcBef>
                        <a:spcAft>
                          <a:spcPct val="0"/>
                        </a:spcAft>
                        <a:buClr>
                          <a:srgbClr val="002060"/>
                        </a:buClr>
                        <a:buSzTx/>
                        <a:buFont typeface="Wingdings" pitchFamily="2" charset="2"/>
                        <a:buChar char="§"/>
                        <a:tabLst/>
                      </a:pPr>
                      <a:r>
                        <a:rPr kumimoji="0" lang="de-DE" altLang="de-DE" sz="1200" b="0" i="0" u="none" strike="noStrike" cap="none" normalizeH="0" baseline="0" dirty="0">
                          <a:ln>
                            <a:noFill/>
                          </a:ln>
                          <a:solidFill>
                            <a:schemeClr val="tx1"/>
                          </a:solidFill>
                          <a:effectLst/>
                          <a:latin typeface="Frutiger 45 light" pitchFamily="34" charset="0"/>
                          <a:ea typeface="MS PGothic" pitchFamily="34" charset="-128"/>
                          <a:cs typeface="Arial" pitchFamily="34" charset="0"/>
                        </a:rPr>
                        <a:t> </a:t>
                      </a:r>
                    </a:p>
                  </a:txBody>
                  <a:tcP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6424185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053C4DCD-213A-4A44-8E87-DCB574D3E942}"/>
              </a:ext>
            </a:extLst>
          </p:cNvPr>
          <p:cNvSpPr>
            <a:spLocks noGrp="1"/>
          </p:cNvSpPr>
          <p:nvPr>
            <p:ph type="title"/>
          </p:nvPr>
        </p:nvSpPr>
        <p:spPr>
          <a:xfrm>
            <a:off x="457200" y="115888"/>
            <a:ext cx="8291513" cy="1143000"/>
          </a:xfrm>
        </p:spPr>
        <p:txBody>
          <a:bodyPr/>
          <a:lstStyle/>
          <a:p>
            <a:r>
              <a:rPr lang="de-DE" altLang="en-US" dirty="0"/>
              <a:t>Aufbau des Sanierungskonzeptes nach IDW S 6 (1/2)</a:t>
            </a:r>
            <a:br>
              <a:rPr lang="de-DE" altLang="en-US" dirty="0"/>
            </a:br>
            <a:r>
              <a:rPr lang="de-DE" altLang="en-US" sz="2000" dirty="0"/>
              <a:t>- Detailgliederung -</a:t>
            </a:r>
          </a:p>
        </p:txBody>
      </p:sp>
      <p:sp>
        <p:nvSpPr>
          <p:cNvPr id="7171" name="Text Box 1027">
            <a:extLst>
              <a:ext uri="{FF2B5EF4-FFF2-40B4-BE49-F238E27FC236}">
                <a16:creationId xmlns:a16="http://schemas.microsoft.com/office/drawing/2014/main" id="{FD0F1CCB-D406-410A-AA4F-09F5BDDE3100}"/>
              </a:ext>
            </a:extLst>
          </p:cNvPr>
          <p:cNvSpPr txBox="1">
            <a:spLocks noChangeArrowheads="1"/>
          </p:cNvSpPr>
          <p:nvPr/>
        </p:nvSpPr>
        <p:spPr bwMode="auto">
          <a:xfrm>
            <a:off x="522288" y="1525588"/>
            <a:ext cx="8226425" cy="459818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rgbClr val="08738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marL="457200" indent="-457200">
              <a:spcBef>
                <a:spcPct val="20000"/>
              </a:spcBef>
              <a:buClr>
                <a:srgbClr val="989E20"/>
              </a:buClr>
              <a:buSzPct val="150000"/>
              <a:buFont typeface="Frutiger 45 light" charset="0"/>
              <a:buChar char="›"/>
              <a:defRPr sz="2000">
                <a:solidFill>
                  <a:schemeClr val="tx1"/>
                </a:solidFill>
                <a:latin typeface="Arial" charset="0"/>
                <a:ea typeface="MS PGothic" charset="-128"/>
                <a:cs typeface="Arial" charset="0"/>
              </a:defRPr>
            </a:lvl1pPr>
            <a:lvl2pPr marL="914400" indent="-457200">
              <a:spcBef>
                <a:spcPct val="20000"/>
              </a:spcBef>
              <a:buClr>
                <a:srgbClr val="989E20"/>
              </a:buClr>
              <a:buSzPct val="130000"/>
              <a:buFont typeface="Frutiger 45 light" charset="0"/>
              <a:buChar char="›"/>
              <a:defRPr>
                <a:solidFill>
                  <a:schemeClr val="tx1"/>
                </a:solidFill>
                <a:latin typeface="Arial" charset="0"/>
                <a:ea typeface="Arial" charset="0"/>
                <a:cs typeface="Arial" charset="0"/>
              </a:defRPr>
            </a:lvl2pPr>
            <a:lvl3pPr marL="1371600" indent="-457200">
              <a:spcBef>
                <a:spcPct val="20000"/>
              </a:spcBef>
              <a:buClr>
                <a:srgbClr val="989E20"/>
              </a:buClr>
              <a:buSzPct val="120000"/>
              <a:buFont typeface="Wingdings" charset="2"/>
              <a:buChar char="§"/>
              <a:defRPr sz="1600">
                <a:solidFill>
                  <a:schemeClr val="tx1"/>
                </a:solidFill>
                <a:latin typeface="Arial" charset="0"/>
                <a:ea typeface="Arial" charset="0"/>
                <a:cs typeface="Arial" charset="0"/>
              </a:defRPr>
            </a:lvl3pPr>
            <a:lvl4pPr marL="1600200" indent="-228600">
              <a:spcBef>
                <a:spcPct val="20000"/>
              </a:spcBef>
              <a:buChar char="–"/>
              <a:defRPr sz="1400">
                <a:solidFill>
                  <a:schemeClr val="tx1"/>
                </a:solidFill>
                <a:latin typeface="Arial" charset="0"/>
                <a:ea typeface="Arial" charset="0"/>
                <a:cs typeface="Arial" charset="0"/>
              </a:defRPr>
            </a:lvl4pPr>
            <a:lvl5pPr marL="2057400" indent="-228600">
              <a:spcBef>
                <a:spcPct val="20000"/>
              </a:spcBef>
              <a:defRPr sz="1400">
                <a:solidFill>
                  <a:schemeClr val="tx1"/>
                </a:solidFill>
                <a:latin typeface="Arial" charset="0"/>
                <a:ea typeface="Arial" charset="0"/>
                <a:cs typeface="Arial" charset="0"/>
              </a:defRPr>
            </a:lvl5pPr>
            <a:lvl6pPr marL="2514600" indent="-228600" eaLnBrk="0" fontAlgn="base" hangingPunct="0">
              <a:spcBef>
                <a:spcPct val="20000"/>
              </a:spcBef>
              <a:spcAft>
                <a:spcPct val="0"/>
              </a:spcAft>
              <a:defRPr sz="1400">
                <a:solidFill>
                  <a:schemeClr val="tx1"/>
                </a:solidFill>
                <a:latin typeface="Arial" charset="0"/>
                <a:ea typeface="Arial" charset="0"/>
                <a:cs typeface="Arial" charset="0"/>
              </a:defRPr>
            </a:lvl6pPr>
            <a:lvl7pPr marL="2971800" indent="-228600" eaLnBrk="0" fontAlgn="base" hangingPunct="0">
              <a:spcBef>
                <a:spcPct val="20000"/>
              </a:spcBef>
              <a:spcAft>
                <a:spcPct val="0"/>
              </a:spcAft>
              <a:defRPr sz="1400">
                <a:solidFill>
                  <a:schemeClr val="tx1"/>
                </a:solidFill>
                <a:latin typeface="Arial" charset="0"/>
                <a:ea typeface="Arial" charset="0"/>
                <a:cs typeface="Arial" charset="0"/>
              </a:defRPr>
            </a:lvl7pPr>
            <a:lvl8pPr marL="3429000" indent="-228600" eaLnBrk="0" fontAlgn="base" hangingPunct="0">
              <a:spcBef>
                <a:spcPct val="20000"/>
              </a:spcBef>
              <a:spcAft>
                <a:spcPct val="0"/>
              </a:spcAft>
              <a:defRPr sz="1400">
                <a:solidFill>
                  <a:schemeClr val="tx1"/>
                </a:solidFill>
                <a:latin typeface="Arial" charset="0"/>
                <a:ea typeface="Arial" charset="0"/>
                <a:cs typeface="Arial" charset="0"/>
              </a:defRPr>
            </a:lvl8pPr>
            <a:lvl9pPr marL="3886200" indent="-228600" eaLnBrk="0" fontAlgn="base" hangingPunct="0">
              <a:spcBef>
                <a:spcPct val="20000"/>
              </a:spcBef>
              <a:spcAft>
                <a:spcPct val="0"/>
              </a:spcAft>
              <a:defRPr sz="1400">
                <a:solidFill>
                  <a:schemeClr val="tx1"/>
                </a:solidFill>
                <a:latin typeface="Arial" charset="0"/>
                <a:ea typeface="Arial" charset="0"/>
                <a:cs typeface="Arial" charset="0"/>
              </a:defRPr>
            </a:lvl9pPr>
          </a:lstStyle>
          <a:p>
            <a:pPr marL="539750" indent="-539750" eaLnBrk="1" hangingPunct="1">
              <a:buClrTx/>
              <a:buSzTx/>
              <a:buFont typeface="+mj-lt"/>
              <a:buAutoNum type="romanUcPeriod"/>
              <a:defRPr/>
            </a:pPr>
            <a:r>
              <a:rPr lang="de-DE" altLang="de-DE" sz="1800" dirty="0">
                <a:solidFill>
                  <a:schemeClr val="tx2"/>
                </a:solidFill>
              </a:rPr>
              <a:t>Auftragsgegenstand und -umfang</a:t>
            </a:r>
          </a:p>
          <a:p>
            <a:pPr marL="539750" indent="-539750" eaLnBrk="1" hangingPunct="1">
              <a:buClrTx/>
              <a:buSzTx/>
              <a:buFont typeface="+mj-lt"/>
              <a:buAutoNum type="romanUcPeriod"/>
              <a:defRPr/>
            </a:pPr>
            <a:r>
              <a:rPr lang="de-DE" altLang="de-DE" sz="1800" dirty="0">
                <a:solidFill>
                  <a:schemeClr val="tx2"/>
                </a:solidFill>
              </a:rPr>
              <a:t>Zusammenfassung wesentlicher Ergebnisse</a:t>
            </a:r>
          </a:p>
          <a:p>
            <a:pPr marL="539750" indent="-539750" eaLnBrk="1" hangingPunct="1">
              <a:buClrTx/>
              <a:buSzTx/>
              <a:buFont typeface="+mj-lt"/>
              <a:buAutoNum type="romanUcPeriod"/>
              <a:defRPr/>
            </a:pPr>
            <a:r>
              <a:rPr lang="de-DE" altLang="de-DE" sz="1800" dirty="0">
                <a:solidFill>
                  <a:schemeClr val="tx2"/>
                </a:solidFill>
              </a:rPr>
              <a:t>Beschreibung des Unternehmens</a:t>
            </a:r>
          </a:p>
          <a:p>
            <a:pPr marL="982663" lvl="1" indent="-400050" eaLnBrk="1" hangingPunct="1">
              <a:buClrTx/>
              <a:buSzTx/>
              <a:buFont typeface="+mj-lt"/>
              <a:buAutoNum type="arabicPeriod"/>
              <a:defRPr/>
            </a:pPr>
            <a:r>
              <a:rPr lang="de-DE" altLang="de-DE" sz="1600" dirty="0">
                <a:solidFill>
                  <a:schemeClr val="tx2"/>
                </a:solidFill>
              </a:rPr>
              <a:t>Historische Entwicklung und Unternehmensprofil</a:t>
            </a:r>
          </a:p>
          <a:p>
            <a:pPr marL="982663" lvl="1" indent="-400050" eaLnBrk="1" hangingPunct="1">
              <a:buClrTx/>
              <a:buSzTx/>
              <a:buFont typeface="+mj-lt"/>
              <a:buAutoNum type="arabicPeriod"/>
              <a:defRPr/>
            </a:pPr>
            <a:r>
              <a:rPr lang="de-DE" altLang="de-DE" sz="1600" dirty="0">
                <a:solidFill>
                  <a:schemeClr val="tx2"/>
                </a:solidFill>
              </a:rPr>
              <a:t>Organisatorische, rechtliche und steuerrechtliche Verhältnisse</a:t>
            </a:r>
          </a:p>
          <a:p>
            <a:pPr marL="982663" lvl="1" indent="-400050" eaLnBrk="1" hangingPunct="1">
              <a:buClrTx/>
              <a:buSzTx/>
              <a:buFont typeface="+mj-lt"/>
              <a:buAutoNum type="arabicPeriod"/>
              <a:defRPr/>
            </a:pPr>
            <a:r>
              <a:rPr lang="de-DE" altLang="de-DE" sz="1600" dirty="0">
                <a:solidFill>
                  <a:schemeClr val="tx2"/>
                </a:solidFill>
              </a:rPr>
              <a:t>Übersicht über Geschäftsfelder und Produkte</a:t>
            </a:r>
          </a:p>
          <a:p>
            <a:pPr marL="539750" indent="-539750" eaLnBrk="1" hangingPunct="1">
              <a:buClrTx/>
              <a:buSzTx/>
              <a:buFont typeface="+mj-lt"/>
              <a:buAutoNum type="romanUcPeriod"/>
              <a:defRPr/>
            </a:pPr>
            <a:r>
              <a:rPr lang="de-DE" altLang="de-DE" sz="1800" dirty="0">
                <a:solidFill>
                  <a:schemeClr val="tx2"/>
                </a:solidFill>
              </a:rPr>
              <a:t>Analyse der wirtschaftlichen Lage des Unternehmens in seiner Branche</a:t>
            </a:r>
          </a:p>
          <a:p>
            <a:pPr marL="982663" lvl="1" indent="-400050" eaLnBrk="1" hangingPunct="1">
              <a:buClrTx/>
              <a:buSzTx/>
              <a:buFont typeface="+mj-lt"/>
              <a:buAutoNum type="arabicPeriod"/>
              <a:defRPr/>
            </a:pPr>
            <a:r>
              <a:rPr lang="de-DE" altLang="de-DE" sz="1600" dirty="0">
                <a:solidFill>
                  <a:schemeClr val="tx2"/>
                </a:solidFill>
              </a:rPr>
              <a:t>Leistungswirtschaftliche Analyse</a:t>
            </a:r>
          </a:p>
          <a:p>
            <a:pPr marL="982663" lvl="1" indent="-400050" eaLnBrk="1" hangingPunct="1">
              <a:buClrTx/>
              <a:buSzTx/>
              <a:buFont typeface="+mj-lt"/>
              <a:buAutoNum type="arabicPeriod"/>
              <a:defRPr/>
            </a:pPr>
            <a:r>
              <a:rPr lang="de-DE" altLang="de-DE" sz="1600" dirty="0">
                <a:solidFill>
                  <a:schemeClr val="tx2"/>
                </a:solidFill>
              </a:rPr>
              <a:t>Finanzwirtschaftliche Analyse</a:t>
            </a:r>
          </a:p>
          <a:p>
            <a:pPr marL="982663" lvl="1" indent="-400050" eaLnBrk="1" hangingPunct="1">
              <a:buClrTx/>
              <a:buSzTx/>
              <a:buFont typeface="+mj-lt"/>
              <a:buAutoNum type="arabicPeriod"/>
              <a:defRPr/>
            </a:pPr>
            <a:r>
              <a:rPr lang="de-DE" altLang="de-DE" sz="1600" dirty="0">
                <a:solidFill>
                  <a:schemeClr val="tx2"/>
                </a:solidFill>
              </a:rPr>
              <a:t>Markt und Wettbewerb </a:t>
            </a:r>
          </a:p>
          <a:p>
            <a:pPr marL="982663" lvl="1" indent="-400050" eaLnBrk="1" hangingPunct="1">
              <a:buClrTx/>
              <a:buSzTx/>
              <a:buFont typeface="+mj-lt"/>
              <a:buAutoNum type="arabicPeriod"/>
              <a:defRPr/>
            </a:pPr>
            <a:r>
              <a:rPr lang="de-DE" altLang="de-DE" sz="1600" dirty="0">
                <a:solidFill>
                  <a:schemeClr val="tx2"/>
                </a:solidFill>
              </a:rPr>
              <a:t>SWOT</a:t>
            </a:r>
          </a:p>
          <a:p>
            <a:pPr marL="539750" indent="-539750" eaLnBrk="1" hangingPunct="1">
              <a:buClrTx/>
              <a:buSzTx/>
              <a:buFont typeface="+mj-lt"/>
              <a:buAutoNum type="romanUcPeriod"/>
              <a:defRPr/>
            </a:pPr>
            <a:r>
              <a:rPr lang="de-DE" altLang="de-DE" sz="1800" dirty="0">
                <a:solidFill>
                  <a:schemeClr val="tx2"/>
                </a:solidFill>
              </a:rPr>
              <a:t>Krisenursachen und Stadium der Krise sowie Ausschluss der Insolvenzreife</a:t>
            </a:r>
          </a:p>
          <a:p>
            <a:pPr marL="539750" indent="-539750" eaLnBrk="1" hangingPunct="1">
              <a:buClrTx/>
              <a:buSzTx/>
              <a:buFont typeface="+mj-lt"/>
              <a:buAutoNum type="romanUcPeriod"/>
              <a:defRPr/>
            </a:pPr>
            <a:r>
              <a:rPr lang="de-DE" altLang="de-DE" sz="1800" dirty="0">
                <a:solidFill>
                  <a:schemeClr val="tx2"/>
                </a:solidFill>
              </a:rPr>
              <a:t>Strategisches Leitbild und Ableitung von Sanierungsmaßnahmen</a:t>
            </a:r>
          </a:p>
          <a:p>
            <a:pPr marL="982663" lvl="1" indent="-400050" eaLnBrk="1" hangingPunct="1">
              <a:buClrTx/>
              <a:buSzTx/>
              <a:buFont typeface="+mj-lt"/>
              <a:buAutoNum type="arabicPeriod"/>
              <a:defRPr/>
            </a:pPr>
            <a:r>
              <a:rPr lang="de-DE" altLang="de-DE" sz="1600" dirty="0">
                <a:solidFill>
                  <a:schemeClr val="tx2"/>
                </a:solidFill>
              </a:rPr>
              <a:t>Strategische Marktausrichtung und Leitbild</a:t>
            </a:r>
          </a:p>
          <a:p>
            <a:pPr marL="982663" lvl="1" indent="-400050" eaLnBrk="1" hangingPunct="1">
              <a:buClrTx/>
              <a:buSzTx/>
              <a:buFont typeface="+mj-lt"/>
              <a:buAutoNum type="arabicPeriod"/>
              <a:defRPr/>
            </a:pPr>
            <a:r>
              <a:rPr lang="de-DE" altLang="de-DE" sz="1600" dirty="0">
                <a:solidFill>
                  <a:schemeClr val="tx2"/>
                </a:solidFill>
              </a:rPr>
              <a:t>Maßnahmen zur Umsetzung des Sanierungskonzepts</a:t>
            </a:r>
            <a:endParaRPr lang="de-DE" altLang="de-DE" dirty="0">
              <a:solidFill>
                <a:schemeClr val="tx2"/>
              </a:solidFill>
              <a:ea typeface="MS PGothic" charset="-128"/>
            </a:endParaRPr>
          </a:p>
        </p:txBody>
      </p:sp>
      <p:sp>
        <p:nvSpPr>
          <p:cNvPr id="7172" name="Foliennummernplatzhalter 2">
            <a:extLst>
              <a:ext uri="{FF2B5EF4-FFF2-40B4-BE49-F238E27FC236}">
                <a16:creationId xmlns:a16="http://schemas.microsoft.com/office/drawing/2014/main" id="{48CCEAEA-20EF-419F-8939-400B1CAD626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630469BE-15E0-4F8E-9E70-AF92FC4DF1D2}" type="slidenum">
              <a:rPr lang="de-DE" altLang="de-DE" sz="1000"/>
              <a:pPr>
                <a:spcBef>
                  <a:spcPct val="0"/>
                </a:spcBef>
                <a:buClrTx/>
                <a:buSzTx/>
                <a:buFontTx/>
                <a:buNone/>
              </a:pPr>
              <a:t>2</a:t>
            </a:fld>
            <a:endParaRPr lang="de-DE" altLang="de-DE" sz="100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C8411D9-B086-4140-9B92-B6B6D12D3333}"/>
              </a:ext>
            </a:extLst>
          </p:cNvPr>
          <p:cNvSpPr>
            <a:spLocks noGrp="1"/>
          </p:cNvSpPr>
          <p:nvPr>
            <p:ph type="sldNum" sz="quarter" idx="10"/>
          </p:nvPr>
        </p:nvSpPr>
        <p:spPr/>
        <p:txBody>
          <a:bodyPr/>
          <a:lstStyle/>
          <a:p>
            <a:r>
              <a:rPr lang="de-DE" altLang="de-DE"/>
              <a:t> Folie </a:t>
            </a:r>
            <a:fld id="{1C866A0E-1F33-4B8B-A547-6BB87D656CF9}" type="slidenum">
              <a:rPr lang="de-DE" altLang="de-DE" smtClean="0"/>
              <a:pPr/>
              <a:t>20</a:t>
            </a:fld>
            <a:endParaRPr lang="de-DE" altLang="de-DE"/>
          </a:p>
        </p:txBody>
      </p:sp>
      <p:sp>
        <p:nvSpPr>
          <p:cNvPr id="3" name="Textfeld 1">
            <a:extLst>
              <a:ext uri="{FF2B5EF4-FFF2-40B4-BE49-F238E27FC236}">
                <a16:creationId xmlns:a16="http://schemas.microsoft.com/office/drawing/2014/main" id="{EB80DE15-56DC-46A7-8102-38C2853DEF6A}"/>
              </a:ext>
            </a:extLst>
          </p:cNvPr>
          <p:cNvSpPr txBox="1">
            <a:spLocks noChangeArrowheads="1"/>
          </p:cNvSpPr>
          <p:nvPr/>
        </p:nvSpPr>
        <p:spPr bwMode="auto">
          <a:xfrm>
            <a:off x="107950" y="2202522"/>
            <a:ext cx="9036050" cy="1800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spcAft>
                <a:spcPts val="1800"/>
              </a:spcAft>
              <a:buClrTx/>
              <a:buSzTx/>
              <a:buFontTx/>
              <a:buNone/>
            </a:pPr>
            <a:r>
              <a:rPr lang="de-DE" altLang="de-DE" sz="3200" b="1" dirty="0">
                <a:solidFill>
                  <a:srgbClr val="80BEC9"/>
                </a:solidFill>
              </a:rPr>
              <a:t>4.</a:t>
            </a:r>
          </a:p>
          <a:p>
            <a:pPr algn="ctr" eaLnBrk="1" hangingPunct="1">
              <a:spcBef>
                <a:spcPct val="0"/>
              </a:spcBef>
              <a:buClrTx/>
              <a:buSzTx/>
              <a:buFontTx/>
              <a:buNone/>
            </a:pPr>
            <a:r>
              <a:rPr lang="de-DE" altLang="de-DE" sz="3200" b="1" dirty="0">
                <a:solidFill>
                  <a:srgbClr val="002060"/>
                </a:solidFill>
              </a:rPr>
              <a:t>Analyse der wirtschaftlichen Lage des Unternehmens in seiner Branche</a:t>
            </a:r>
          </a:p>
        </p:txBody>
      </p:sp>
    </p:spTree>
    <p:extLst>
      <p:ext uri="{BB962C8B-B14F-4D97-AF65-F5344CB8AC3E}">
        <p14:creationId xmlns:p14="http://schemas.microsoft.com/office/powerpoint/2010/main" val="22505126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4.1 Leistungswirtschaftliche Analyse</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21</a:t>
            </a:fld>
            <a:endParaRPr lang="de-DE" altLang="de-DE" sz="1000"/>
          </a:p>
        </p:txBody>
      </p:sp>
      <p:sp>
        <p:nvSpPr>
          <p:cNvPr id="53" name="Textplatzhalter 59">
            <a:extLst>
              <a:ext uri="{FF2B5EF4-FFF2-40B4-BE49-F238E27FC236}">
                <a16:creationId xmlns:a16="http://schemas.microsoft.com/office/drawing/2014/main" id="{0F64B8E5-EF87-4713-8EB9-961F48002DEE}"/>
              </a:ext>
            </a:extLst>
          </p:cNvPr>
          <p:cNvSpPr txBox="1">
            <a:spLocks/>
          </p:cNvSpPr>
          <p:nvPr/>
        </p:nvSpPr>
        <p:spPr bwMode="auto">
          <a:xfrm>
            <a:off x="77788" y="1346200"/>
            <a:ext cx="1614487" cy="4568825"/>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
        <p:nvSpPr>
          <p:cNvPr id="85" name="AutoShape 9">
            <a:extLst>
              <a:ext uri="{FF2B5EF4-FFF2-40B4-BE49-F238E27FC236}">
                <a16:creationId xmlns:a16="http://schemas.microsoft.com/office/drawing/2014/main" id="{9D6CEB79-BF82-47BD-84EA-54D41E0E74FA}"/>
              </a:ext>
            </a:extLst>
          </p:cNvPr>
          <p:cNvSpPr>
            <a:spLocks noChangeArrowheads="1"/>
          </p:cNvSpPr>
          <p:nvPr/>
        </p:nvSpPr>
        <p:spPr bwMode="gray">
          <a:xfrm>
            <a:off x="1866900" y="2025650"/>
            <a:ext cx="1495425" cy="1231900"/>
          </a:xfrm>
          <a:prstGeom prst="homePlate">
            <a:avLst>
              <a:gd name="adj" fmla="val 9324"/>
            </a:avLst>
          </a:prstGeom>
          <a:solidFill>
            <a:srgbClr val="E5F2F4"/>
          </a:solidFill>
          <a:ln>
            <a:noFill/>
          </a:ln>
        </p:spPr>
        <p:txBody>
          <a:bodyPr lIns="72000" tIns="54000" rIns="18000" bIns="54000" anchor="ctr"/>
          <a:lstStyle>
            <a:lvl1pPr defTabSz="762000">
              <a:defRPr sz="2400">
                <a:solidFill>
                  <a:schemeClr val="tx1"/>
                </a:solidFill>
                <a:latin typeface="Arial" panose="020B0604020202020204" pitchFamily="34" charset="0"/>
                <a:ea typeface="MS PGothic" panose="020B0600070205080204" pitchFamily="34" charset="-128"/>
              </a:defRPr>
            </a:lvl1pPr>
            <a:lvl2pPr marL="742950" indent="-285750" defTabSz="762000">
              <a:defRPr sz="2400">
                <a:solidFill>
                  <a:schemeClr val="tx1"/>
                </a:solidFill>
                <a:latin typeface="Arial" panose="020B0604020202020204" pitchFamily="34" charset="0"/>
                <a:ea typeface="MS PGothic" panose="020B0600070205080204" pitchFamily="34" charset="-128"/>
              </a:defRPr>
            </a:lvl2pPr>
            <a:lvl3pPr marL="1143000" indent="-228600" defTabSz="762000">
              <a:defRPr sz="2400">
                <a:solidFill>
                  <a:schemeClr val="tx1"/>
                </a:solidFill>
                <a:latin typeface="Arial" panose="020B0604020202020204" pitchFamily="34" charset="0"/>
                <a:ea typeface="MS PGothic" panose="020B0600070205080204" pitchFamily="34" charset="-128"/>
              </a:defRPr>
            </a:lvl3pPr>
            <a:lvl4pPr marL="1600200" indent="-228600" defTabSz="762000">
              <a:defRPr sz="2400">
                <a:solidFill>
                  <a:schemeClr val="tx1"/>
                </a:solidFill>
                <a:latin typeface="Arial" panose="020B0604020202020204" pitchFamily="34" charset="0"/>
                <a:ea typeface="MS PGothic" panose="020B0600070205080204" pitchFamily="34" charset="-128"/>
              </a:defRPr>
            </a:lvl4pPr>
            <a:lvl5pPr marL="2057400" indent="-228600" defTabSz="762000">
              <a:defRPr sz="2400">
                <a:solidFill>
                  <a:schemeClr val="tx1"/>
                </a:solidFill>
                <a:latin typeface="Arial" panose="020B0604020202020204" pitchFamily="34" charset="0"/>
                <a:ea typeface="MS PGothic" panose="020B0600070205080204" pitchFamily="34" charset="-128"/>
              </a:defRPr>
            </a:lvl5pPr>
            <a:lvl6pPr marL="25146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de-DE" altLang="de-DE" sz="1200" b="1" dirty="0">
                <a:solidFill>
                  <a:schemeClr val="tx2">
                    <a:lumMod val="85000"/>
                    <a:lumOff val="15000"/>
                  </a:schemeClr>
                </a:solidFill>
                <a:cs typeface="Arial" panose="020B0604020202020204" pitchFamily="34" charset="0"/>
              </a:rPr>
              <a:t>Geschäftsfeld 1</a:t>
            </a:r>
          </a:p>
        </p:txBody>
      </p:sp>
      <p:sp>
        <p:nvSpPr>
          <p:cNvPr id="104" name="Rectangle 68">
            <a:extLst>
              <a:ext uri="{FF2B5EF4-FFF2-40B4-BE49-F238E27FC236}">
                <a16:creationId xmlns:a16="http://schemas.microsoft.com/office/drawing/2014/main" id="{0AF7370D-ED61-4BFC-9F75-A1AD3E23B5BA}"/>
              </a:ext>
            </a:extLst>
          </p:cNvPr>
          <p:cNvSpPr>
            <a:spLocks noChangeArrowheads="1"/>
          </p:cNvSpPr>
          <p:nvPr/>
        </p:nvSpPr>
        <p:spPr bwMode="gray">
          <a:xfrm>
            <a:off x="3524250" y="2025650"/>
            <a:ext cx="2074863" cy="1231900"/>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82563" indent="-182563">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Produkt 1</a:t>
            </a:r>
          </a:p>
          <a:p>
            <a:pPr lvl="2" eaLnBrk="1" hangingPunct="1">
              <a:spcBef>
                <a:spcPts val="300"/>
              </a:spcBef>
              <a:buClr>
                <a:srgbClr val="002060"/>
              </a:buClr>
              <a:buSzPct val="100000"/>
            </a:pPr>
            <a:r>
              <a:rPr lang="de-DE" altLang="de-DE" sz="1200">
                <a:ea typeface="MS PGothic" panose="020B0600070205080204" pitchFamily="34" charset="-128"/>
              </a:rPr>
              <a:t>Produkt 2</a:t>
            </a:r>
          </a:p>
          <a:p>
            <a:pPr lvl="2" eaLnBrk="1" hangingPunct="1">
              <a:spcBef>
                <a:spcPts val="300"/>
              </a:spcBef>
              <a:buClr>
                <a:srgbClr val="002060"/>
              </a:buClr>
              <a:buSzPct val="100000"/>
            </a:pPr>
            <a:r>
              <a:rPr lang="de-DE" altLang="de-DE" sz="1200">
                <a:ea typeface="MS PGothic" panose="020B0600070205080204" pitchFamily="34" charset="-128"/>
              </a:rPr>
              <a:t>Produkt 3</a:t>
            </a:r>
          </a:p>
        </p:txBody>
      </p:sp>
      <p:sp>
        <p:nvSpPr>
          <p:cNvPr id="105" name="Pfeil nach unten 17">
            <a:extLst>
              <a:ext uri="{FF2B5EF4-FFF2-40B4-BE49-F238E27FC236}">
                <a16:creationId xmlns:a16="http://schemas.microsoft.com/office/drawing/2014/main" id="{98DD6066-077C-487A-B5E5-4187E577AD04}"/>
              </a:ext>
            </a:extLst>
          </p:cNvPr>
          <p:cNvSpPr/>
          <p:nvPr/>
        </p:nvSpPr>
        <p:spPr>
          <a:xfrm>
            <a:off x="3516313" y="1358900"/>
            <a:ext cx="2073275" cy="522288"/>
          </a:xfrm>
          <a:prstGeom prst="downArrow">
            <a:avLst>
              <a:gd name="adj1" fmla="val 100000"/>
              <a:gd name="adj2" fmla="val 23528"/>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anchor="ctr"/>
          <a:lstStyle/>
          <a:p>
            <a:pPr algn="ctr" eaLnBrk="1" hangingPunct="1">
              <a:defRPr/>
            </a:pPr>
            <a:r>
              <a:rPr lang="de-DE" sz="1100" b="1" dirty="0">
                <a:solidFill>
                  <a:schemeClr val="bg1"/>
                </a:solidFill>
              </a:rPr>
              <a:t>Produkte</a:t>
            </a:r>
          </a:p>
        </p:txBody>
      </p:sp>
      <p:sp>
        <p:nvSpPr>
          <p:cNvPr id="106" name="Rectangle 68">
            <a:extLst>
              <a:ext uri="{FF2B5EF4-FFF2-40B4-BE49-F238E27FC236}">
                <a16:creationId xmlns:a16="http://schemas.microsoft.com/office/drawing/2014/main" id="{D063DEFA-AF3A-46FB-BEA1-E16CDF316902}"/>
              </a:ext>
            </a:extLst>
          </p:cNvPr>
          <p:cNvSpPr>
            <a:spLocks noChangeArrowheads="1"/>
          </p:cNvSpPr>
          <p:nvPr/>
        </p:nvSpPr>
        <p:spPr bwMode="gray">
          <a:xfrm>
            <a:off x="5718175" y="2025650"/>
            <a:ext cx="1439863" cy="1231900"/>
          </a:xfrm>
          <a:prstGeom prst="rect">
            <a:avLst/>
          </a:prstGeom>
          <a:solidFill>
            <a:srgbClr val="F6F5F0"/>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lstStyle>
            <a:lvl1pPr marL="180975" indent="-180975"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rgbClr val="0C2D83"/>
              </a:buClr>
              <a:buSzPct val="85000"/>
              <a:buFont typeface="Wingdings" panose="05000000000000000000" pitchFamily="2" charset="2"/>
              <a:buChar char="l"/>
            </a:pPr>
            <a:endParaRPr lang="de-DE" altLang="de-DE" sz="1800"/>
          </a:p>
        </p:txBody>
      </p:sp>
      <p:sp>
        <p:nvSpPr>
          <p:cNvPr id="107" name="Line 69">
            <a:extLst>
              <a:ext uri="{FF2B5EF4-FFF2-40B4-BE49-F238E27FC236}">
                <a16:creationId xmlns:a16="http://schemas.microsoft.com/office/drawing/2014/main" id="{F9EE58FB-DCA9-46E0-A3A9-B4A940AFCA53}"/>
              </a:ext>
            </a:extLst>
          </p:cNvPr>
          <p:cNvSpPr>
            <a:spLocks noChangeShapeType="1"/>
          </p:cNvSpPr>
          <p:nvPr/>
        </p:nvSpPr>
        <p:spPr bwMode="gray">
          <a:xfrm>
            <a:off x="5761038" y="2152650"/>
            <a:ext cx="1296987" cy="0"/>
          </a:xfrm>
          <a:prstGeom prst="line">
            <a:avLst/>
          </a:prstGeom>
          <a:noFill/>
          <a:ln w="12700">
            <a:solidFill>
              <a:srgbClr val="747678"/>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108" name="Text Box 71">
            <a:extLst>
              <a:ext uri="{FF2B5EF4-FFF2-40B4-BE49-F238E27FC236}">
                <a16:creationId xmlns:a16="http://schemas.microsoft.com/office/drawing/2014/main" id="{608946CD-3B41-4E05-B53C-C317D0564ABA}"/>
              </a:ext>
            </a:extLst>
          </p:cNvPr>
          <p:cNvSpPr txBox="1">
            <a:spLocks noChangeArrowheads="1"/>
          </p:cNvSpPr>
          <p:nvPr/>
        </p:nvSpPr>
        <p:spPr bwMode="gray">
          <a:xfrm>
            <a:off x="5745163" y="2211388"/>
            <a:ext cx="76200"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50000"/>
              </a:spcBef>
              <a:buClr>
                <a:srgbClr val="ED1B2E"/>
              </a:buClr>
              <a:buSzTx/>
              <a:buFont typeface="Arial" panose="020B0604020202020204" pitchFamily="34" charset="0"/>
              <a:buNone/>
            </a:pPr>
            <a:r>
              <a:rPr lang="de-DE" altLang="de-DE" sz="1600">
                <a:solidFill>
                  <a:srgbClr val="747678"/>
                </a:solidFill>
              </a:rPr>
              <a:t>-</a:t>
            </a:r>
          </a:p>
        </p:txBody>
      </p:sp>
      <p:sp>
        <p:nvSpPr>
          <p:cNvPr id="109" name="Text Box 72">
            <a:extLst>
              <a:ext uri="{FF2B5EF4-FFF2-40B4-BE49-F238E27FC236}">
                <a16:creationId xmlns:a16="http://schemas.microsoft.com/office/drawing/2014/main" id="{C2FFDB06-1B8D-4365-AA5E-60EE1D6523F5}"/>
              </a:ext>
            </a:extLst>
          </p:cNvPr>
          <p:cNvSpPr txBox="1">
            <a:spLocks noChangeArrowheads="1"/>
          </p:cNvSpPr>
          <p:nvPr/>
        </p:nvSpPr>
        <p:spPr bwMode="gray">
          <a:xfrm>
            <a:off x="6981825" y="2211388"/>
            <a:ext cx="76200"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50000"/>
              </a:spcBef>
              <a:buClr>
                <a:srgbClr val="ED1B2E"/>
              </a:buClr>
              <a:buSzTx/>
              <a:buFont typeface="Arial" panose="020B0604020202020204" pitchFamily="34" charset="0"/>
              <a:buNone/>
            </a:pPr>
            <a:r>
              <a:rPr lang="de-DE" altLang="de-DE" sz="1600">
                <a:solidFill>
                  <a:srgbClr val="747678"/>
                </a:solidFill>
              </a:rPr>
              <a:t>+</a:t>
            </a:r>
          </a:p>
        </p:txBody>
      </p:sp>
      <p:sp>
        <p:nvSpPr>
          <p:cNvPr id="110" name="Pfeil nach unten 34">
            <a:extLst>
              <a:ext uri="{FF2B5EF4-FFF2-40B4-BE49-F238E27FC236}">
                <a16:creationId xmlns:a16="http://schemas.microsoft.com/office/drawing/2014/main" id="{1C8F4D09-1A85-41D9-8A5E-E438D39AC1C4}"/>
              </a:ext>
            </a:extLst>
          </p:cNvPr>
          <p:cNvSpPr/>
          <p:nvPr/>
        </p:nvSpPr>
        <p:spPr>
          <a:xfrm>
            <a:off x="5724525" y="1357313"/>
            <a:ext cx="1439863" cy="525462"/>
          </a:xfrm>
          <a:prstGeom prst="downArrow">
            <a:avLst>
              <a:gd name="adj1" fmla="val 100000"/>
              <a:gd name="adj2" fmla="val 23528"/>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anchor="ctr"/>
          <a:lstStyle>
            <a:lvl1pPr>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a:spcBef>
                <a:spcPct val="20000"/>
              </a:spcBef>
              <a:buChar char="–"/>
              <a:defRPr sz="1400">
                <a:solidFill>
                  <a:schemeClr val="tx1"/>
                </a:solidFill>
                <a:latin typeface="Arial" pitchFamily="34" charset="0"/>
                <a:ea typeface="Arial" pitchFamily="34" charset="0"/>
                <a:cs typeface="Arial" pitchFamily="34" charset="0"/>
              </a:defRPr>
            </a:lvl4pPr>
            <a:lvl5pPr marL="2057400" indent="-228600">
              <a:spcBef>
                <a:spcPct val="20000"/>
              </a:spcBef>
              <a:defRPr sz="1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algn="ctr" eaLnBrk="1" hangingPunct="1">
              <a:spcBef>
                <a:spcPct val="0"/>
              </a:spcBef>
              <a:buClrTx/>
              <a:buSzTx/>
              <a:buFontTx/>
              <a:buNone/>
              <a:defRPr/>
            </a:pPr>
            <a:r>
              <a:rPr lang="de-DE" altLang="de-DE" sz="1100" b="1">
                <a:solidFill>
                  <a:schemeClr val="bg1"/>
                </a:solidFill>
                <a:latin typeface="Frutiger 45 light" pitchFamily="34" charset="0"/>
              </a:rPr>
              <a:t>Aktuelle Rentabilität</a:t>
            </a:r>
          </a:p>
        </p:txBody>
      </p:sp>
      <p:sp>
        <p:nvSpPr>
          <p:cNvPr id="111" name="Pfeil nach unten 40">
            <a:extLst>
              <a:ext uri="{FF2B5EF4-FFF2-40B4-BE49-F238E27FC236}">
                <a16:creationId xmlns:a16="http://schemas.microsoft.com/office/drawing/2014/main" id="{5AEF49AE-5015-410F-BAC3-74A93DC9B59D}"/>
              </a:ext>
            </a:extLst>
          </p:cNvPr>
          <p:cNvSpPr/>
          <p:nvPr/>
        </p:nvSpPr>
        <p:spPr>
          <a:xfrm>
            <a:off x="7308850" y="1357313"/>
            <a:ext cx="1439863" cy="525462"/>
          </a:xfrm>
          <a:prstGeom prst="downArrow">
            <a:avLst>
              <a:gd name="adj1" fmla="val 100000"/>
              <a:gd name="adj2" fmla="val 23528"/>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r>
              <a:rPr lang="de-DE" altLang="de-DE" sz="1100" b="1">
                <a:solidFill>
                  <a:schemeClr val="bg1"/>
                </a:solidFill>
                <a:latin typeface="Frutiger 45 light" pitchFamily="34" charset="0"/>
              </a:rPr>
              <a:t>Wettbewerbsfähigkeit/ USP</a:t>
            </a:r>
          </a:p>
        </p:txBody>
      </p:sp>
      <p:sp>
        <p:nvSpPr>
          <p:cNvPr id="112" name="Pfeil nach unten 41">
            <a:extLst>
              <a:ext uri="{FF2B5EF4-FFF2-40B4-BE49-F238E27FC236}">
                <a16:creationId xmlns:a16="http://schemas.microsoft.com/office/drawing/2014/main" id="{756C6CE6-21B8-46D8-94FA-1E02F32136D4}"/>
              </a:ext>
            </a:extLst>
          </p:cNvPr>
          <p:cNvSpPr/>
          <p:nvPr/>
        </p:nvSpPr>
        <p:spPr>
          <a:xfrm>
            <a:off x="1866900" y="1357313"/>
            <a:ext cx="1512888" cy="525462"/>
          </a:xfrm>
          <a:prstGeom prst="downArrow">
            <a:avLst>
              <a:gd name="adj1" fmla="val 100000"/>
              <a:gd name="adj2" fmla="val 23528"/>
            </a:avLst>
          </a:prstGeom>
          <a:solidFill>
            <a:srgbClr val="80BEC9"/>
          </a:solidFill>
          <a:ln>
            <a:solidFill>
              <a:srgbClr val="80BEC9"/>
            </a:solid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r>
              <a:rPr lang="de-DE" altLang="de-DE" sz="1100" b="1">
                <a:solidFill>
                  <a:srgbClr val="FFFFFF"/>
                </a:solidFill>
                <a:latin typeface="Frutiger 45 light" pitchFamily="34" charset="0"/>
              </a:rPr>
              <a:t>Geschäftsfeld/</a:t>
            </a:r>
            <a:br>
              <a:rPr lang="de-DE" altLang="de-DE" sz="1100" b="1">
                <a:solidFill>
                  <a:srgbClr val="FFFFFF"/>
                </a:solidFill>
                <a:latin typeface="Frutiger 45 light" pitchFamily="34" charset="0"/>
              </a:rPr>
            </a:br>
            <a:r>
              <a:rPr lang="de-DE" altLang="de-DE" sz="1100" b="1">
                <a:solidFill>
                  <a:srgbClr val="FFFFFF"/>
                </a:solidFill>
                <a:latin typeface="Frutiger 45 light" pitchFamily="34" charset="0"/>
              </a:rPr>
              <a:t>Segment</a:t>
            </a:r>
          </a:p>
        </p:txBody>
      </p:sp>
      <p:sp>
        <p:nvSpPr>
          <p:cNvPr id="113" name="Oval 90">
            <a:extLst>
              <a:ext uri="{FF2B5EF4-FFF2-40B4-BE49-F238E27FC236}">
                <a16:creationId xmlns:a16="http://schemas.microsoft.com/office/drawing/2014/main" id="{D6B64144-53C2-401F-BE3F-0FDFCE6BADC3}"/>
              </a:ext>
            </a:extLst>
          </p:cNvPr>
          <p:cNvSpPr>
            <a:spLocks noChangeArrowheads="1"/>
          </p:cNvSpPr>
          <p:nvPr/>
        </p:nvSpPr>
        <p:spPr bwMode="auto">
          <a:xfrm>
            <a:off x="6861175" y="2081213"/>
            <a:ext cx="144463" cy="144462"/>
          </a:xfrm>
          <a:prstGeom prst="ellipse">
            <a:avLst/>
          </a:prstGeom>
          <a:solidFill>
            <a:srgbClr val="7AB800"/>
          </a:solidFill>
          <a:ln w="12700">
            <a:solidFill>
              <a:srgbClr val="FFFFFF"/>
            </a:solidFill>
            <a:round/>
            <a:headEnd/>
            <a:tailEnd/>
          </a:ln>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14" name="AutoShape 9">
            <a:extLst>
              <a:ext uri="{FF2B5EF4-FFF2-40B4-BE49-F238E27FC236}">
                <a16:creationId xmlns:a16="http://schemas.microsoft.com/office/drawing/2014/main" id="{108F375F-60DD-4DF7-84C3-F3F10B6F2980}"/>
              </a:ext>
            </a:extLst>
          </p:cNvPr>
          <p:cNvSpPr>
            <a:spLocks noChangeArrowheads="1"/>
          </p:cNvSpPr>
          <p:nvPr/>
        </p:nvSpPr>
        <p:spPr bwMode="gray">
          <a:xfrm>
            <a:off x="1866900" y="3354388"/>
            <a:ext cx="1495425" cy="1231900"/>
          </a:xfrm>
          <a:prstGeom prst="homePlate">
            <a:avLst>
              <a:gd name="adj" fmla="val 9324"/>
            </a:avLst>
          </a:prstGeom>
          <a:solidFill>
            <a:srgbClr val="E5F2F4"/>
          </a:solidFill>
          <a:ln>
            <a:noFill/>
          </a:ln>
        </p:spPr>
        <p:txBody>
          <a:bodyPr lIns="72000" tIns="54000" rIns="18000" bIns="54000" anchor="ctr"/>
          <a:lstStyle>
            <a:lvl1pPr defTabSz="762000">
              <a:defRPr sz="2400">
                <a:solidFill>
                  <a:schemeClr val="tx1"/>
                </a:solidFill>
                <a:latin typeface="Arial" panose="020B0604020202020204" pitchFamily="34" charset="0"/>
                <a:ea typeface="MS PGothic" panose="020B0600070205080204" pitchFamily="34" charset="-128"/>
              </a:defRPr>
            </a:lvl1pPr>
            <a:lvl2pPr marL="742950" indent="-285750" defTabSz="762000">
              <a:defRPr sz="2400">
                <a:solidFill>
                  <a:schemeClr val="tx1"/>
                </a:solidFill>
                <a:latin typeface="Arial" panose="020B0604020202020204" pitchFamily="34" charset="0"/>
                <a:ea typeface="MS PGothic" panose="020B0600070205080204" pitchFamily="34" charset="-128"/>
              </a:defRPr>
            </a:lvl2pPr>
            <a:lvl3pPr marL="1143000" indent="-228600" defTabSz="762000">
              <a:defRPr sz="2400">
                <a:solidFill>
                  <a:schemeClr val="tx1"/>
                </a:solidFill>
                <a:latin typeface="Arial" panose="020B0604020202020204" pitchFamily="34" charset="0"/>
                <a:ea typeface="MS PGothic" panose="020B0600070205080204" pitchFamily="34" charset="-128"/>
              </a:defRPr>
            </a:lvl3pPr>
            <a:lvl4pPr marL="1600200" indent="-228600" defTabSz="762000">
              <a:defRPr sz="2400">
                <a:solidFill>
                  <a:schemeClr val="tx1"/>
                </a:solidFill>
                <a:latin typeface="Arial" panose="020B0604020202020204" pitchFamily="34" charset="0"/>
                <a:ea typeface="MS PGothic" panose="020B0600070205080204" pitchFamily="34" charset="-128"/>
              </a:defRPr>
            </a:lvl4pPr>
            <a:lvl5pPr marL="2057400" indent="-228600" defTabSz="762000">
              <a:defRPr sz="2400">
                <a:solidFill>
                  <a:schemeClr val="tx1"/>
                </a:solidFill>
                <a:latin typeface="Arial" panose="020B0604020202020204" pitchFamily="34" charset="0"/>
                <a:ea typeface="MS PGothic" panose="020B0600070205080204" pitchFamily="34" charset="-128"/>
              </a:defRPr>
            </a:lvl5pPr>
            <a:lvl6pPr marL="25146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de-DE" altLang="de-DE" sz="1200" b="1">
                <a:solidFill>
                  <a:schemeClr val="tx2">
                    <a:lumMod val="85000"/>
                    <a:lumOff val="15000"/>
                  </a:schemeClr>
                </a:solidFill>
                <a:cs typeface="Arial" panose="020B0604020202020204" pitchFamily="34" charset="0"/>
              </a:rPr>
              <a:t>Geschäftsfeld 2</a:t>
            </a:r>
          </a:p>
        </p:txBody>
      </p:sp>
      <p:sp>
        <p:nvSpPr>
          <p:cNvPr id="115" name="AutoShape 9">
            <a:extLst>
              <a:ext uri="{FF2B5EF4-FFF2-40B4-BE49-F238E27FC236}">
                <a16:creationId xmlns:a16="http://schemas.microsoft.com/office/drawing/2014/main" id="{DF47CD9F-631B-43FE-9BD8-FBE28480C84C}"/>
              </a:ext>
            </a:extLst>
          </p:cNvPr>
          <p:cNvSpPr>
            <a:spLocks noChangeArrowheads="1"/>
          </p:cNvSpPr>
          <p:nvPr/>
        </p:nvSpPr>
        <p:spPr bwMode="gray">
          <a:xfrm>
            <a:off x="1866900" y="4683125"/>
            <a:ext cx="1495425" cy="1231900"/>
          </a:xfrm>
          <a:prstGeom prst="homePlate">
            <a:avLst>
              <a:gd name="adj" fmla="val 9324"/>
            </a:avLst>
          </a:prstGeom>
          <a:solidFill>
            <a:srgbClr val="E5F2F4"/>
          </a:solidFill>
          <a:ln>
            <a:noFill/>
          </a:ln>
        </p:spPr>
        <p:txBody>
          <a:bodyPr lIns="72000" tIns="54000" rIns="18000" bIns="54000" anchor="ctr"/>
          <a:lstStyle>
            <a:lvl1pPr defTabSz="762000">
              <a:defRPr sz="2400">
                <a:solidFill>
                  <a:schemeClr val="tx1"/>
                </a:solidFill>
                <a:latin typeface="Arial" panose="020B0604020202020204" pitchFamily="34" charset="0"/>
                <a:ea typeface="MS PGothic" panose="020B0600070205080204" pitchFamily="34" charset="-128"/>
              </a:defRPr>
            </a:lvl1pPr>
            <a:lvl2pPr marL="742950" indent="-285750" defTabSz="762000">
              <a:defRPr sz="2400">
                <a:solidFill>
                  <a:schemeClr val="tx1"/>
                </a:solidFill>
                <a:latin typeface="Arial" panose="020B0604020202020204" pitchFamily="34" charset="0"/>
                <a:ea typeface="MS PGothic" panose="020B0600070205080204" pitchFamily="34" charset="-128"/>
              </a:defRPr>
            </a:lvl2pPr>
            <a:lvl3pPr marL="1143000" indent="-228600" defTabSz="762000">
              <a:defRPr sz="2400">
                <a:solidFill>
                  <a:schemeClr val="tx1"/>
                </a:solidFill>
                <a:latin typeface="Arial" panose="020B0604020202020204" pitchFamily="34" charset="0"/>
                <a:ea typeface="MS PGothic" panose="020B0600070205080204" pitchFamily="34" charset="-128"/>
              </a:defRPr>
            </a:lvl3pPr>
            <a:lvl4pPr marL="1600200" indent="-228600" defTabSz="762000">
              <a:defRPr sz="2400">
                <a:solidFill>
                  <a:schemeClr val="tx1"/>
                </a:solidFill>
                <a:latin typeface="Arial" panose="020B0604020202020204" pitchFamily="34" charset="0"/>
                <a:ea typeface="MS PGothic" panose="020B0600070205080204" pitchFamily="34" charset="-128"/>
              </a:defRPr>
            </a:lvl4pPr>
            <a:lvl5pPr marL="2057400" indent="-228600" defTabSz="762000">
              <a:defRPr sz="2400">
                <a:solidFill>
                  <a:schemeClr val="tx1"/>
                </a:solidFill>
                <a:latin typeface="Arial" panose="020B0604020202020204" pitchFamily="34" charset="0"/>
                <a:ea typeface="MS PGothic" panose="020B0600070205080204" pitchFamily="34" charset="-128"/>
              </a:defRPr>
            </a:lvl5pPr>
            <a:lvl6pPr marL="25146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de-DE" altLang="de-DE" sz="1200" b="1">
                <a:solidFill>
                  <a:schemeClr val="tx2">
                    <a:lumMod val="85000"/>
                    <a:lumOff val="15000"/>
                  </a:schemeClr>
                </a:solidFill>
                <a:cs typeface="Arial" panose="020B0604020202020204" pitchFamily="34" charset="0"/>
              </a:rPr>
              <a:t>Geschäftsfeld 3</a:t>
            </a:r>
          </a:p>
        </p:txBody>
      </p:sp>
      <p:sp>
        <p:nvSpPr>
          <p:cNvPr id="116" name="Rectangle 68">
            <a:extLst>
              <a:ext uri="{FF2B5EF4-FFF2-40B4-BE49-F238E27FC236}">
                <a16:creationId xmlns:a16="http://schemas.microsoft.com/office/drawing/2014/main" id="{7DA7FCE4-46AA-4DD4-A34A-35F9B68DA89E}"/>
              </a:ext>
            </a:extLst>
          </p:cNvPr>
          <p:cNvSpPr>
            <a:spLocks noChangeArrowheads="1"/>
          </p:cNvSpPr>
          <p:nvPr/>
        </p:nvSpPr>
        <p:spPr bwMode="gray">
          <a:xfrm>
            <a:off x="3524250" y="3354388"/>
            <a:ext cx="2074863" cy="1231900"/>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82563" indent="-182563">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Produkt 1</a:t>
            </a:r>
          </a:p>
          <a:p>
            <a:pPr lvl="2" eaLnBrk="1" hangingPunct="1">
              <a:spcBef>
                <a:spcPts val="300"/>
              </a:spcBef>
              <a:buClr>
                <a:srgbClr val="002060"/>
              </a:buClr>
              <a:buSzPct val="100000"/>
            </a:pPr>
            <a:r>
              <a:rPr lang="de-DE" altLang="de-DE" sz="1200">
                <a:ea typeface="MS PGothic" panose="020B0600070205080204" pitchFamily="34" charset="-128"/>
              </a:rPr>
              <a:t>Produkt 2</a:t>
            </a:r>
          </a:p>
          <a:p>
            <a:pPr lvl="2" eaLnBrk="1" hangingPunct="1">
              <a:spcBef>
                <a:spcPts val="300"/>
              </a:spcBef>
              <a:buClr>
                <a:srgbClr val="002060"/>
              </a:buClr>
              <a:buSzPct val="100000"/>
            </a:pPr>
            <a:r>
              <a:rPr lang="de-DE" altLang="de-DE" sz="1200">
                <a:ea typeface="MS PGothic" panose="020B0600070205080204" pitchFamily="34" charset="-128"/>
              </a:rPr>
              <a:t>Produkt 3</a:t>
            </a:r>
          </a:p>
        </p:txBody>
      </p:sp>
      <p:sp>
        <p:nvSpPr>
          <p:cNvPr id="117" name="Rectangle 68">
            <a:extLst>
              <a:ext uri="{FF2B5EF4-FFF2-40B4-BE49-F238E27FC236}">
                <a16:creationId xmlns:a16="http://schemas.microsoft.com/office/drawing/2014/main" id="{2522B05C-A0C5-42CB-B9EA-9F1116162A44}"/>
              </a:ext>
            </a:extLst>
          </p:cNvPr>
          <p:cNvSpPr>
            <a:spLocks noChangeArrowheads="1"/>
          </p:cNvSpPr>
          <p:nvPr/>
        </p:nvSpPr>
        <p:spPr bwMode="gray">
          <a:xfrm>
            <a:off x="3524250" y="4683125"/>
            <a:ext cx="2074863" cy="1231900"/>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82563" indent="-182563">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Produkt 1</a:t>
            </a:r>
          </a:p>
          <a:p>
            <a:pPr lvl="2" eaLnBrk="1" hangingPunct="1">
              <a:spcBef>
                <a:spcPts val="300"/>
              </a:spcBef>
              <a:buClr>
                <a:srgbClr val="002060"/>
              </a:buClr>
              <a:buSzPct val="100000"/>
            </a:pPr>
            <a:r>
              <a:rPr lang="de-DE" altLang="de-DE" sz="1200">
                <a:ea typeface="MS PGothic" panose="020B0600070205080204" pitchFamily="34" charset="-128"/>
              </a:rPr>
              <a:t>Produkt 2</a:t>
            </a:r>
          </a:p>
          <a:p>
            <a:pPr lvl="2" eaLnBrk="1" hangingPunct="1">
              <a:spcBef>
                <a:spcPts val="300"/>
              </a:spcBef>
              <a:buClr>
                <a:srgbClr val="002060"/>
              </a:buClr>
              <a:buSzPct val="100000"/>
            </a:pPr>
            <a:r>
              <a:rPr lang="de-DE" altLang="de-DE" sz="1200">
                <a:ea typeface="MS PGothic" panose="020B0600070205080204" pitchFamily="34" charset="-128"/>
              </a:rPr>
              <a:t>Produkt 3</a:t>
            </a:r>
          </a:p>
        </p:txBody>
      </p:sp>
      <p:sp>
        <p:nvSpPr>
          <p:cNvPr id="118" name="Rectangle 68">
            <a:extLst>
              <a:ext uri="{FF2B5EF4-FFF2-40B4-BE49-F238E27FC236}">
                <a16:creationId xmlns:a16="http://schemas.microsoft.com/office/drawing/2014/main" id="{64922C42-2D4A-4E49-BF3F-E400B0B3F20A}"/>
              </a:ext>
            </a:extLst>
          </p:cNvPr>
          <p:cNvSpPr>
            <a:spLocks noChangeArrowheads="1"/>
          </p:cNvSpPr>
          <p:nvPr/>
        </p:nvSpPr>
        <p:spPr bwMode="gray">
          <a:xfrm>
            <a:off x="7308850" y="2025650"/>
            <a:ext cx="1439863" cy="1231900"/>
          </a:xfrm>
          <a:prstGeom prst="rect">
            <a:avLst/>
          </a:prstGeom>
          <a:solidFill>
            <a:srgbClr val="F6F5F0"/>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lstStyle>
            <a:lvl1pPr marL="180975" indent="-180975"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rgbClr val="0C2D83"/>
              </a:buClr>
              <a:buSzPct val="85000"/>
              <a:buFont typeface="Wingdings" panose="05000000000000000000" pitchFamily="2" charset="2"/>
              <a:buChar char="l"/>
            </a:pPr>
            <a:endParaRPr lang="de-DE" altLang="de-DE" sz="1800"/>
          </a:p>
        </p:txBody>
      </p:sp>
      <p:sp>
        <p:nvSpPr>
          <p:cNvPr id="119" name="Line 69">
            <a:extLst>
              <a:ext uri="{FF2B5EF4-FFF2-40B4-BE49-F238E27FC236}">
                <a16:creationId xmlns:a16="http://schemas.microsoft.com/office/drawing/2014/main" id="{FB600A30-EA84-4BB3-B550-EB83D7637EB9}"/>
              </a:ext>
            </a:extLst>
          </p:cNvPr>
          <p:cNvSpPr>
            <a:spLocks noChangeShapeType="1"/>
          </p:cNvSpPr>
          <p:nvPr/>
        </p:nvSpPr>
        <p:spPr bwMode="gray">
          <a:xfrm>
            <a:off x="7353300" y="2152650"/>
            <a:ext cx="1296988" cy="0"/>
          </a:xfrm>
          <a:prstGeom prst="line">
            <a:avLst/>
          </a:prstGeom>
          <a:noFill/>
          <a:ln w="12700">
            <a:solidFill>
              <a:srgbClr val="747678"/>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120" name="Text Box 71">
            <a:extLst>
              <a:ext uri="{FF2B5EF4-FFF2-40B4-BE49-F238E27FC236}">
                <a16:creationId xmlns:a16="http://schemas.microsoft.com/office/drawing/2014/main" id="{3E91C4D6-D7BE-44A7-9F7C-E238C46A76A7}"/>
              </a:ext>
            </a:extLst>
          </p:cNvPr>
          <p:cNvSpPr txBox="1">
            <a:spLocks noChangeArrowheads="1"/>
          </p:cNvSpPr>
          <p:nvPr/>
        </p:nvSpPr>
        <p:spPr bwMode="gray">
          <a:xfrm>
            <a:off x="7353300" y="2211388"/>
            <a:ext cx="76200"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50000"/>
              </a:spcBef>
              <a:buClr>
                <a:srgbClr val="ED1B2E"/>
              </a:buClr>
              <a:buSzTx/>
              <a:buFont typeface="Arial" panose="020B0604020202020204" pitchFamily="34" charset="0"/>
              <a:buNone/>
            </a:pPr>
            <a:r>
              <a:rPr lang="de-DE" altLang="de-DE" sz="1600">
                <a:solidFill>
                  <a:srgbClr val="747678"/>
                </a:solidFill>
              </a:rPr>
              <a:t>-</a:t>
            </a:r>
          </a:p>
        </p:txBody>
      </p:sp>
      <p:sp>
        <p:nvSpPr>
          <p:cNvPr id="121" name="Text Box 72">
            <a:extLst>
              <a:ext uri="{FF2B5EF4-FFF2-40B4-BE49-F238E27FC236}">
                <a16:creationId xmlns:a16="http://schemas.microsoft.com/office/drawing/2014/main" id="{8F705056-3CFC-480E-914D-027AD737EEA0}"/>
              </a:ext>
            </a:extLst>
          </p:cNvPr>
          <p:cNvSpPr txBox="1">
            <a:spLocks noChangeArrowheads="1"/>
          </p:cNvSpPr>
          <p:nvPr/>
        </p:nvSpPr>
        <p:spPr bwMode="gray">
          <a:xfrm>
            <a:off x="8574088" y="2211388"/>
            <a:ext cx="76200"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50000"/>
              </a:spcBef>
              <a:buClr>
                <a:srgbClr val="ED1B2E"/>
              </a:buClr>
              <a:buSzTx/>
              <a:buFont typeface="Arial" panose="020B0604020202020204" pitchFamily="34" charset="0"/>
              <a:buNone/>
            </a:pPr>
            <a:r>
              <a:rPr lang="de-DE" altLang="de-DE" sz="1600">
                <a:solidFill>
                  <a:srgbClr val="747678"/>
                </a:solidFill>
              </a:rPr>
              <a:t>+</a:t>
            </a:r>
          </a:p>
        </p:txBody>
      </p:sp>
      <p:sp>
        <p:nvSpPr>
          <p:cNvPr id="122" name="Oval 90">
            <a:extLst>
              <a:ext uri="{FF2B5EF4-FFF2-40B4-BE49-F238E27FC236}">
                <a16:creationId xmlns:a16="http://schemas.microsoft.com/office/drawing/2014/main" id="{14313B58-9F47-4F57-B7AE-9AFD2953F450}"/>
              </a:ext>
            </a:extLst>
          </p:cNvPr>
          <p:cNvSpPr>
            <a:spLocks noChangeArrowheads="1"/>
          </p:cNvSpPr>
          <p:nvPr/>
        </p:nvSpPr>
        <p:spPr bwMode="auto">
          <a:xfrm>
            <a:off x="8459788" y="2081213"/>
            <a:ext cx="144462" cy="144462"/>
          </a:xfrm>
          <a:prstGeom prst="ellipse">
            <a:avLst/>
          </a:prstGeom>
          <a:solidFill>
            <a:srgbClr val="7AB800"/>
          </a:solidFill>
          <a:ln w="12700">
            <a:solidFill>
              <a:srgbClr val="FFFFFF"/>
            </a:solidFill>
            <a:round/>
            <a:headEnd/>
            <a:tailEnd/>
          </a:ln>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23" name="Rectangle 68">
            <a:extLst>
              <a:ext uri="{FF2B5EF4-FFF2-40B4-BE49-F238E27FC236}">
                <a16:creationId xmlns:a16="http://schemas.microsoft.com/office/drawing/2014/main" id="{9CD2E178-65A8-4B74-B725-2794E55493F7}"/>
              </a:ext>
            </a:extLst>
          </p:cNvPr>
          <p:cNvSpPr>
            <a:spLocks noChangeArrowheads="1"/>
          </p:cNvSpPr>
          <p:nvPr/>
        </p:nvSpPr>
        <p:spPr bwMode="gray">
          <a:xfrm>
            <a:off x="5724525" y="3354388"/>
            <a:ext cx="1439863" cy="1231900"/>
          </a:xfrm>
          <a:prstGeom prst="rect">
            <a:avLst/>
          </a:prstGeom>
          <a:solidFill>
            <a:srgbClr val="F6F5F0"/>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lstStyle>
            <a:lvl1pPr marL="180975" indent="-180975"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rgbClr val="0C2D83"/>
              </a:buClr>
              <a:buSzPct val="85000"/>
              <a:buFont typeface="Wingdings" panose="05000000000000000000" pitchFamily="2" charset="2"/>
              <a:buChar char="l"/>
            </a:pPr>
            <a:endParaRPr lang="de-DE" altLang="de-DE" sz="1800"/>
          </a:p>
        </p:txBody>
      </p:sp>
      <p:sp>
        <p:nvSpPr>
          <p:cNvPr id="124" name="Line 69">
            <a:extLst>
              <a:ext uri="{FF2B5EF4-FFF2-40B4-BE49-F238E27FC236}">
                <a16:creationId xmlns:a16="http://schemas.microsoft.com/office/drawing/2014/main" id="{CD8EB1C9-56F0-4B21-AFD7-9187DAEF6F4E}"/>
              </a:ext>
            </a:extLst>
          </p:cNvPr>
          <p:cNvSpPr>
            <a:spLocks noChangeShapeType="1"/>
          </p:cNvSpPr>
          <p:nvPr/>
        </p:nvSpPr>
        <p:spPr bwMode="gray">
          <a:xfrm>
            <a:off x="5767388" y="3497263"/>
            <a:ext cx="1295400" cy="0"/>
          </a:xfrm>
          <a:prstGeom prst="line">
            <a:avLst/>
          </a:prstGeom>
          <a:noFill/>
          <a:ln w="12700">
            <a:solidFill>
              <a:srgbClr val="747678"/>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125" name="Text Box 71">
            <a:extLst>
              <a:ext uri="{FF2B5EF4-FFF2-40B4-BE49-F238E27FC236}">
                <a16:creationId xmlns:a16="http://schemas.microsoft.com/office/drawing/2014/main" id="{75719ACF-0544-47B4-BF77-BB000621EF33}"/>
              </a:ext>
            </a:extLst>
          </p:cNvPr>
          <p:cNvSpPr txBox="1">
            <a:spLocks noChangeArrowheads="1"/>
          </p:cNvSpPr>
          <p:nvPr/>
        </p:nvSpPr>
        <p:spPr bwMode="gray">
          <a:xfrm>
            <a:off x="5751513" y="3556000"/>
            <a:ext cx="76200"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50000"/>
              </a:spcBef>
              <a:buClr>
                <a:srgbClr val="ED1B2E"/>
              </a:buClr>
              <a:buSzTx/>
              <a:buFont typeface="Arial" panose="020B0604020202020204" pitchFamily="34" charset="0"/>
              <a:buNone/>
            </a:pPr>
            <a:r>
              <a:rPr lang="de-DE" altLang="de-DE" sz="1600">
                <a:solidFill>
                  <a:srgbClr val="747678"/>
                </a:solidFill>
              </a:rPr>
              <a:t>-</a:t>
            </a:r>
          </a:p>
        </p:txBody>
      </p:sp>
      <p:sp>
        <p:nvSpPr>
          <p:cNvPr id="126" name="Text Box 72">
            <a:extLst>
              <a:ext uri="{FF2B5EF4-FFF2-40B4-BE49-F238E27FC236}">
                <a16:creationId xmlns:a16="http://schemas.microsoft.com/office/drawing/2014/main" id="{CC4B6B0C-A546-4C1E-B4B5-9F77FA4FE842}"/>
              </a:ext>
            </a:extLst>
          </p:cNvPr>
          <p:cNvSpPr txBox="1">
            <a:spLocks noChangeArrowheads="1"/>
          </p:cNvSpPr>
          <p:nvPr/>
        </p:nvSpPr>
        <p:spPr bwMode="gray">
          <a:xfrm>
            <a:off x="6986588" y="3556000"/>
            <a:ext cx="76200"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50000"/>
              </a:spcBef>
              <a:buClr>
                <a:srgbClr val="ED1B2E"/>
              </a:buClr>
              <a:buSzTx/>
              <a:buFont typeface="Arial" panose="020B0604020202020204" pitchFamily="34" charset="0"/>
              <a:buNone/>
            </a:pPr>
            <a:r>
              <a:rPr lang="de-DE" altLang="de-DE" sz="1600">
                <a:solidFill>
                  <a:srgbClr val="747678"/>
                </a:solidFill>
              </a:rPr>
              <a:t>+</a:t>
            </a:r>
          </a:p>
        </p:txBody>
      </p:sp>
      <p:sp>
        <p:nvSpPr>
          <p:cNvPr id="127" name="Rectangle 68">
            <a:extLst>
              <a:ext uri="{FF2B5EF4-FFF2-40B4-BE49-F238E27FC236}">
                <a16:creationId xmlns:a16="http://schemas.microsoft.com/office/drawing/2014/main" id="{7DB0B584-7179-4201-ADA2-0403E46E8EF5}"/>
              </a:ext>
            </a:extLst>
          </p:cNvPr>
          <p:cNvSpPr>
            <a:spLocks noChangeArrowheads="1"/>
          </p:cNvSpPr>
          <p:nvPr/>
        </p:nvSpPr>
        <p:spPr bwMode="gray">
          <a:xfrm>
            <a:off x="7308850" y="3354388"/>
            <a:ext cx="1439863" cy="1231900"/>
          </a:xfrm>
          <a:prstGeom prst="rect">
            <a:avLst/>
          </a:prstGeom>
          <a:solidFill>
            <a:srgbClr val="F6F5F0"/>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lstStyle>
            <a:lvl1pPr marL="180975" indent="-180975"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rgbClr val="0C2D83"/>
              </a:buClr>
              <a:buSzPct val="85000"/>
              <a:buFont typeface="Wingdings" panose="05000000000000000000" pitchFamily="2" charset="2"/>
              <a:buChar char="l"/>
            </a:pPr>
            <a:endParaRPr lang="de-DE" altLang="de-DE" sz="1800"/>
          </a:p>
        </p:txBody>
      </p:sp>
      <p:sp>
        <p:nvSpPr>
          <p:cNvPr id="128" name="Line 69">
            <a:extLst>
              <a:ext uri="{FF2B5EF4-FFF2-40B4-BE49-F238E27FC236}">
                <a16:creationId xmlns:a16="http://schemas.microsoft.com/office/drawing/2014/main" id="{EA927B2A-DB67-4803-AFD2-777CC659701B}"/>
              </a:ext>
            </a:extLst>
          </p:cNvPr>
          <p:cNvSpPr>
            <a:spLocks noChangeShapeType="1"/>
          </p:cNvSpPr>
          <p:nvPr/>
        </p:nvSpPr>
        <p:spPr bwMode="gray">
          <a:xfrm>
            <a:off x="7380288" y="3500438"/>
            <a:ext cx="1295400" cy="0"/>
          </a:xfrm>
          <a:prstGeom prst="line">
            <a:avLst/>
          </a:prstGeom>
          <a:noFill/>
          <a:ln w="12700">
            <a:solidFill>
              <a:srgbClr val="747678"/>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129" name="Text Box 71">
            <a:extLst>
              <a:ext uri="{FF2B5EF4-FFF2-40B4-BE49-F238E27FC236}">
                <a16:creationId xmlns:a16="http://schemas.microsoft.com/office/drawing/2014/main" id="{44C3A753-921C-494E-92F2-94D658BE8448}"/>
              </a:ext>
            </a:extLst>
          </p:cNvPr>
          <p:cNvSpPr txBox="1">
            <a:spLocks noChangeArrowheads="1"/>
          </p:cNvSpPr>
          <p:nvPr/>
        </p:nvSpPr>
        <p:spPr bwMode="gray">
          <a:xfrm>
            <a:off x="7364413" y="3559175"/>
            <a:ext cx="76200"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50000"/>
              </a:spcBef>
              <a:buClr>
                <a:srgbClr val="ED1B2E"/>
              </a:buClr>
              <a:buSzTx/>
              <a:buFont typeface="Arial" panose="020B0604020202020204" pitchFamily="34" charset="0"/>
              <a:buNone/>
            </a:pPr>
            <a:r>
              <a:rPr lang="de-DE" altLang="de-DE" sz="1600">
                <a:solidFill>
                  <a:srgbClr val="747678"/>
                </a:solidFill>
              </a:rPr>
              <a:t>-</a:t>
            </a:r>
          </a:p>
        </p:txBody>
      </p:sp>
      <p:sp>
        <p:nvSpPr>
          <p:cNvPr id="130" name="Text Box 72">
            <a:extLst>
              <a:ext uri="{FF2B5EF4-FFF2-40B4-BE49-F238E27FC236}">
                <a16:creationId xmlns:a16="http://schemas.microsoft.com/office/drawing/2014/main" id="{79574F39-666E-4C25-9541-599F25D83509}"/>
              </a:ext>
            </a:extLst>
          </p:cNvPr>
          <p:cNvSpPr txBox="1">
            <a:spLocks noChangeArrowheads="1"/>
          </p:cNvSpPr>
          <p:nvPr/>
        </p:nvSpPr>
        <p:spPr bwMode="gray">
          <a:xfrm>
            <a:off x="8599488" y="3559175"/>
            <a:ext cx="76200"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50000"/>
              </a:spcBef>
              <a:buClr>
                <a:srgbClr val="ED1B2E"/>
              </a:buClr>
              <a:buSzTx/>
              <a:buFont typeface="Arial" panose="020B0604020202020204" pitchFamily="34" charset="0"/>
              <a:buNone/>
            </a:pPr>
            <a:r>
              <a:rPr lang="de-DE" altLang="de-DE" sz="1600">
                <a:solidFill>
                  <a:srgbClr val="747678"/>
                </a:solidFill>
              </a:rPr>
              <a:t>+</a:t>
            </a:r>
          </a:p>
        </p:txBody>
      </p:sp>
      <p:sp>
        <p:nvSpPr>
          <p:cNvPr id="131" name="Oval 90">
            <a:extLst>
              <a:ext uri="{FF2B5EF4-FFF2-40B4-BE49-F238E27FC236}">
                <a16:creationId xmlns:a16="http://schemas.microsoft.com/office/drawing/2014/main" id="{99C91A30-A235-47F1-832F-946D41AFBBC3}"/>
              </a:ext>
            </a:extLst>
          </p:cNvPr>
          <p:cNvSpPr>
            <a:spLocks noChangeArrowheads="1"/>
          </p:cNvSpPr>
          <p:nvPr/>
        </p:nvSpPr>
        <p:spPr bwMode="auto">
          <a:xfrm>
            <a:off x="6291263" y="3425825"/>
            <a:ext cx="144462" cy="142875"/>
          </a:xfrm>
          <a:prstGeom prst="ellipse">
            <a:avLst/>
          </a:prstGeom>
          <a:solidFill>
            <a:srgbClr val="F0C940"/>
          </a:solidFill>
          <a:ln w="12700">
            <a:solidFill>
              <a:srgbClr val="FFFFFF"/>
            </a:solidFill>
            <a:round/>
            <a:headEnd/>
            <a:tailEnd/>
          </a:ln>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32" name="Oval 90">
            <a:extLst>
              <a:ext uri="{FF2B5EF4-FFF2-40B4-BE49-F238E27FC236}">
                <a16:creationId xmlns:a16="http://schemas.microsoft.com/office/drawing/2014/main" id="{9A4E19E0-AD5A-4D49-A82E-842D532637CC}"/>
              </a:ext>
            </a:extLst>
          </p:cNvPr>
          <p:cNvSpPr>
            <a:spLocks noChangeArrowheads="1"/>
          </p:cNvSpPr>
          <p:nvPr/>
        </p:nvSpPr>
        <p:spPr bwMode="auto">
          <a:xfrm>
            <a:off x="7440613" y="3425825"/>
            <a:ext cx="144462" cy="142875"/>
          </a:xfrm>
          <a:prstGeom prst="ellipse">
            <a:avLst/>
          </a:prstGeom>
          <a:solidFill>
            <a:srgbClr val="9E2F39"/>
          </a:solidFill>
          <a:ln w="12700">
            <a:solidFill>
              <a:srgbClr val="FFFFFF"/>
            </a:solidFill>
            <a:round/>
            <a:headEnd/>
            <a:tailEnd/>
          </a:ln>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33" name="Rectangle 68">
            <a:extLst>
              <a:ext uri="{FF2B5EF4-FFF2-40B4-BE49-F238E27FC236}">
                <a16:creationId xmlns:a16="http://schemas.microsoft.com/office/drawing/2014/main" id="{B3F25909-7634-4BE1-8A95-CAFB2021A3B1}"/>
              </a:ext>
            </a:extLst>
          </p:cNvPr>
          <p:cNvSpPr>
            <a:spLocks noChangeArrowheads="1"/>
          </p:cNvSpPr>
          <p:nvPr/>
        </p:nvSpPr>
        <p:spPr bwMode="gray">
          <a:xfrm>
            <a:off x="5724525" y="4683125"/>
            <a:ext cx="1439863" cy="1231900"/>
          </a:xfrm>
          <a:prstGeom prst="rect">
            <a:avLst/>
          </a:prstGeom>
          <a:solidFill>
            <a:srgbClr val="F6F5F0"/>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lstStyle>
            <a:lvl1pPr marL="180975" indent="-180975"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rgbClr val="0C2D83"/>
              </a:buClr>
              <a:buSzPct val="85000"/>
              <a:buFont typeface="Wingdings" panose="05000000000000000000" pitchFamily="2" charset="2"/>
              <a:buChar char="l"/>
            </a:pPr>
            <a:endParaRPr lang="de-DE" altLang="de-DE" sz="1800"/>
          </a:p>
        </p:txBody>
      </p:sp>
      <p:sp>
        <p:nvSpPr>
          <p:cNvPr id="134" name="Rectangle 68">
            <a:extLst>
              <a:ext uri="{FF2B5EF4-FFF2-40B4-BE49-F238E27FC236}">
                <a16:creationId xmlns:a16="http://schemas.microsoft.com/office/drawing/2014/main" id="{F9EF2E8B-F89F-4E28-8511-0AEEF9861758}"/>
              </a:ext>
            </a:extLst>
          </p:cNvPr>
          <p:cNvSpPr>
            <a:spLocks noChangeArrowheads="1"/>
          </p:cNvSpPr>
          <p:nvPr/>
        </p:nvSpPr>
        <p:spPr bwMode="gray">
          <a:xfrm>
            <a:off x="7308850" y="4683125"/>
            <a:ext cx="1439863" cy="1231900"/>
          </a:xfrm>
          <a:prstGeom prst="rect">
            <a:avLst/>
          </a:prstGeom>
          <a:solidFill>
            <a:srgbClr val="F6F5F0"/>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lstStyle>
            <a:lvl1pPr marL="180975" indent="-180975"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rgbClr val="0C2D83"/>
              </a:buClr>
              <a:buSzPct val="85000"/>
              <a:buFont typeface="Wingdings" panose="05000000000000000000" pitchFamily="2" charset="2"/>
              <a:buChar char="l"/>
            </a:pPr>
            <a:endParaRPr lang="de-DE" altLang="de-DE" sz="1800"/>
          </a:p>
        </p:txBody>
      </p:sp>
      <p:sp>
        <p:nvSpPr>
          <p:cNvPr id="135" name="Line 69">
            <a:extLst>
              <a:ext uri="{FF2B5EF4-FFF2-40B4-BE49-F238E27FC236}">
                <a16:creationId xmlns:a16="http://schemas.microsoft.com/office/drawing/2014/main" id="{DB5FDD9A-B767-496A-AE94-7CC468356220}"/>
              </a:ext>
            </a:extLst>
          </p:cNvPr>
          <p:cNvSpPr>
            <a:spLocks noChangeShapeType="1"/>
          </p:cNvSpPr>
          <p:nvPr/>
        </p:nvSpPr>
        <p:spPr bwMode="gray">
          <a:xfrm>
            <a:off x="5773738" y="4848225"/>
            <a:ext cx="1295400" cy="0"/>
          </a:xfrm>
          <a:prstGeom prst="line">
            <a:avLst/>
          </a:prstGeom>
          <a:noFill/>
          <a:ln w="12700">
            <a:solidFill>
              <a:srgbClr val="747678"/>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136" name="Text Box 71">
            <a:extLst>
              <a:ext uri="{FF2B5EF4-FFF2-40B4-BE49-F238E27FC236}">
                <a16:creationId xmlns:a16="http://schemas.microsoft.com/office/drawing/2014/main" id="{1EE1E1B5-B795-45B0-9B00-AD2772D5A43C}"/>
              </a:ext>
            </a:extLst>
          </p:cNvPr>
          <p:cNvSpPr txBox="1">
            <a:spLocks noChangeArrowheads="1"/>
          </p:cNvSpPr>
          <p:nvPr/>
        </p:nvSpPr>
        <p:spPr bwMode="gray">
          <a:xfrm>
            <a:off x="5757863" y="4906963"/>
            <a:ext cx="76200"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50000"/>
              </a:spcBef>
              <a:buClr>
                <a:srgbClr val="ED1B2E"/>
              </a:buClr>
              <a:buSzTx/>
              <a:buFont typeface="Arial" panose="020B0604020202020204" pitchFamily="34" charset="0"/>
              <a:buNone/>
            </a:pPr>
            <a:r>
              <a:rPr lang="de-DE" altLang="de-DE" sz="1600">
                <a:solidFill>
                  <a:srgbClr val="747678"/>
                </a:solidFill>
              </a:rPr>
              <a:t>-</a:t>
            </a:r>
          </a:p>
        </p:txBody>
      </p:sp>
      <p:sp>
        <p:nvSpPr>
          <p:cNvPr id="137" name="Text Box 72">
            <a:extLst>
              <a:ext uri="{FF2B5EF4-FFF2-40B4-BE49-F238E27FC236}">
                <a16:creationId xmlns:a16="http://schemas.microsoft.com/office/drawing/2014/main" id="{05706C73-007C-426D-A496-A28EE4746D51}"/>
              </a:ext>
            </a:extLst>
          </p:cNvPr>
          <p:cNvSpPr txBox="1">
            <a:spLocks noChangeArrowheads="1"/>
          </p:cNvSpPr>
          <p:nvPr/>
        </p:nvSpPr>
        <p:spPr bwMode="gray">
          <a:xfrm>
            <a:off x="6992938" y="4906963"/>
            <a:ext cx="76200"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50000"/>
              </a:spcBef>
              <a:buClr>
                <a:srgbClr val="ED1B2E"/>
              </a:buClr>
              <a:buSzTx/>
              <a:buFont typeface="Arial" panose="020B0604020202020204" pitchFamily="34" charset="0"/>
              <a:buNone/>
            </a:pPr>
            <a:r>
              <a:rPr lang="de-DE" altLang="de-DE" sz="1600">
                <a:solidFill>
                  <a:srgbClr val="747678"/>
                </a:solidFill>
              </a:rPr>
              <a:t>+</a:t>
            </a:r>
          </a:p>
        </p:txBody>
      </p:sp>
      <p:sp>
        <p:nvSpPr>
          <p:cNvPr id="138" name="Line 69">
            <a:extLst>
              <a:ext uri="{FF2B5EF4-FFF2-40B4-BE49-F238E27FC236}">
                <a16:creationId xmlns:a16="http://schemas.microsoft.com/office/drawing/2014/main" id="{4989E7EC-5C64-43E9-9728-2C90B11F01B9}"/>
              </a:ext>
            </a:extLst>
          </p:cNvPr>
          <p:cNvSpPr>
            <a:spLocks noChangeShapeType="1"/>
          </p:cNvSpPr>
          <p:nvPr/>
        </p:nvSpPr>
        <p:spPr bwMode="gray">
          <a:xfrm>
            <a:off x="7386638" y="4851400"/>
            <a:ext cx="1296987" cy="0"/>
          </a:xfrm>
          <a:prstGeom prst="line">
            <a:avLst/>
          </a:prstGeom>
          <a:noFill/>
          <a:ln w="12700">
            <a:solidFill>
              <a:srgbClr val="747678"/>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139" name="Text Box 71">
            <a:extLst>
              <a:ext uri="{FF2B5EF4-FFF2-40B4-BE49-F238E27FC236}">
                <a16:creationId xmlns:a16="http://schemas.microsoft.com/office/drawing/2014/main" id="{E9695BB2-1BA7-454C-975E-636602DC1EA6}"/>
              </a:ext>
            </a:extLst>
          </p:cNvPr>
          <p:cNvSpPr txBox="1">
            <a:spLocks noChangeArrowheads="1"/>
          </p:cNvSpPr>
          <p:nvPr/>
        </p:nvSpPr>
        <p:spPr bwMode="gray">
          <a:xfrm>
            <a:off x="7370763" y="4910138"/>
            <a:ext cx="76200"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50000"/>
              </a:spcBef>
              <a:buClr>
                <a:srgbClr val="ED1B2E"/>
              </a:buClr>
              <a:buSzTx/>
              <a:buFont typeface="Arial" panose="020B0604020202020204" pitchFamily="34" charset="0"/>
              <a:buNone/>
            </a:pPr>
            <a:r>
              <a:rPr lang="de-DE" altLang="de-DE" sz="1600">
                <a:solidFill>
                  <a:srgbClr val="747678"/>
                </a:solidFill>
              </a:rPr>
              <a:t>-</a:t>
            </a:r>
          </a:p>
        </p:txBody>
      </p:sp>
      <p:sp>
        <p:nvSpPr>
          <p:cNvPr id="140" name="Text Box 72">
            <a:extLst>
              <a:ext uri="{FF2B5EF4-FFF2-40B4-BE49-F238E27FC236}">
                <a16:creationId xmlns:a16="http://schemas.microsoft.com/office/drawing/2014/main" id="{21982797-6625-48F3-A631-D9BC37C73096}"/>
              </a:ext>
            </a:extLst>
          </p:cNvPr>
          <p:cNvSpPr txBox="1">
            <a:spLocks noChangeArrowheads="1"/>
          </p:cNvSpPr>
          <p:nvPr/>
        </p:nvSpPr>
        <p:spPr bwMode="gray">
          <a:xfrm>
            <a:off x="8607425" y="4910138"/>
            <a:ext cx="76200"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50000"/>
              </a:spcBef>
              <a:buClr>
                <a:srgbClr val="ED1B2E"/>
              </a:buClr>
              <a:buSzTx/>
              <a:buFont typeface="Arial" panose="020B0604020202020204" pitchFamily="34" charset="0"/>
              <a:buNone/>
            </a:pPr>
            <a:r>
              <a:rPr lang="de-DE" altLang="de-DE" sz="1600">
                <a:solidFill>
                  <a:srgbClr val="747678"/>
                </a:solidFill>
              </a:rPr>
              <a:t>+</a:t>
            </a:r>
          </a:p>
        </p:txBody>
      </p:sp>
      <p:sp>
        <p:nvSpPr>
          <p:cNvPr id="141" name="Oval 90">
            <a:extLst>
              <a:ext uri="{FF2B5EF4-FFF2-40B4-BE49-F238E27FC236}">
                <a16:creationId xmlns:a16="http://schemas.microsoft.com/office/drawing/2014/main" id="{FC888C28-76D2-46ED-BFBF-55E53F45BE8B}"/>
              </a:ext>
            </a:extLst>
          </p:cNvPr>
          <p:cNvSpPr>
            <a:spLocks noChangeArrowheads="1"/>
          </p:cNvSpPr>
          <p:nvPr/>
        </p:nvSpPr>
        <p:spPr bwMode="auto">
          <a:xfrm>
            <a:off x="6297613" y="4776788"/>
            <a:ext cx="144462" cy="142875"/>
          </a:xfrm>
          <a:prstGeom prst="ellipse">
            <a:avLst/>
          </a:prstGeom>
          <a:solidFill>
            <a:srgbClr val="F0C940"/>
          </a:solidFill>
          <a:ln w="12700">
            <a:solidFill>
              <a:srgbClr val="FFFFFF"/>
            </a:solidFill>
            <a:round/>
            <a:headEnd/>
            <a:tailEnd/>
          </a:ln>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42" name="Oval 90">
            <a:extLst>
              <a:ext uri="{FF2B5EF4-FFF2-40B4-BE49-F238E27FC236}">
                <a16:creationId xmlns:a16="http://schemas.microsoft.com/office/drawing/2014/main" id="{F4F26B3B-3256-4863-A83A-F5A052E6B12B}"/>
              </a:ext>
            </a:extLst>
          </p:cNvPr>
          <p:cNvSpPr>
            <a:spLocks noChangeArrowheads="1"/>
          </p:cNvSpPr>
          <p:nvPr/>
        </p:nvSpPr>
        <p:spPr bwMode="auto">
          <a:xfrm>
            <a:off x="7446963" y="4776788"/>
            <a:ext cx="144462" cy="142875"/>
          </a:xfrm>
          <a:prstGeom prst="ellipse">
            <a:avLst/>
          </a:prstGeom>
          <a:solidFill>
            <a:srgbClr val="9E2F39"/>
          </a:solidFill>
          <a:ln w="12700">
            <a:solidFill>
              <a:srgbClr val="FFFFFF"/>
            </a:solidFill>
            <a:round/>
            <a:headEnd/>
            <a:tailEnd/>
          </a:ln>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Tree>
    <p:extLst>
      <p:ext uri="{BB962C8B-B14F-4D97-AF65-F5344CB8AC3E}">
        <p14:creationId xmlns:p14="http://schemas.microsoft.com/office/powerpoint/2010/main" val="106544798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4.1 Leistungswirtschaftliche Analyse</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22</a:t>
            </a:fld>
            <a:endParaRPr lang="de-DE" altLang="de-DE" sz="1000"/>
          </a:p>
        </p:txBody>
      </p:sp>
      <p:sp>
        <p:nvSpPr>
          <p:cNvPr id="54" name="AutoShape 9">
            <a:extLst>
              <a:ext uri="{FF2B5EF4-FFF2-40B4-BE49-F238E27FC236}">
                <a16:creationId xmlns:a16="http://schemas.microsoft.com/office/drawing/2014/main" id="{35A6B21A-ED05-450F-B72F-8D909BDB009B}"/>
              </a:ext>
            </a:extLst>
          </p:cNvPr>
          <p:cNvSpPr>
            <a:spLocks noChangeArrowheads="1"/>
          </p:cNvSpPr>
          <p:nvPr/>
        </p:nvSpPr>
        <p:spPr bwMode="gray">
          <a:xfrm>
            <a:off x="1619250" y="1916113"/>
            <a:ext cx="792163" cy="1504950"/>
          </a:xfrm>
          <a:prstGeom prst="homePlate">
            <a:avLst>
              <a:gd name="adj" fmla="val 9319"/>
            </a:avLst>
          </a:prstGeom>
          <a:solidFill>
            <a:srgbClr val="E5F2F4"/>
          </a:solidFill>
          <a:ln>
            <a:noFill/>
          </a:ln>
        </p:spPr>
        <p:txBody>
          <a:bodyPr lIns="72000" tIns="54000" rIns="18000" bIns="54000" anchor="ctr"/>
          <a:lstStyle>
            <a:lvl1pPr defTabSz="762000">
              <a:defRPr sz="2400">
                <a:solidFill>
                  <a:schemeClr val="tx1"/>
                </a:solidFill>
                <a:latin typeface="Arial" panose="020B0604020202020204" pitchFamily="34" charset="0"/>
                <a:ea typeface="MS PGothic" panose="020B0600070205080204" pitchFamily="34" charset="-128"/>
              </a:defRPr>
            </a:lvl1pPr>
            <a:lvl2pPr marL="742950" indent="-285750" defTabSz="762000">
              <a:defRPr sz="2400">
                <a:solidFill>
                  <a:schemeClr val="tx1"/>
                </a:solidFill>
                <a:latin typeface="Arial" panose="020B0604020202020204" pitchFamily="34" charset="0"/>
                <a:ea typeface="MS PGothic" panose="020B0600070205080204" pitchFamily="34" charset="-128"/>
              </a:defRPr>
            </a:lvl2pPr>
            <a:lvl3pPr marL="1143000" indent="-228600" defTabSz="762000">
              <a:defRPr sz="2400">
                <a:solidFill>
                  <a:schemeClr val="tx1"/>
                </a:solidFill>
                <a:latin typeface="Arial" panose="020B0604020202020204" pitchFamily="34" charset="0"/>
                <a:ea typeface="MS PGothic" panose="020B0600070205080204" pitchFamily="34" charset="-128"/>
              </a:defRPr>
            </a:lvl3pPr>
            <a:lvl4pPr marL="1600200" indent="-228600" defTabSz="762000">
              <a:defRPr sz="2400">
                <a:solidFill>
                  <a:schemeClr val="tx1"/>
                </a:solidFill>
                <a:latin typeface="Arial" panose="020B0604020202020204" pitchFamily="34" charset="0"/>
                <a:ea typeface="MS PGothic" panose="020B0600070205080204" pitchFamily="34" charset="-128"/>
              </a:defRPr>
            </a:lvl4pPr>
            <a:lvl5pPr marL="2057400" indent="-228600" defTabSz="762000">
              <a:defRPr sz="2400">
                <a:solidFill>
                  <a:schemeClr val="tx1"/>
                </a:solidFill>
                <a:latin typeface="Arial" panose="020B0604020202020204" pitchFamily="34" charset="0"/>
                <a:ea typeface="MS PGothic" panose="020B0600070205080204" pitchFamily="34" charset="-128"/>
              </a:defRPr>
            </a:lvl5pPr>
            <a:lvl6pPr marL="25146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de-DE" altLang="de-DE" sz="1200" b="1">
                <a:solidFill>
                  <a:schemeClr val="tx2">
                    <a:lumMod val="85000"/>
                    <a:lumOff val="15000"/>
                  </a:schemeClr>
                </a:solidFill>
                <a:cs typeface="Arial" panose="020B0604020202020204" pitchFamily="34" charset="0"/>
              </a:rPr>
              <a:t>Einkauf</a:t>
            </a:r>
          </a:p>
        </p:txBody>
      </p:sp>
      <p:sp>
        <p:nvSpPr>
          <p:cNvPr id="55" name="Rectangle 68">
            <a:extLst>
              <a:ext uri="{FF2B5EF4-FFF2-40B4-BE49-F238E27FC236}">
                <a16:creationId xmlns:a16="http://schemas.microsoft.com/office/drawing/2014/main" id="{5E606CFC-407E-4843-AB75-A772221B2A05}"/>
              </a:ext>
            </a:extLst>
          </p:cNvPr>
          <p:cNvSpPr>
            <a:spLocks noChangeArrowheads="1"/>
          </p:cNvSpPr>
          <p:nvPr/>
        </p:nvSpPr>
        <p:spPr bwMode="gray">
          <a:xfrm>
            <a:off x="5076825" y="1916113"/>
            <a:ext cx="1943100" cy="647700"/>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56" name="Rectangle 68">
            <a:extLst>
              <a:ext uri="{FF2B5EF4-FFF2-40B4-BE49-F238E27FC236}">
                <a16:creationId xmlns:a16="http://schemas.microsoft.com/office/drawing/2014/main" id="{5ACB55A6-DE37-47F8-B430-83334409667F}"/>
              </a:ext>
            </a:extLst>
          </p:cNvPr>
          <p:cNvSpPr>
            <a:spLocks noChangeArrowheads="1"/>
          </p:cNvSpPr>
          <p:nvPr/>
        </p:nvSpPr>
        <p:spPr bwMode="gray">
          <a:xfrm>
            <a:off x="2489200" y="1922463"/>
            <a:ext cx="1727200" cy="647700"/>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57" name="Rectangle 68">
            <a:extLst>
              <a:ext uri="{FF2B5EF4-FFF2-40B4-BE49-F238E27FC236}">
                <a16:creationId xmlns:a16="http://schemas.microsoft.com/office/drawing/2014/main" id="{035CCD01-E517-45AE-ADB1-C6D5C537F066}"/>
              </a:ext>
            </a:extLst>
          </p:cNvPr>
          <p:cNvSpPr>
            <a:spLocks noChangeArrowheads="1"/>
          </p:cNvSpPr>
          <p:nvPr/>
        </p:nvSpPr>
        <p:spPr bwMode="gray">
          <a:xfrm>
            <a:off x="2489200" y="2633663"/>
            <a:ext cx="1727200" cy="795337"/>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58" name="Rectangle 68">
            <a:extLst>
              <a:ext uri="{FF2B5EF4-FFF2-40B4-BE49-F238E27FC236}">
                <a16:creationId xmlns:a16="http://schemas.microsoft.com/office/drawing/2014/main" id="{6016FD57-E153-457A-AD4F-C1911A5AF6A3}"/>
              </a:ext>
            </a:extLst>
          </p:cNvPr>
          <p:cNvSpPr>
            <a:spLocks noChangeArrowheads="1"/>
          </p:cNvSpPr>
          <p:nvPr/>
        </p:nvSpPr>
        <p:spPr bwMode="gray">
          <a:xfrm>
            <a:off x="5076825" y="2625725"/>
            <a:ext cx="1943100" cy="795338"/>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59" name="Rectangle 68">
            <a:extLst>
              <a:ext uri="{FF2B5EF4-FFF2-40B4-BE49-F238E27FC236}">
                <a16:creationId xmlns:a16="http://schemas.microsoft.com/office/drawing/2014/main" id="{29AA5FB0-BAAC-49B2-8893-96A7D455DB5D}"/>
              </a:ext>
            </a:extLst>
          </p:cNvPr>
          <p:cNvSpPr>
            <a:spLocks noChangeArrowheads="1"/>
          </p:cNvSpPr>
          <p:nvPr/>
        </p:nvSpPr>
        <p:spPr bwMode="gray">
          <a:xfrm>
            <a:off x="4284663" y="1916113"/>
            <a:ext cx="714375" cy="647700"/>
          </a:xfrm>
          <a:prstGeom prst="rect">
            <a:avLst/>
          </a:prstGeom>
          <a:solidFill>
            <a:srgbClr val="F6F5F0"/>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lstStyle>
            <a:lvl1pPr marL="180975" indent="-180975"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rgbClr val="0C2D83"/>
              </a:buClr>
              <a:buSzPct val="85000"/>
              <a:buFont typeface="Wingdings" panose="05000000000000000000" pitchFamily="2" charset="2"/>
              <a:buChar char="l"/>
            </a:pPr>
            <a:endParaRPr lang="de-DE" altLang="de-DE" sz="1800"/>
          </a:p>
        </p:txBody>
      </p:sp>
      <p:sp>
        <p:nvSpPr>
          <p:cNvPr id="60" name="Line 69">
            <a:extLst>
              <a:ext uri="{FF2B5EF4-FFF2-40B4-BE49-F238E27FC236}">
                <a16:creationId xmlns:a16="http://schemas.microsoft.com/office/drawing/2014/main" id="{EE456612-DEE5-4A70-BA77-5932EFEF3E0D}"/>
              </a:ext>
            </a:extLst>
          </p:cNvPr>
          <p:cNvSpPr>
            <a:spLocks noChangeShapeType="1"/>
          </p:cNvSpPr>
          <p:nvPr/>
        </p:nvSpPr>
        <p:spPr bwMode="gray">
          <a:xfrm>
            <a:off x="4325938" y="2054225"/>
            <a:ext cx="630237" cy="0"/>
          </a:xfrm>
          <a:prstGeom prst="line">
            <a:avLst/>
          </a:prstGeom>
          <a:noFill/>
          <a:ln w="12700">
            <a:solidFill>
              <a:srgbClr val="747678"/>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61" name="Text Box 71">
            <a:extLst>
              <a:ext uri="{FF2B5EF4-FFF2-40B4-BE49-F238E27FC236}">
                <a16:creationId xmlns:a16="http://schemas.microsoft.com/office/drawing/2014/main" id="{266F8A3A-EDB0-454F-AAC7-F6D8259277F1}"/>
              </a:ext>
            </a:extLst>
          </p:cNvPr>
          <p:cNvSpPr txBox="1">
            <a:spLocks noChangeArrowheads="1"/>
          </p:cNvSpPr>
          <p:nvPr/>
        </p:nvSpPr>
        <p:spPr bwMode="gray">
          <a:xfrm>
            <a:off x="4311650" y="2146300"/>
            <a:ext cx="76200"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50000"/>
              </a:spcBef>
              <a:buClr>
                <a:srgbClr val="ED1B2E"/>
              </a:buClr>
              <a:buSzTx/>
              <a:buFont typeface="Arial" panose="020B0604020202020204" pitchFamily="34" charset="0"/>
              <a:buNone/>
            </a:pPr>
            <a:r>
              <a:rPr lang="de-DE" altLang="de-DE" sz="1000">
                <a:solidFill>
                  <a:srgbClr val="747678"/>
                </a:solidFill>
              </a:rPr>
              <a:t>-</a:t>
            </a:r>
          </a:p>
        </p:txBody>
      </p:sp>
      <p:sp>
        <p:nvSpPr>
          <p:cNvPr id="62" name="Text Box 72">
            <a:extLst>
              <a:ext uri="{FF2B5EF4-FFF2-40B4-BE49-F238E27FC236}">
                <a16:creationId xmlns:a16="http://schemas.microsoft.com/office/drawing/2014/main" id="{BC99F19F-BB09-478B-9C5A-FE68DA32FB55}"/>
              </a:ext>
            </a:extLst>
          </p:cNvPr>
          <p:cNvSpPr txBox="1">
            <a:spLocks noChangeArrowheads="1"/>
          </p:cNvSpPr>
          <p:nvPr/>
        </p:nvSpPr>
        <p:spPr bwMode="gray">
          <a:xfrm>
            <a:off x="4886325" y="2146300"/>
            <a:ext cx="74613"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50000"/>
              </a:spcBef>
              <a:buClr>
                <a:srgbClr val="ED1B2E"/>
              </a:buClr>
              <a:buSzTx/>
              <a:buFont typeface="Arial" panose="020B0604020202020204" pitchFamily="34" charset="0"/>
              <a:buNone/>
            </a:pPr>
            <a:r>
              <a:rPr lang="de-DE" altLang="de-DE" sz="1000">
                <a:solidFill>
                  <a:srgbClr val="747678"/>
                </a:solidFill>
              </a:rPr>
              <a:t>+</a:t>
            </a:r>
          </a:p>
        </p:txBody>
      </p:sp>
      <p:sp>
        <p:nvSpPr>
          <p:cNvPr id="63" name="Rectangle 68">
            <a:extLst>
              <a:ext uri="{FF2B5EF4-FFF2-40B4-BE49-F238E27FC236}">
                <a16:creationId xmlns:a16="http://schemas.microsoft.com/office/drawing/2014/main" id="{B1E3B8CF-43F6-4714-8F22-E5385689368F}"/>
              </a:ext>
            </a:extLst>
          </p:cNvPr>
          <p:cNvSpPr>
            <a:spLocks noChangeArrowheads="1"/>
          </p:cNvSpPr>
          <p:nvPr/>
        </p:nvSpPr>
        <p:spPr bwMode="gray">
          <a:xfrm>
            <a:off x="4284663" y="2625725"/>
            <a:ext cx="714375" cy="795338"/>
          </a:xfrm>
          <a:prstGeom prst="rect">
            <a:avLst/>
          </a:prstGeom>
          <a:solidFill>
            <a:srgbClr val="F6F5F0"/>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lstStyle>
            <a:lvl1pPr marL="180975" indent="-180975"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rgbClr val="0C2D83"/>
              </a:buClr>
              <a:buSzPct val="85000"/>
              <a:buFont typeface="Wingdings" panose="05000000000000000000" pitchFamily="2" charset="2"/>
              <a:buChar char="l"/>
            </a:pPr>
            <a:endParaRPr lang="de-DE" altLang="de-DE" sz="1800"/>
          </a:p>
        </p:txBody>
      </p:sp>
      <p:sp>
        <p:nvSpPr>
          <p:cNvPr id="64" name="Line 69">
            <a:extLst>
              <a:ext uri="{FF2B5EF4-FFF2-40B4-BE49-F238E27FC236}">
                <a16:creationId xmlns:a16="http://schemas.microsoft.com/office/drawing/2014/main" id="{14399698-05D8-4CF3-9CAE-4508A7C45431}"/>
              </a:ext>
            </a:extLst>
          </p:cNvPr>
          <p:cNvSpPr>
            <a:spLocks noChangeShapeType="1"/>
          </p:cNvSpPr>
          <p:nvPr/>
        </p:nvSpPr>
        <p:spPr bwMode="gray">
          <a:xfrm>
            <a:off x="4325938" y="2765425"/>
            <a:ext cx="630237" cy="0"/>
          </a:xfrm>
          <a:prstGeom prst="line">
            <a:avLst/>
          </a:prstGeom>
          <a:noFill/>
          <a:ln w="12700">
            <a:solidFill>
              <a:srgbClr val="747678"/>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65" name="Text Box 71">
            <a:extLst>
              <a:ext uri="{FF2B5EF4-FFF2-40B4-BE49-F238E27FC236}">
                <a16:creationId xmlns:a16="http://schemas.microsoft.com/office/drawing/2014/main" id="{8083A27B-93E9-471E-90AD-8C438FC764C9}"/>
              </a:ext>
            </a:extLst>
          </p:cNvPr>
          <p:cNvSpPr txBox="1">
            <a:spLocks noChangeArrowheads="1"/>
          </p:cNvSpPr>
          <p:nvPr/>
        </p:nvSpPr>
        <p:spPr bwMode="gray">
          <a:xfrm>
            <a:off x="4311650" y="2855913"/>
            <a:ext cx="76200"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50000"/>
              </a:spcBef>
              <a:buClr>
                <a:srgbClr val="ED1B2E"/>
              </a:buClr>
              <a:buSzTx/>
              <a:buFont typeface="Arial" panose="020B0604020202020204" pitchFamily="34" charset="0"/>
              <a:buNone/>
            </a:pPr>
            <a:r>
              <a:rPr lang="de-DE" altLang="de-DE" sz="1000">
                <a:solidFill>
                  <a:srgbClr val="747678"/>
                </a:solidFill>
              </a:rPr>
              <a:t>-</a:t>
            </a:r>
          </a:p>
        </p:txBody>
      </p:sp>
      <p:sp>
        <p:nvSpPr>
          <p:cNvPr id="66" name="Text Box 72">
            <a:extLst>
              <a:ext uri="{FF2B5EF4-FFF2-40B4-BE49-F238E27FC236}">
                <a16:creationId xmlns:a16="http://schemas.microsoft.com/office/drawing/2014/main" id="{4912D45C-3DE5-45B0-AC01-4A5BD44EB925}"/>
              </a:ext>
            </a:extLst>
          </p:cNvPr>
          <p:cNvSpPr txBox="1">
            <a:spLocks noChangeArrowheads="1"/>
          </p:cNvSpPr>
          <p:nvPr/>
        </p:nvSpPr>
        <p:spPr bwMode="gray">
          <a:xfrm>
            <a:off x="4886325" y="2855913"/>
            <a:ext cx="74613"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50000"/>
              </a:spcBef>
              <a:buClr>
                <a:srgbClr val="ED1B2E"/>
              </a:buClr>
              <a:buSzTx/>
              <a:buFont typeface="Arial" panose="020B0604020202020204" pitchFamily="34" charset="0"/>
              <a:buNone/>
            </a:pPr>
            <a:r>
              <a:rPr lang="de-DE" altLang="de-DE" sz="1000">
                <a:solidFill>
                  <a:srgbClr val="747678"/>
                </a:solidFill>
              </a:rPr>
              <a:t>+</a:t>
            </a:r>
          </a:p>
        </p:txBody>
      </p:sp>
      <p:sp>
        <p:nvSpPr>
          <p:cNvPr id="67" name="Oval 90">
            <a:extLst>
              <a:ext uri="{FF2B5EF4-FFF2-40B4-BE49-F238E27FC236}">
                <a16:creationId xmlns:a16="http://schemas.microsoft.com/office/drawing/2014/main" id="{6B62C706-28F1-4E79-998C-9A946CF796A1}"/>
              </a:ext>
            </a:extLst>
          </p:cNvPr>
          <p:cNvSpPr>
            <a:spLocks noChangeArrowheads="1"/>
          </p:cNvSpPr>
          <p:nvPr/>
        </p:nvSpPr>
        <p:spPr bwMode="auto">
          <a:xfrm>
            <a:off x="4576763" y="2693988"/>
            <a:ext cx="144462" cy="144462"/>
          </a:xfrm>
          <a:prstGeom prst="ellipse">
            <a:avLst/>
          </a:prstGeom>
          <a:solidFill>
            <a:srgbClr val="F0C940"/>
          </a:solidFill>
          <a:ln w="12700">
            <a:solidFill>
              <a:srgbClr val="FFFFFF"/>
            </a:solidFill>
            <a:round/>
            <a:headEnd/>
            <a:tailEnd/>
          </a:ln>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68" name="Rectangle 68">
            <a:extLst>
              <a:ext uri="{FF2B5EF4-FFF2-40B4-BE49-F238E27FC236}">
                <a16:creationId xmlns:a16="http://schemas.microsoft.com/office/drawing/2014/main" id="{857277D4-611E-4BA8-AC69-34608DB08002}"/>
              </a:ext>
            </a:extLst>
          </p:cNvPr>
          <p:cNvSpPr>
            <a:spLocks noChangeArrowheads="1"/>
          </p:cNvSpPr>
          <p:nvPr/>
        </p:nvSpPr>
        <p:spPr bwMode="gray">
          <a:xfrm>
            <a:off x="7088188" y="1916113"/>
            <a:ext cx="1943100" cy="647700"/>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69" name="Rectangle 68">
            <a:extLst>
              <a:ext uri="{FF2B5EF4-FFF2-40B4-BE49-F238E27FC236}">
                <a16:creationId xmlns:a16="http://schemas.microsoft.com/office/drawing/2014/main" id="{CCA2393D-A8D6-4224-84E3-A0F3B1547764}"/>
              </a:ext>
            </a:extLst>
          </p:cNvPr>
          <p:cNvSpPr>
            <a:spLocks noChangeArrowheads="1"/>
          </p:cNvSpPr>
          <p:nvPr/>
        </p:nvSpPr>
        <p:spPr bwMode="gray">
          <a:xfrm>
            <a:off x="7088188" y="2627313"/>
            <a:ext cx="1943100" cy="795337"/>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18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70" name="Rectangle 68">
            <a:extLst>
              <a:ext uri="{FF2B5EF4-FFF2-40B4-BE49-F238E27FC236}">
                <a16:creationId xmlns:a16="http://schemas.microsoft.com/office/drawing/2014/main" id="{A8320B65-F1AB-4E90-BD41-E1BC87050D5B}"/>
              </a:ext>
            </a:extLst>
          </p:cNvPr>
          <p:cNvSpPr>
            <a:spLocks noChangeArrowheads="1"/>
          </p:cNvSpPr>
          <p:nvPr/>
        </p:nvSpPr>
        <p:spPr bwMode="gray">
          <a:xfrm>
            <a:off x="5076825" y="3481388"/>
            <a:ext cx="1943100" cy="569912"/>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71" name="Rectangle 68">
            <a:extLst>
              <a:ext uri="{FF2B5EF4-FFF2-40B4-BE49-F238E27FC236}">
                <a16:creationId xmlns:a16="http://schemas.microsoft.com/office/drawing/2014/main" id="{E993BEE9-E2B2-4604-9E83-51D69D29311C}"/>
              </a:ext>
            </a:extLst>
          </p:cNvPr>
          <p:cNvSpPr>
            <a:spLocks noChangeArrowheads="1"/>
          </p:cNvSpPr>
          <p:nvPr/>
        </p:nvSpPr>
        <p:spPr bwMode="gray">
          <a:xfrm>
            <a:off x="2489200" y="3487738"/>
            <a:ext cx="1727200" cy="569912"/>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72" name="Rectangle 68">
            <a:extLst>
              <a:ext uri="{FF2B5EF4-FFF2-40B4-BE49-F238E27FC236}">
                <a16:creationId xmlns:a16="http://schemas.microsoft.com/office/drawing/2014/main" id="{E82187E1-E607-498C-9E25-A705F8CEABFE}"/>
              </a:ext>
            </a:extLst>
          </p:cNvPr>
          <p:cNvSpPr>
            <a:spLocks noChangeArrowheads="1"/>
          </p:cNvSpPr>
          <p:nvPr/>
        </p:nvSpPr>
        <p:spPr bwMode="gray">
          <a:xfrm>
            <a:off x="4281488" y="3481388"/>
            <a:ext cx="714375" cy="569912"/>
          </a:xfrm>
          <a:prstGeom prst="rect">
            <a:avLst/>
          </a:prstGeom>
          <a:solidFill>
            <a:srgbClr val="F6F5F0"/>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lstStyle>
            <a:lvl1pPr marL="180975" indent="-180975"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rgbClr val="0C2D83"/>
              </a:buClr>
              <a:buSzPct val="85000"/>
              <a:buFont typeface="Wingdings" panose="05000000000000000000" pitchFamily="2" charset="2"/>
              <a:buChar char="l"/>
            </a:pPr>
            <a:endParaRPr lang="de-DE" altLang="de-DE" sz="1800"/>
          </a:p>
        </p:txBody>
      </p:sp>
      <p:sp>
        <p:nvSpPr>
          <p:cNvPr id="73" name="Line 69">
            <a:extLst>
              <a:ext uri="{FF2B5EF4-FFF2-40B4-BE49-F238E27FC236}">
                <a16:creationId xmlns:a16="http://schemas.microsoft.com/office/drawing/2014/main" id="{C3A527B9-1309-4A88-B980-1AF9D2969F9B}"/>
              </a:ext>
            </a:extLst>
          </p:cNvPr>
          <p:cNvSpPr>
            <a:spLocks noChangeShapeType="1"/>
          </p:cNvSpPr>
          <p:nvPr/>
        </p:nvSpPr>
        <p:spPr bwMode="gray">
          <a:xfrm>
            <a:off x="4324350" y="3619500"/>
            <a:ext cx="630238" cy="0"/>
          </a:xfrm>
          <a:prstGeom prst="line">
            <a:avLst/>
          </a:prstGeom>
          <a:noFill/>
          <a:ln w="12700">
            <a:solidFill>
              <a:srgbClr val="747678"/>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74" name="Text Box 71">
            <a:extLst>
              <a:ext uri="{FF2B5EF4-FFF2-40B4-BE49-F238E27FC236}">
                <a16:creationId xmlns:a16="http://schemas.microsoft.com/office/drawing/2014/main" id="{C81B524D-7AD9-465E-A172-88666B6D7019}"/>
              </a:ext>
            </a:extLst>
          </p:cNvPr>
          <p:cNvSpPr txBox="1">
            <a:spLocks noChangeArrowheads="1"/>
          </p:cNvSpPr>
          <p:nvPr/>
        </p:nvSpPr>
        <p:spPr bwMode="gray">
          <a:xfrm>
            <a:off x="4310063" y="3711575"/>
            <a:ext cx="74612"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50000"/>
              </a:spcBef>
              <a:buClr>
                <a:srgbClr val="ED1B2E"/>
              </a:buClr>
              <a:buSzTx/>
              <a:buFont typeface="Arial" panose="020B0604020202020204" pitchFamily="34" charset="0"/>
              <a:buNone/>
            </a:pPr>
            <a:r>
              <a:rPr lang="de-DE" altLang="de-DE" sz="1000">
                <a:solidFill>
                  <a:srgbClr val="747678"/>
                </a:solidFill>
              </a:rPr>
              <a:t>-</a:t>
            </a:r>
          </a:p>
        </p:txBody>
      </p:sp>
      <p:sp>
        <p:nvSpPr>
          <p:cNvPr id="75" name="Text Box 72">
            <a:extLst>
              <a:ext uri="{FF2B5EF4-FFF2-40B4-BE49-F238E27FC236}">
                <a16:creationId xmlns:a16="http://schemas.microsoft.com/office/drawing/2014/main" id="{2E7727F0-736B-4647-BC8B-9D520F213E10}"/>
              </a:ext>
            </a:extLst>
          </p:cNvPr>
          <p:cNvSpPr txBox="1">
            <a:spLocks noChangeArrowheads="1"/>
          </p:cNvSpPr>
          <p:nvPr/>
        </p:nvSpPr>
        <p:spPr bwMode="gray">
          <a:xfrm>
            <a:off x="4884738" y="3711575"/>
            <a:ext cx="74612"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50000"/>
              </a:spcBef>
              <a:buClr>
                <a:srgbClr val="ED1B2E"/>
              </a:buClr>
              <a:buSzTx/>
              <a:buFont typeface="Arial" panose="020B0604020202020204" pitchFamily="34" charset="0"/>
              <a:buNone/>
            </a:pPr>
            <a:r>
              <a:rPr lang="de-DE" altLang="de-DE" sz="1000">
                <a:solidFill>
                  <a:srgbClr val="747678"/>
                </a:solidFill>
              </a:rPr>
              <a:t>+</a:t>
            </a:r>
          </a:p>
        </p:txBody>
      </p:sp>
      <p:sp>
        <p:nvSpPr>
          <p:cNvPr id="76" name="Rectangle 68">
            <a:extLst>
              <a:ext uri="{FF2B5EF4-FFF2-40B4-BE49-F238E27FC236}">
                <a16:creationId xmlns:a16="http://schemas.microsoft.com/office/drawing/2014/main" id="{C986FB09-6BA9-4D61-A5D7-2D9C56D23D5E}"/>
              </a:ext>
            </a:extLst>
          </p:cNvPr>
          <p:cNvSpPr>
            <a:spLocks noChangeArrowheads="1"/>
          </p:cNvSpPr>
          <p:nvPr/>
        </p:nvSpPr>
        <p:spPr bwMode="gray">
          <a:xfrm>
            <a:off x="7088188" y="3481388"/>
            <a:ext cx="1943100" cy="569912"/>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77" name="AutoShape 9">
            <a:extLst>
              <a:ext uri="{FF2B5EF4-FFF2-40B4-BE49-F238E27FC236}">
                <a16:creationId xmlns:a16="http://schemas.microsoft.com/office/drawing/2014/main" id="{29A7B848-32E2-42EF-A061-98057A033183}"/>
              </a:ext>
            </a:extLst>
          </p:cNvPr>
          <p:cNvSpPr>
            <a:spLocks noChangeArrowheads="1"/>
          </p:cNvSpPr>
          <p:nvPr/>
        </p:nvSpPr>
        <p:spPr bwMode="gray">
          <a:xfrm>
            <a:off x="1624013" y="3487738"/>
            <a:ext cx="793750" cy="1217612"/>
          </a:xfrm>
          <a:prstGeom prst="homePlate">
            <a:avLst>
              <a:gd name="adj" fmla="val 9319"/>
            </a:avLst>
          </a:prstGeom>
          <a:solidFill>
            <a:srgbClr val="E5F2F4"/>
          </a:solidFill>
          <a:ln>
            <a:noFill/>
          </a:ln>
        </p:spPr>
        <p:txBody>
          <a:bodyPr lIns="72000" tIns="54000" rIns="18000" bIns="54000" anchor="ctr"/>
          <a:lstStyle>
            <a:lvl1pPr defTabSz="762000">
              <a:defRPr sz="2400">
                <a:solidFill>
                  <a:schemeClr val="tx1"/>
                </a:solidFill>
                <a:latin typeface="Arial" panose="020B0604020202020204" pitchFamily="34" charset="0"/>
                <a:ea typeface="MS PGothic" panose="020B0600070205080204" pitchFamily="34" charset="-128"/>
              </a:defRPr>
            </a:lvl1pPr>
            <a:lvl2pPr marL="742950" indent="-285750" defTabSz="762000">
              <a:defRPr sz="2400">
                <a:solidFill>
                  <a:schemeClr val="tx1"/>
                </a:solidFill>
                <a:latin typeface="Arial" panose="020B0604020202020204" pitchFamily="34" charset="0"/>
                <a:ea typeface="MS PGothic" panose="020B0600070205080204" pitchFamily="34" charset="-128"/>
              </a:defRPr>
            </a:lvl2pPr>
            <a:lvl3pPr marL="1143000" indent="-228600" defTabSz="762000">
              <a:defRPr sz="2400">
                <a:solidFill>
                  <a:schemeClr val="tx1"/>
                </a:solidFill>
                <a:latin typeface="Arial" panose="020B0604020202020204" pitchFamily="34" charset="0"/>
                <a:ea typeface="MS PGothic" panose="020B0600070205080204" pitchFamily="34" charset="-128"/>
              </a:defRPr>
            </a:lvl3pPr>
            <a:lvl4pPr marL="1600200" indent="-228600" defTabSz="762000">
              <a:defRPr sz="2400">
                <a:solidFill>
                  <a:schemeClr val="tx1"/>
                </a:solidFill>
                <a:latin typeface="Arial" panose="020B0604020202020204" pitchFamily="34" charset="0"/>
                <a:ea typeface="MS PGothic" panose="020B0600070205080204" pitchFamily="34" charset="-128"/>
              </a:defRPr>
            </a:lvl4pPr>
            <a:lvl5pPr marL="2057400" indent="-228600" defTabSz="762000">
              <a:defRPr sz="2400">
                <a:solidFill>
                  <a:schemeClr val="tx1"/>
                </a:solidFill>
                <a:latin typeface="Arial" panose="020B0604020202020204" pitchFamily="34" charset="0"/>
                <a:ea typeface="MS PGothic" panose="020B0600070205080204" pitchFamily="34" charset="-128"/>
              </a:defRPr>
            </a:lvl5pPr>
            <a:lvl6pPr marL="25146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de-DE" altLang="de-DE" sz="1200" b="1">
                <a:solidFill>
                  <a:schemeClr val="tx2">
                    <a:lumMod val="85000"/>
                    <a:lumOff val="15000"/>
                  </a:schemeClr>
                </a:solidFill>
                <a:cs typeface="Arial" panose="020B0604020202020204" pitchFamily="34" charset="0"/>
              </a:rPr>
              <a:t>Produk-tion</a:t>
            </a:r>
          </a:p>
        </p:txBody>
      </p:sp>
      <p:sp>
        <p:nvSpPr>
          <p:cNvPr id="78" name="Oval 90">
            <a:extLst>
              <a:ext uri="{FF2B5EF4-FFF2-40B4-BE49-F238E27FC236}">
                <a16:creationId xmlns:a16="http://schemas.microsoft.com/office/drawing/2014/main" id="{56E04CF4-16C0-4E9B-A322-081B6DC1B3BF}"/>
              </a:ext>
            </a:extLst>
          </p:cNvPr>
          <p:cNvSpPr>
            <a:spLocks noChangeArrowheads="1"/>
          </p:cNvSpPr>
          <p:nvPr/>
        </p:nvSpPr>
        <p:spPr bwMode="auto">
          <a:xfrm>
            <a:off x="4787900" y="1973263"/>
            <a:ext cx="144463" cy="142875"/>
          </a:xfrm>
          <a:prstGeom prst="ellipse">
            <a:avLst/>
          </a:prstGeom>
          <a:solidFill>
            <a:srgbClr val="7AB800"/>
          </a:solidFill>
          <a:ln w="12700">
            <a:solidFill>
              <a:srgbClr val="FFFFFF"/>
            </a:solidFill>
            <a:round/>
            <a:headEnd/>
            <a:tailEnd/>
          </a:ln>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79" name="Oval 90">
            <a:extLst>
              <a:ext uri="{FF2B5EF4-FFF2-40B4-BE49-F238E27FC236}">
                <a16:creationId xmlns:a16="http://schemas.microsoft.com/office/drawing/2014/main" id="{225AF05B-0F2D-4548-863A-3B504DA04B39}"/>
              </a:ext>
            </a:extLst>
          </p:cNvPr>
          <p:cNvSpPr>
            <a:spLocks noChangeArrowheads="1"/>
          </p:cNvSpPr>
          <p:nvPr/>
        </p:nvSpPr>
        <p:spPr bwMode="auto">
          <a:xfrm>
            <a:off x="4576763" y="3544888"/>
            <a:ext cx="144462" cy="144462"/>
          </a:xfrm>
          <a:prstGeom prst="ellipse">
            <a:avLst/>
          </a:prstGeom>
          <a:solidFill>
            <a:srgbClr val="F0C940"/>
          </a:solidFill>
          <a:ln w="12700">
            <a:solidFill>
              <a:srgbClr val="FFFFFF"/>
            </a:solidFill>
            <a:round/>
            <a:headEnd/>
            <a:tailEnd/>
          </a:ln>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80" name="Pfeil nach unten 37">
            <a:extLst>
              <a:ext uri="{FF2B5EF4-FFF2-40B4-BE49-F238E27FC236}">
                <a16:creationId xmlns:a16="http://schemas.microsoft.com/office/drawing/2014/main" id="{0FD608A2-3D17-4135-92A6-EAA87904E2BD}"/>
              </a:ext>
            </a:extLst>
          </p:cNvPr>
          <p:cNvSpPr/>
          <p:nvPr/>
        </p:nvSpPr>
        <p:spPr>
          <a:xfrm>
            <a:off x="2489200" y="1249363"/>
            <a:ext cx="1727200" cy="522287"/>
          </a:xfrm>
          <a:prstGeom prst="downArrow">
            <a:avLst>
              <a:gd name="adj1" fmla="val 100000"/>
              <a:gd name="adj2" fmla="val 23528"/>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anchor="ctr"/>
          <a:lstStyle/>
          <a:p>
            <a:pPr algn="ctr" eaLnBrk="1" hangingPunct="1">
              <a:defRPr/>
            </a:pPr>
            <a:r>
              <a:rPr lang="de-DE" sz="1100" b="1" dirty="0">
                <a:solidFill>
                  <a:schemeClr val="bg1"/>
                </a:solidFill>
              </a:rPr>
              <a:t>Kritische </a:t>
            </a:r>
          </a:p>
          <a:p>
            <a:pPr algn="ctr" eaLnBrk="1" hangingPunct="1">
              <a:defRPr/>
            </a:pPr>
            <a:r>
              <a:rPr lang="de-DE" sz="1100" b="1" dirty="0">
                <a:solidFill>
                  <a:schemeClr val="bg1"/>
                </a:solidFill>
              </a:rPr>
              <a:t>Erfolgsfaktoren</a:t>
            </a:r>
          </a:p>
        </p:txBody>
      </p:sp>
      <p:sp>
        <p:nvSpPr>
          <p:cNvPr id="81" name="Pfeil nach unten 38">
            <a:extLst>
              <a:ext uri="{FF2B5EF4-FFF2-40B4-BE49-F238E27FC236}">
                <a16:creationId xmlns:a16="http://schemas.microsoft.com/office/drawing/2014/main" id="{532F20B4-06AE-4725-9CC5-0620524DD29F}"/>
              </a:ext>
            </a:extLst>
          </p:cNvPr>
          <p:cNvSpPr/>
          <p:nvPr/>
        </p:nvSpPr>
        <p:spPr>
          <a:xfrm>
            <a:off x="4284663" y="1247775"/>
            <a:ext cx="719137" cy="525463"/>
          </a:xfrm>
          <a:prstGeom prst="downArrow">
            <a:avLst>
              <a:gd name="adj1" fmla="val 100000"/>
              <a:gd name="adj2" fmla="val 23528"/>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anchor="ctr"/>
          <a:lstStyle/>
          <a:p>
            <a:pPr algn="ctr" eaLnBrk="1" hangingPunct="1">
              <a:defRPr/>
            </a:pPr>
            <a:r>
              <a:rPr lang="de-DE" sz="1100" b="1" dirty="0">
                <a:solidFill>
                  <a:schemeClr val="bg1"/>
                </a:solidFill>
              </a:rPr>
              <a:t>Beur-teilung</a:t>
            </a:r>
          </a:p>
        </p:txBody>
      </p:sp>
      <p:sp>
        <p:nvSpPr>
          <p:cNvPr id="82" name="Pfeil nach unten 39">
            <a:extLst>
              <a:ext uri="{FF2B5EF4-FFF2-40B4-BE49-F238E27FC236}">
                <a16:creationId xmlns:a16="http://schemas.microsoft.com/office/drawing/2014/main" id="{A75F071E-F8F9-48FC-A310-9FA347B3ECCB}"/>
              </a:ext>
            </a:extLst>
          </p:cNvPr>
          <p:cNvSpPr/>
          <p:nvPr/>
        </p:nvSpPr>
        <p:spPr>
          <a:xfrm>
            <a:off x="5067300" y="1247775"/>
            <a:ext cx="1943100" cy="525463"/>
          </a:xfrm>
          <a:prstGeom prst="downArrow">
            <a:avLst>
              <a:gd name="adj1" fmla="val 100000"/>
              <a:gd name="adj2" fmla="val 23528"/>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anchor="ctr"/>
          <a:lstStyle/>
          <a:p>
            <a:pPr algn="ctr" eaLnBrk="1" hangingPunct="1">
              <a:defRPr/>
            </a:pPr>
            <a:r>
              <a:rPr lang="de-DE" sz="1100" b="1" dirty="0">
                <a:solidFill>
                  <a:schemeClr val="bg1"/>
                </a:solidFill>
              </a:rPr>
              <a:t>Status quo</a:t>
            </a:r>
          </a:p>
        </p:txBody>
      </p:sp>
      <p:sp>
        <p:nvSpPr>
          <p:cNvPr id="83" name="Pfeil nach unten 40">
            <a:extLst>
              <a:ext uri="{FF2B5EF4-FFF2-40B4-BE49-F238E27FC236}">
                <a16:creationId xmlns:a16="http://schemas.microsoft.com/office/drawing/2014/main" id="{A83426A3-4E99-487C-A6F5-8EFF1A803129}"/>
              </a:ext>
            </a:extLst>
          </p:cNvPr>
          <p:cNvSpPr/>
          <p:nvPr/>
        </p:nvSpPr>
        <p:spPr>
          <a:xfrm>
            <a:off x="7078663" y="1247775"/>
            <a:ext cx="1943100" cy="525463"/>
          </a:xfrm>
          <a:prstGeom prst="downArrow">
            <a:avLst>
              <a:gd name="adj1" fmla="val 100000"/>
              <a:gd name="adj2" fmla="val 23528"/>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anchor="ctr"/>
          <a:lstStyle/>
          <a:p>
            <a:pPr algn="ctr" eaLnBrk="1" hangingPunct="1">
              <a:defRPr/>
            </a:pPr>
            <a:r>
              <a:rPr lang="de-DE" sz="1100" b="1" dirty="0">
                <a:solidFill>
                  <a:schemeClr val="bg1"/>
                </a:solidFill>
              </a:rPr>
              <a:t>Handlungsbedarf</a:t>
            </a:r>
          </a:p>
        </p:txBody>
      </p:sp>
      <p:sp>
        <p:nvSpPr>
          <p:cNvPr id="84" name="Pfeil nach unten 41">
            <a:extLst>
              <a:ext uri="{FF2B5EF4-FFF2-40B4-BE49-F238E27FC236}">
                <a16:creationId xmlns:a16="http://schemas.microsoft.com/office/drawing/2014/main" id="{4B560ED5-1E06-4008-A4CB-C4FBC32D0A79}"/>
              </a:ext>
            </a:extLst>
          </p:cNvPr>
          <p:cNvSpPr/>
          <p:nvPr/>
        </p:nvSpPr>
        <p:spPr>
          <a:xfrm>
            <a:off x="1619250" y="1247775"/>
            <a:ext cx="796925" cy="525463"/>
          </a:xfrm>
          <a:prstGeom prst="downArrow">
            <a:avLst>
              <a:gd name="adj1" fmla="val 100000"/>
              <a:gd name="adj2" fmla="val 23528"/>
            </a:avLst>
          </a:prstGeom>
          <a:solidFill>
            <a:srgbClr val="80BEC9"/>
          </a:solidFill>
          <a:ln>
            <a:solidFill>
              <a:srgbClr val="80BEC9"/>
            </a:solid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r>
              <a:rPr lang="de-DE" altLang="de-DE" sz="1100" b="1">
                <a:solidFill>
                  <a:srgbClr val="FFFFFF"/>
                </a:solidFill>
                <a:latin typeface="Frutiger 45 light" pitchFamily="34" charset="0"/>
              </a:rPr>
              <a:t>Wert-schöpfung</a:t>
            </a:r>
          </a:p>
        </p:txBody>
      </p:sp>
      <p:sp>
        <p:nvSpPr>
          <p:cNvPr id="86" name="Rectangle 68">
            <a:extLst>
              <a:ext uri="{FF2B5EF4-FFF2-40B4-BE49-F238E27FC236}">
                <a16:creationId xmlns:a16="http://schemas.microsoft.com/office/drawing/2014/main" id="{D9E14926-5BBD-459F-8F81-7B40D4E6BBD1}"/>
              </a:ext>
            </a:extLst>
          </p:cNvPr>
          <p:cNvSpPr>
            <a:spLocks noChangeArrowheads="1"/>
          </p:cNvSpPr>
          <p:nvPr/>
        </p:nvSpPr>
        <p:spPr bwMode="gray">
          <a:xfrm>
            <a:off x="5076825" y="4768850"/>
            <a:ext cx="1943100" cy="1227138"/>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87" name="Rectangle 68">
            <a:extLst>
              <a:ext uri="{FF2B5EF4-FFF2-40B4-BE49-F238E27FC236}">
                <a16:creationId xmlns:a16="http://schemas.microsoft.com/office/drawing/2014/main" id="{DC687E78-BCD2-4021-A870-96E858D45998}"/>
              </a:ext>
            </a:extLst>
          </p:cNvPr>
          <p:cNvSpPr>
            <a:spLocks noChangeArrowheads="1"/>
          </p:cNvSpPr>
          <p:nvPr/>
        </p:nvSpPr>
        <p:spPr bwMode="gray">
          <a:xfrm>
            <a:off x="2489200" y="4775200"/>
            <a:ext cx="1727200" cy="1227138"/>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88" name="Rectangle 68">
            <a:extLst>
              <a:ext uri="{FF2B5EF4-FFF2-40B4-BE49-F238E27FC236}">
                <a16:creationId xmlns:a16="http://schemas.microsoft.com/office/drawing/2014/main" id="{715892E3-7C6D-4AD2-92FC-B67093778FB2}"/>
              </a:ext>
            </a:extLst>
          </p:cNvPr>
          <p:cNvSpPr>
            <a:spLocks noChangeArrowheads="1"/>
          </p:cNvSpPr>
          <p:nvPr/>
        </p:nvSpPr>
        <p:spPr bwMode="gray">
          <a:xfrm>
            <a:off x="4281488" y="4768850"/>
            <a:ext cx="714375" cy="1227138"/>
          </a:xfrm>
          <a:prstGeom prst="rect">
            <a:avLst/>
          </a:prstGeom>
          <a:solidFill>
            <a:srgbClr val="F6F5F0"/>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lstStyle>
            <a:lvl1pPr marL="180975" indent="-180975"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rgbClr val="0C2D83"/>
              </a:buClr>
              <a:buSzPct val="85000"/>
              <a:buFont typeface="Wingdings" panose="05000000000000000000" pitchFamily="2" charset="2"/>
              <a:buChar char="l"/>
            </a:pPr>
            <a:endParaRPr lang="de-DE" altLang="de-DE" sz="1800"/>
          </a:p>
        </p:txBody>
      </p:sp>
      <p:sp>
        <p:nvSpPr>
          <p:cNvPr id="89" name="Line 69">
            <a:extLst>
              <a:ext uri="{FF2B5EF4-FFF2-40B4-BE49-F238E27FC236}">
                <a16:creationId xmlns:a16="http://schemas.microsoft.com/office/drawing/2014/main" id="{50DE6BD5-7D76-40BF-A3D4-09919F79D16F}"/>
              </a:ext>
            </a:extLst>
          </p:cNvPr>
          <p:cNvSpPr>
            <a:spLocks noChangeShapeType="1"/>
          </p:cNvSpPr>
          <p:nvPr/>
        </p:nvSpPr>
        <p:spPr bwMode="gray">
          <a:xfrm>
            <a:off x="4324350" y="4906963"/>
            <a:ext cx="630238" cy="0"/>
          </a:xfrm>
          <a:prstGeom prst="line">
            <a:avLst/>
          </a:prstGeom>
          <a:noFill/>
          <a:ln w="12700">
            <a:solidFill>
              <a:srgbClr val="747678"/>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90" name="Text Box 71">
            <a:extLst>
              <a:ext uri="{FF2B5EF4-FFF2-40B4-BE49-F238E27FC236}">
                <a16:creationId xmlns:a16="http://schemas.microsoft.com/office/drawing/2014/main" id="{7672576C-3904-4D4E-B881-70C0BA574680}"/>
              </a:ext>
            </a:extLst>
          </p:cNvPr>
          <p:cNvSpPr txBox="1">
            <a:spLocks noChangeArrowheads="1"/>
          </p:cNvSpPr>
          <p:nvPr/>
        </p:nvSpPr>
        <p:spPr bwMode="gray">
          <a:xfrm>
            <a:off x="4310063" y="4999038"/>
            <a:ext cx="74612"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50000"/>
              </a:spcBef>
              <a:buClr>
                <a:srgbClr val="ED1B2E"/>
              </a:buClr>
              <a:buSzTx/>
              <a:buFont typeface="Arial" panose="020B0604020202020204" pitchFamily="34" charset="0"/>
              <a:buNone/>
            </a:pPr>
            <a:r>
              <a:rPr lang="de-DE" altLang="de-DE" sz="1000">
                <a:solidFill>
                  <a:srgbClr val="747678"/>
                </a:solidFill>
              </a:rPr>
              <a:t>-</a:t>
            </a:r>
          </a:p>
        </p:txBody>
      </p:sp>
      <p:sp>
        <p:nvSpPr>
          <p:cNvPr id="91" name="Text Box 72">
            <a:extLst>
              <a:ext uri="{FF2B5EF4-FFF2-40B4-BE49-F238E27FC236}">
                <a16:creationId xmlns:a16="http://schemas.microsoft.com/office/drawing/2014/main" id="{B6E63135-FD80-4358-9C14-D69BDBE727FB}"/>
              </a:ext>
            </a:extLst>
          </p:cNvPr>
          <p:cNvSpPr txBox="1">
            <a:spLocks noChangeArrowheads="1"/>
          </p:cNvSpPr>
          <p:nvPr/>
        </p:nvSpPr>
        <p:spPr bwMode="gray">
          <a:xfrm>
            <a:off x="4884738" y="4999038"/>
            <a:ext cx="74612"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50000"/>
              </a:spcBef>
              <a:buClr>
                <a:srgbClr val="ED1B2E"/>
              </a:buClr>
              <a:buSzTx/>
              <a:buFont typeface="Arial" panose="020B0604020202020204" pitchFamily="34" charset="0"/>
              <a:buNone/>
            </a:pPr>
            <a:r>
              <a:rPr lang="de-DE" altLang="de-DE" sz="1000">
                <a:solidFill>
                  <a:srgbClr val="747678"/>
                </a:solidFill>
              </a:rPr>
              <a:t>+</a:t>
            </a:r>
          </a:p>
        </p:txBody>
      </p:sp>
      <p:sp>
        <p:nvSpPr>
          <p:cNvPr id="92" name="Rectangle 68">
            <a:extLst>
              <a:ext uri="{FF2B5EF4-FFF2-40B4-BE49-F238E27FC236}">
                <a16:creationId xmlns:a16="http://schemas.microsoft.com/office/drawing/2014/main" id="{F9C3CF64-E35C-4E9B-BBEA-215F5F86987E}"/>
              </a:ext>
            </a:extLst>
          </p:cNvPr>
          <p:cNvSpPr>
            <a:spLocks noChangeArrowheads="1"/>
          </p:cNvSpPr>
          <p:nvPr/>
        </p:nvSpPr>
        <p:spPr bwMode="gray">
          <a:xfrm>
            <a:off x="7088188" y="4768850"/>
            <a:ext cx="1943100" cy="1227138"/>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93" name="AutoShape 9">
            <a:extLst>
              <a:ext uri="{FF2B5EF4-FFF2-40B4-BE49-F238E27FC236}">
                <a16:creationId xmlns:a16="http://schemas.microsoft.com/office/drawing/2014/main" id="{2B3D9531-71E9-4EAD-97AA-F39EFCB5E622}"/>
              </a:ext>
            </a:extLst>
          </p:cNvPr>
          <p:cNvSpPr>
            <a:spLocks noChangeArrowheads="1"/>
          </p:cNvSpPr>
          <p:nvPr/>
        </p:nvSpPr>
        <p:spPr bwMode="gray">
          <a:xfrm>
            <a:off x="1624013" y="4775200"/>
            <a:ext cx="793750" cy="1246188"/>
          </a:xfrm>
          <a:prstGeom prst="homePlate">
            <a:avLst>
              <a:gd name="adj" fmla="val 9319"/>
            </a:avLst>
          </a:prstGeom>
          <a:solidFill>
            <a:srgbClr val="E5F2F4"/>
          </a:solidFill>
          <a:ln>
            <a:noFill/>
          </a:ln>
        </p:spPr>
        <p:txBody>
          <a:bodyPr lIns="72000" tIns="54000" rIns="18000" bIns="54000" anchor="ctr"/>
          <a:lstStyle>
            <a:lvl1pPr defTabSz="762000">
              <a:defRPr sz="2400">
                <a:solidFill>
                  <a:schemeClr val="tx1"/>
                </a:solidFill>
                <a:latin typeface="Arial" panose="020B0604020202020204" pitchFamily="34" charset="0"/>
                <a:ea typeface="MS PGothic" panose="020B0600070205080204" pitchFamily="34" charset="-128"/>
              </a:defRPr>
            </a:lvl1pPr>
            <a:lvl2pPr marL="742950" indent="-285750" defTabSz="762000">
              <a:defRPr sz="2400">
                <a:solidFill>
                  <a:schemeClr val="tx1"/>
                </a:solidFill>
                <a:latin typeface="Arial" panose="020B0604020202020204" pitchFamily="34" charset="0"/>
                <a:ea typeface="MS PGothic" panose="020B0600070205080204" pitchFamily="34" charset="-128"/>
              </a:defRPr>
            </a:lvl2pPr>
            <a:lvl3pPr marL="1143000" indent="-228600" defTabSz="762000">
              <a:defRPr sz="2400">
                <a:solidFill>
                  <a:schemeClr val="tx1"/>
                </a:solidFill>
                <a:latin typeface="Arial" panose="020B0604020202020204" pitchFamily="34" charset="0"/>
                <a:ea typeface="MS PGothic" panose="020B0600070205080204" pitchFamily="34" charset="-128"/>
              </a:defRPr>
            </a:lvl3pPr>
            <a:lvl4pPr marL="1600200" indent="-228600" defTabSz="762000">
              <a:defRPr sz="2400">
                <a:solidFill>
                  <a:schemeClr val="tx1"/>
                </a:solidFill>
                <a:latin typeface="Arial" panose="020B0604020202020204" pitchFamily="34" charset="0"/>
                <a:ea typeface="MS PGothic" panose="020B0600070205080204" pitchFamily="34" charset="-128"/>
              </a:defRPr>
            </a:lvl4pPr>
            <a:lvl5pPr marL="2057400" indent="-228600" defTabSz="762000">
              <a:defRPr sz="2400">
                <a:solidFill>
                  <a:schemeClr val="tx1"/>
                </a:solidFill>
                <a:latin typeface="Arial" panose="020B0604020202020204" pitchFamily="34" charset="0"/>
                <a:ea typeface="MS PGothic" panose="020B0600070205080204" pitchFamily="34" charset="-128"/>
              </a:defRPr>
            </a:lvl5pPr>
            <a:lvl6pPr marL="25146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de-DE" altLang="de-DE" sz="1200" b="1">
                <a:solidFill>
                  <a:schemeClr val="tx2">
                    <a:lumMod val="85000"/>
                    <a:lumOff val="15000"/>
                  </a:schemeClr>
                </a:solidFill>
                <a:cs typeface="Arial" panose="020B0604020202020204" pitchFamily="34" charset="0"/>
              </a:rPr>
              <a:t>Vertrieb</a:t>
            </a:r>
          </a:p>
        </p:txBody>
      </p:sp>
      <p:sp>
        <p:nvSpPr>
          <p:cNvPr id="94" name="Oval 90">
            <a:extLst>
              <a:ext uri="{FF2B5EF4-FFF2-40B4-BE49-F238E27FC236}">
                <a16:creationId xmlns:a16="http://schemas.microsoft.com/office/drawing/2014/main" id="{3C174FAA-6554-4060-BB4B-2996E6B0EEF7}"/>
              </a:ext>
            </a:extLst>
          </p:cNvPr>
          <p:cNvSpPr>
            <a:spLocks noChangeArrowheads="1"/>
          </p:cNvSpPr>
          <p:nvPr/>
        </p:nvSpPr>
        <p:spPr bwMode="auto">
          <a:xfrm>
            <a:off x="4576763" y="4832350"/>
            <a:ext cx="144462" cy="144463"/>
          </a:xfrm>
          <a:prstGeom prst="ellipse">
            <a:avLst/>
          </a:prstGeom>
          <a:solidFill>
            <a:srgbClr val="F0C940"/>
          </a:solidFill>
          <a:ln w="12700">
            <a:solidFill>
              <a:srgbClr val="FFFFFF"/>
            </a:solidFill>
            <a:round/>
            <a:headEnd/>
            <a:tailEnd/>
          </a:ln>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95" name="Rectangle 68">
            <a:extLst>
              <a:ext uri="{FF2B5EF4-FFF2-40B4-BE49-F238E27FC236}">
                <a16:creationId xmlns:a16="http://schemas.microsoft.com/office/drawing/2014/main" id="{4FF10FC0-67BB-443D-AE01-73818013410E}"/>
              </a:ext>
            </a:extLst>
          </p:cNvPr>
          <p:cNvSpPr>
            <a:spLocks noChangeArrowheads="1"/>
          </p:cNvSpPr>
          <p:nvPr/>
        </p:nvSpPr>
        <p:spPr bwMode="gray">
          <a:xfrm>
            <a:off x="5072063" y="4130675"/>
            <a:ext cx="1943100" cy="568325"/>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96" name="Rectangle 68">
            <a:extLst>
              <a:ext uri="{FF2B5EF4-FFF2-40B4-BE49-F238E27FC236}">
                <a16:creationId xmlns:a16="http://schemas.microsoft.com/office/drawing/2014/main" id="{9453DE4D-54B4-4706-B7DE-66FD4C966C18}"/>
              </a:ext>
            </a:extLst>
          </p:cNvPr>
          <p:cNvSpPr>
            <a:spLocks noChangeArrowheads="1"/>
          </p:cNvSpPr>
          <p:nvPr/>
        </p:nvSpPr>
        <p:spPr bwMode="gray">
          <a:xfrm>
            <a:off x="2484438" y="4137025"/>
            <a:ext cx="1727200" cy="568325"/>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97" name="Rectangle 68">
            <a:extLst>
              <a:ext uri="{FF2B5EF4-FFF2-40B4-BE49-F238E27FC236}">
                <a16:creationId xmlns:a16="http://schemas.microsoft.com/office/drawing/2014/main" id="{C1F30A96-2DAA-4C1F-A65A-E1C3F046C2F4}"/>
              </a:ext>
            </a:extLst>
          </p:cNvPr>
          <p:cNvSpPr>
            <a:spLocks noChangeArrowheads="1"/>
          </p:cNvSpPr>
          <p:nvPr/>
        </p:nvSpPr>
        <p:spPr bwMode="gray">
          <a:xfrm>
            <a:off x="4276725" y="4130675"/>
            <a:ext cx="714375" cy="568325"/>
          </a:xfrm>
          <a:prstGeom prst="rect">
            <a:avLst/>
          </a:prstGeom>
          <a:solidFill>
            <a:srgbClr val="F6F5F0"/>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000" tIns="54000" rIns="54000" bIns="54000"/>
          <a:lstStyle>
            <a:lvl1pPr marL="180975" indent="-180975"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rgbClr val="0C2D83"/>
              </a:buClr>
              <a:buSzPct val="85000"/>
              <a:buFont typeface="Wingdings" panose="05000000000000000000" pitchFamily="2" charset="2"/>
              <a:buChar char="l"/>
            </a:pPr>
            <a:endParaRPr lang="de-DE" altLang="de-DE" sz="1800"/>
          </a:p>
        </p:txBody>
      </p:sp>
      <p:sp>
        <p:nvSpPr>
          <p:cNvPr id="98" name="Line 69">
            <a:extLst>
              <a:ext uri="{FF2B5EF4-FFF2-40B4-BE49-F238E27FC236}">
                <a16:creationId xmlns:a16="http://schemas.microsoft.com/office/drawing/2014/main" id="{A72A79FF-7CC2-4E58-A3B3-D7F049CFAC9E}"/>
              </a:ext>
            </a:extLst>
          </p:cNvPr>
          <p:cNvSpPr>
            <a:spLocks noChangeShapeType="1"/>
          </p:cNvSpPr>
          <p:nvPr/>
        </p:nvSpPr>
        <p:spPr bwMode="gray">
          <a:xfrm>
            <a:off x="4319588" y="4268788"/>
            <a:ext cx="630237" cy="0"/>
          </a:xfrm>
          <a:prstGeom prst="line">
            <a:avLst/>
          </a:prstGeom>
          <a:noFill/>
          <a:ln w="12700">
            <a:solidFill>
              <a:srgbClr val="747678"/>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99" name="Text Box 71">
            <a:extLst>
              <a:ext uri="{FF2B5EF4-FFF2-40B4-BE49-F238E27FC236}">
                <a16:creationId xmlns:a16="http://schemas.microsoft.com/office/drawing/2014/main" id="{ABF0C91A-EB2E-4EBD-B41B-6009B50556BD}"/>
              </a:ext>
            </a:extLst>
          </p:cNvPr>
          <p:cNvSpPr txBox="1">
            <a:spLocks noChangeArrowheads="1"/>
          </p:cNvSpPr>
          <p:nvPr/>
        </p:nvSpPr>
        <p:spPr bwMode="gray">
          <a:xfrm>
            <a:off x="4305300" y="4360863"/>
            <a:ext cx="74613"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50000"/>
              </a:spcBef>
              <a:buClr>
                <a:srgbClr val="ED1B2E"/>
              </a:buClr>
              <a:buSzTx/>
              <a:buFont typeface="Arial" panose="020B0604020202020204" pitchFamily="34" charset="0"/>
              <a:buNone/>
            </a:pPr>
            <a:r>
              <a:rPr lang="de-DE" altLang="de-DE" sz="1000">
                <a:solidFill>
                  <a:srgbClr val="747678"/>
                </a:solidFill>
              </a:rPr>
              <a:t>-</a:t>
            </a:r>
          </a:p>
        </p:txBody>
      </p:sp>
      <p:sp>
        <p:nvSpPr>
          <p:cNvPr id="100" name="Text Box 72">
            <a:extLst>
              <a:ext uri="{FF2B5EF4-FFF2-40B4-BE49-F238E27FC236}">
                <a16:creationId xmlns:a16="http://schemas.microsoft.com/office/drawing/2014/main" id="{49D9D6D7-87FE-4BED-9432-4AB3F5F489A5}"/>
              </a:ext>
            </a:extLst>
          </p:cNvPr>
          <p:cNvSpPr txBox="1">
            <a:spLocks noChangeArrowheads="1"/>
          </p:cNvSpPr>
          <p:nvPr/>
        </p:nvSpPr>
        <p:spPr bwMode="gray">
          <a:xfrm>
            <a:off x="4879975" y="4360863"/>
            <a:ext cx="74613"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50000"/>
              </a:spcBef>
              <a:buClr>
                <a:srgbClr val="ED1B2E"/>
              </a:buClr>
              <a:buSzTx/>
              <a:buFont typeface="Arial" panose="020B0604020202020204" pitchFamily="34" charset="0"/>
              <a:buNone/>
            </a:pPr>
            <a:r>
              <a:rPr lang="de-DE" altLang="de-DE" sz="1000">
                <a:solidFill>
                  <a:srgbClr val="747678"/>
                </a:solidFill>
              </a:rPr>
              <a:t>+</a:t>
            </a:r>
          </a:p>
        </p:txBody>
      </p:sp>
      <p:sp>
        <p:nvSpPr>
          <p:cNvPr id="101" name="Rectangle 68">
            <a:extLst>
              <a:ext uri="{FF2B5EF4-FFF2-40B4-BE49-F238E27FC236}">
                <a16:creationId xmlns:a16="http://schemas.microsoft.com/office/drawing/2014/main" id="{F546F691-F483-462D-89FF-2A48E233626C}"/>
              </a:ext>
            </a:extLst>
          </p:cNvPr>
          <p:cNvSpPr>
            <a:spLocks noChangeArrowheads="1"/>
          </p:cNvSpPr>
          <p:nvPr/>
        </p:nvSpPr>
        <p:spPr bwMode="gray">
          <a:xfrm>
            <a:off x="7083425" y="4130675"/>
            <a:ext cx="1943100" cy="568325"/>
          </a:xfrm>
          <a:prstGeom prst="rect">
            <a:avLst/>
          </a:prstGeom>
          <a:solidFill>
            <a:srgbClr val="F6F5F0"/>
          </a:solidFill>
          <a:ln>
            <a:noFill/>
          </a:ln>
          <a:extLst>
            <a:ext uri="{91240B29-F687-4F45-9708-019B960494DF}">
              <a14:hiddenLine xmlns:a14="http://schemas.microsoft.com/office/drawing/2010/main" w="6350">
                <a:solidFill>
                  <a:srgbClr val="000000"/>
                </a:solidFill>
                <a:prstDash val="dash"/>
                <a:miter lim="800000"/>
                <a:headEnd/>
                <a:tailEnd/>
              </a14:hiddenLine>
            </a:ext>
          </a:extLst>
        </p:spPr>
        <p:txBody>
          <a:bodyPr lIns="36000" tIns="72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Pct val="100000"/>
            </a:pPr>
            <a:r>
              <a:rPr lang="de-DE" altLang="de-DE" sz="1200">
                <a:ea typeface="MS PGothic" panose="020B0600070205080204" pitchFamily="34" charset="-128"/>
              </a:rPr>
              <a:t> </a:t>
            </a:r>
          </a:p>
        </p:txBody>
      </p:sp>
      <p:sp>
        <p:nvSpPr>
          <p:cNvPr id="102" name="Oval 90">
            <a:extLst>
              <a:ext uri="{FF2B5EF4-FFF2-40B4-BE49-F238E27FC236}">
                <a16:creationId xmlns:a16="http://schemas.microsoft.com/office/drawing/2014/main" id="{48DEA216-4455-48DB-826B-DC8AB1C25AE8}"/>
              </a:ext>
            </a:extLst>
          </p:cNvPr>
          <p:cNvSpPr>
            <a:spLocks noChangeArrowheads="1"/>
          </p:cNvSpPr>
          <p:nvPr/>
        </p:nvSpPr>
        <p:spPr bwMode="auto">
          <a:xfrm>
            <a:off x="4572000" y="4194175"/>
            <a:ext cx="144463" cy="144463"/>
          </a:xfrm>
          <a:prstGeom prst="ellipse">
            <a:avLst/>
          </a:prstGeom>
          <a:solidFill>
            <a:srgbClr val="F0C940"/>
          </a:solidFill>
          <a:ln w="12700">
            <a:solidFill>
              <a:srgbClr val="FFFFFF"/>
            </a:solidFill>
            <a:round/>
            <a:headEnd/>
            <a:tailEnd/>
          </a:ln>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03" name="Textplatzhalter 59">
            <a:extLst>
              <a:ext uri="{FF2B5EF4-FFF2-40B4-BE49-F238E27FC236}">
                <a16:creationId xmlns:a16="http://schemas.microsoft.com/office/drawing/2014/main" id="{A1701CD9-75D2-4B08-B567-8527899A6F48}"/>
              </a:ext>
            </a:extLst>
          </p:cNvPr>
          <p:cNvSpPr txBox="1">
            <a:spLocks/>
          </p:cNvSpPr>
          <p:nvPr/>
        </p:nvSpPr>
        <p:spPr bwMode="auto">
          <a:xfrm>
            <a:off x="77788" y="1249363"/>
            <a:ext cx="1470025" cy="4175125"/>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marL="0" indent="0">
              <a:buNone/>
              <a:defRPr/>
            </a:pPr>
            <a:r>
              <a:rPr lang="de-DE" b="1" dirty="0">
                <a:ea typeface="+mn-ea"/>
              </a:rPr>
              <a:t>Analyse Wert-schöpfungskette</a:t>
            </a:r>
          </a:p>
          <a:p>
            <a:pPr marL="0" indent="0">
              <a:buNone/>
              <a:defRPr/>
            </a:pPr>
            <a:endParaRPr lang="de-DE" dirty="0">
              <a:ea typeface="+mn-ea"/>
            </a:endParaRPr>
          </a:p>
          <a:p>
            <a:pPr>
              <a:buFont typeface="Wingdings" panose="05000000000000000000" pitchFamily="2" charset="2"/>
              <a:buChar char="§"/>
              <a:defRPr/>
            </a:pPr>
            <a:r>
              <a:rPr lang="de-DE" dirty="0">
                <a:ea typeface="+mn-ea"/>
              </a:rPr>
              <a:t>Kernaussage</a:t>
            </a:r>
          </a:p>
        </p:txBody>
      </p:sp>
    </p:spTree>
    <p:extLst>
      <p:ext uri="{BB962C8B-B14F-4D97-AF65-F5344CB8AC3E}">
        <p14:creationId xmlns:p14="http://schemas.microsoft.com/office/powerpoint/2010/main" val="184726288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Foliennummernplatzhalter 3">
            <a:extLst>
              <a:ext uri="{FF2B5EF4-FFF2-40B4-BE49-F238E27FC236}">
                <a16:creationId xmlns:a16="http://schemas.microsoft.com/office/drawing/2014/main" id="{2E4CEA0E-4CC3-449D-84FB-0B985E5184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8054CBB3-00D8-4C66-BEC9-82AD00E0044B}" type="slidenum">
              <a:rPr lang="de-DE" altLang="de-DE" sz="1000"/>
              <a:pPr>
                <a:spcBef>
                  <a:spcPct val="0"/>
                </a:spcBef>
                <a:buClrTx/>
                <a:buSzTx/>
                <a:buFontTx/>
                <a:buNone/>
              </a:pPr>
              <a:t>23</a:t>
            </a:fld>
            <a:endParaRPr lang="de-DE" altLang="de-DE" sz="1000"/>
          </a:p>
        </p:txBody>
      </p:sp>
      <p:graphicFrame>
        <p:nvGraphicFramePr>
          <p:cNvPr id="7" name="Group 3">
            <a:extLst>
              <a:ext uri="{FF2B5EF4-FFF2-40B4-BE49-F238E27FC236}">
                <a16:creationId xmlns:a16="http://schemas.microsoft.com/office/drawing/2014/main" id="{0283AA18-F5F1-4C9A-B22D-DF969D60E9D1}"/>
              </a:ext>
            </a:extLst>
          </p:cNvPr>
          <p:cNvGraphicFramePr>
            <a:graphicFrameLocks noGrp="1"/>
          </p:cNvGraphicFramePr>
          <p:nvPr>
            <p:custDataLst>
              <p:tags r:id="rId1"/>
            </p:custDataLst>
          </p:nvPr>
        </p:nvGraphicFramePr>
        <p:xfrm>
          <a:off x="1798638" y="1317625"/>
          <a:ext cx="7165975" cy="4606926"/>
        </p:xfrm>
        <a:graphic>
          <a:graphicData uri="http://schemas.openxmlformats.org/drawingml/2006/table">
            <a:tbl>
              <a:tblPr/>
              <a:tblGrid>
                <a:gridCol w="1981200">
                  <a:extLst>
                    <a:ext uri="{9D8B030D-6E8A-4147-A177-3AD203B41FA5}">
                      <a16:colId xmlns:a16="http://schemas.microsoft.com/office/drawing/2014/main" val="20000"/>
                    </a:ext>
                  </a:extLst>
                </a:gridCol>
                <a:gridCol w="5184775">
                  <a:extLst>
                    <a:ext uri="{9D8B030D-6E8A-4147-A177-3AD203B41FA5}">
                      <a16:colId xmlns:a16="http://schemas.microsoft.com/office/drawing/2014/main" val="20001"/>
                    </a:ext>
                  </a:extLst>
                </a:gridCol>
              </a:tblGrid>
              <a:tr h="473738">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1" i="0" u="none" strike="noStrike" cap="none" normalizeH="0" baseline="0" dirty="0">
                          <a:ln>
                            <a:noFill/>
                          </a:ln>
                          <a:solidFill>
                            <a:schemeClr val="bg1"/>
                          </a:solidFill>
                          <a:effectLst/>
                          <a:latin typeface="Arial" panose="020B0604020202020204" pitchFamily="34" charset="0"/>
                          <a:ea typeface="MS PGothic" panose="020B0600070205080204" pitchFamily="34" charset="-128"/>
                          <a:cs typeface="Arial" panose="020B0604020202020204" pitchFamily="34" charset="0"/>
                        </a:rPr>
                        <a:t>Personalwirtschaftliche Verhältnisse</a:t>
                      </a:r>
                    </a:p>
                  </a:txBody>
                  <a:tcPr marL="53994" marR="53994" marT="53989" marB="53989" anchor="b"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002060"/>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1" indent="0" algn="ctr" defTabSz="914400" rtl="0" eaLnBrk="1" fontAlgn="base" latinLnBrk="0" hangingPunct="1">
                        <a:lnSpc>
                          <a:spcPct val="100000"/>
                        </a:lnSpc>
                        <a:spcBef>
                          <a:spcPts val="600"/>
                        </a:spcBef>
                        <a:spcAft>
                          <a:spcPct val="0"/>
                        </a:spcAft>
                        <a:buClrTx/>
                        <a:buSzTx/>
                        <a:buFont typeface="Arial" panose="020B0604020202020204" pitchFamily="34" charset="0"/>
                        <a:buNone/>
                        <a:tabLst/>
                      </a:pPr>
                      <a:r>
                        <a:rPr kumimoji="0" lang="de-DE" altLang="de-DE" sz="1200" b="1" i="0" u="none" strike="noStrike" cap="none" normalizeH="0" baseline="0" dirty="0">
                          <a:ln>
                            <a:noFill/>
                          </a:ln>
                          <a:solidFill>
                            <a:schemeClr val="bg1"/>
                          </a:solidFill>
                          <a:effectLst/>
                          <a:latin typeface="Arial" panose="020B0604020202020204" pitchFamily="34" charset="0"/>
                          <a:ea typeface="MS PGothic" panose="020B0600070205080204" pitchFamily="34" charset="-128"/>
                          <a:cs typeface="Arial" panose="020B0604020202020204" pitchFamily="34" charset="0"/>
                        </a:rPr>
                        <a:t>Kommentierung</a:t>
                      </a:r>
                    </a:p>
                  </a:txBody>
                  <a:tcPr marL="53994" marR="53994" marT="53989" marB="53989" anchor="ctr"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002060"/>
                    </a:solidFill>
                  </a:tcPr>
                </a:tc>
                <a:extLst>
                  <a:ext uri="{0D108BD9-81ED-4DB2-BD59-A6C34878D82A}">
                    <a16:rowId xmlns:a16="http://schemas.microsoft.com/office/drawing/2014/main" val="10000"/>
                  </a:ext>
                </a:extLst>
              </a:tr>
              <a:tr h="658707">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0" i="0" u="none" strike="noStrike" cap="none" normalizeH="0" baseline="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Qualität der Führungs- und Managementebene</a:t>
                      </a:r>
                    </a:p>
                  </a:txBody>
                  <a:tcPr marL="53994" marR="53994" marT="53989" marB="53989"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4" marR="53994" marT="53989" marB="53989"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839653">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0" i="0" u="none" strike="noStrike" cap="none" normalizeH="0" baseline="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Anzahl Arbeitnehmer (direkte, indirekte bzw. gewerblich und nicht gewerblich)</a:t>
                      </a:r>
                    </a:p>
                  </a:txBody>
                  <a:tcPr marL="53994" marR="53994" marT="53989" marB="53989"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dirty="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4" marR="53994" marT="53989" marB="53989"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658707">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0" i="0" u="none" strike="noStrike" cap="none" normalizeH="0" baseline="0" dirty="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Tarifvertragliche Vereinbarungen</a:t>
                      </a:r>
                    </a:p>
                  </a:txBody>
                  <a:tcPr marL="53994" marR="53994" marT="53989" marB="53989"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4" marR="53994" marT="53989" marB="53989"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658707">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0" i="0" u="none" strike="noStrike" cap="none" normalizeH="0" baseline="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Sonderregelungen (z.B. Sanierungstarifverträge, Sozialpläne)</a:t>
                      </a:r>
                    </a:p>
                  </a:txBody>
                  <a:tcPr marL="53994" marR="53994" marT="53989" marB="53989"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4" marR="53994" marT="53989" marB="53989"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658707">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0" i="0" u="none" strike="noStrike" cap="none" normalizeH="0" baseline="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Betriebsvereinbarungen</a:t>
                      </a:r>
                    </a:p>
                  </a:txBody>
                  <a:tcPr marL="53994" marR="53994" marT="53989" marB="53989"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4" marR="53994" marT="53989" marB="53989"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658707">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0" i="0" u="none" strike="noStrike" cap="none" normalizeH="0" baseline="0" dirty="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Laufende / latente Arbeitsgerichtsprozesse</a:t>
                      </a:r>
                    </a:p>
                  </a:txBody>
                  <a:tcPr marL="53994" marR="53994" marT="53989" marB="53989"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dirty="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4" marR="53994" marT="53989" marB="53989"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sp>
        <p:nvSpPr>
          <p:cNvPr id="8" name="Textplatzhalter 59">
            <a:extLst>
              <a:ext uri="{FF2B5EF4-FFF2-40B4-BE49-F238E27FC236}">
                <a16:creationId xmlns:a16="http://schemas.microsoft.com/office/drawing/2014/main" id="{EF62073D-6C6B-447E-B600-57D195E58DF4}"/>
              </a:ext>
            </a:extLst>
          </p:cNvPr>
          <p:cNvSpPr txBox="1">
            <a:spLocks/>
          </p:cNvSpPr>
          <p:nvPr/>
        </p:nvSpPr>
        <p:spPr bwMode="auto">
          <a:xfrm>
            <a:off x="77788" y="1312863"/>
            <a:ext cx="1614487" cy="4618037"/>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
        <p:nvSpPr>
          <p:cNvPr id="5" name="Titel 3">
            <a:extLst>
              <a:ext uri="{FF2B5EF4-FFF2-40B4-BE49-F238E27FC236}">
                <a16:creationId xmlns:a16="http://schemas.microsoft.com/office/drawing/2014/main" id="{28BE8934-E5C3-4F11-A7C0-D5F076AD00B7}"/>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4.1 Leistungswirtschaftliche Analyse</a:t>
            </a:r>
          </a:p>
        </p:txBody>
      </p:sp>
    </p:spTree>
    <p:extLst>
      <p:ext uri="{BB962C8B-B14F-4D97-AF65-F5344CB8AC3E}">
        <p14:creationId xmlns:p14="http://schemas.microsoft.com/office/powerpoint/2010/main" val="1350609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4.2 Finanzwirtschaftliche Analyse</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24</a:t>
            </a:fld>
            <a:endParaRPr lang="de-DE" altLang="de-DE" sz="1000"/>
          </a:p>
        </p:txBody>
      </p:sp>
      <p:sp>
        <p:nvSpPr>
          <p:cNvPr id="53" name="Rectangle 9">
            <a:extLst>
              <a:ext uri="{FF2B5EF4-FFF2-40B4-BE49-F238E27FC236}">
                <a16:creationId xmlns:a16="http://schemas.microsoft.com/office/drawing/2014/main" id="{9082BAFA-FC66-41CD-B3D6-C7E55041B79F}"/>
              </a:ext>
            </a:extLst>
          </p:cNvPr>
          <p:cNvSpPr>
            <a:spLocks noChangeArrowheads="1"/>
          </p:cNvSpPr>
          <p:nvPr/>
        </p:nvSpPr>
        <p:spPr bwMode="gray">
          <a:xfrm>
            <a:off x="1763713" y="1470025"/>
            <a:ext cx="3600450" cy="2160588"/>
          </a:xfrm>
          <a:prstGeom prst="rect">
            <a:avLst/>
          </a:prstGeom>
          <a:noFill/>
          <a:ln w="6350">
            <a:solidFill>
              <a:schemeClr val="tx2">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lIns="54000" tIns="54000" rIns="54000" bIns="54000"/>
          <a:lstStyle>
            <a:lvl1pPr defTabSz="762000">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marL="180975" indent="-179388" defTabSz="762000">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defTabSz="762000">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defTabSz="762000">
              <a:spcBef>
                <a:spcPct val="20000"/>
              </a:spcBef>
              <a:buChar char="–"/>
              <a:defRPr sz="1400">
                <a:solidFill>
                  <a:schemeClr val="tx1"/>
                </a:solidFill>
                <a:latin typeface="Arial" pitchFamily="34" charset="0"/>
                <a:ea typeface="Arial" pitchFamily="34" charset="0"/>
                <a:cs typeface="Arial" pitchFamily="34" charset="0"/>
              </a:defRPr>
            </a:lvl4pPr>
            <a:lvl5pPr marL="2057400" indent="-228600" defTabSz="762000">
              <a:spcBef>
                <a:spcPct val="20000"/>
              </a:spcBef>
              <a:defRPr sz="1400">
                <a:solidFill>
                  <a:schemeClr val="tx1"/>
                </a:solidFill>
                <a:latin typeface="Arial" pitchFamily="34" charset="0"/>
                <a:ea typeface="Arial" pitchFamily="34" charset="0"/>
                <a:cs typeface="Arial" pitchFamily="34" charset="0"/>
              </a:defRPr>
            </a:lvl5pPr>
            <a:lvl6pPr marL="25146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lvl="1">
              <a:spcBef>
                <a:spcPct val="50000"/>
              </a:spcBef>
              <a:buClr>
                <a:schemeClr val="tx2"/>
              </a:buClr>
              <a:buSzPct val="85000"/>
              <a:buFont typeface="Wingdings" pitchFamily="2" charset="2"/>
              <a:buNone/>
              <a:defRPr/>
            </a:pPr>
            <a:r>
              <a:rPr lang="de-DE" altLang="de-DE">
                <a:ea typeface="MS PGothic" pitchFamily="34" charset="-128"/>
              </a:rPr>
              <a:t>	</a:t>
            </a:r>
          </a:p>
          <a:p>
            <a:pPr>
              <a:spcBef>
                <a:spcPct val="50000"/>
              </a:spcBef>
              <a:buClr>
                <a:schemeClr val="tx2"/>
              </a:buClr>
              <a:buSzPct val="85000"/>
              <a:buFont typeface="Wingdings" pitchFamily="2" charset="2"/>
              <a:buNone/>
              <a:defRPr/>
            </a:pPr>
            <a:endParaRPr lang="de-DE" altLang="de-DE" sz="1800"/>
          </a:p>
        </p:txBody>
      </p:sp>
      <p:sp>
        <p:nvSpPr>
          <p:cNvPr id="85" name="Rectangle 10">
            <a:extLst>
              <a:ext uri="{FF2B5EF4-FFF2-40B4-BE49-F238E27FC236}">
                <a16:creationId xmlns:a16="http://schemas.microsoft.com/office/drawing/2014/main" id="{8E76E01D-A12A-482F-90D0-55E744DE068F}"/>
              </a:ext>
            </a:extLst>
          </p:cNvPr>
          <p:cNvSpPr>
            <a:spLocks noChangeArrowheads="1"/>
          </p:cNvSpPr>
          <p:nvPr/>
        </p:nvSpPr>
        <p:spPr bwMode="gray">
          <a:xfrm>
            <a:off x="1763713" y="1254125"/>
            <a:ext cx="3600450" cy="215900"/>
          </a:xfrm>
          <a:prstGeom prst="rect">
            <a:avLst/>
          </a:prstGeom>
          <a:solidFill>
            <a:srgbClr val="002060"/>
          </a:solidFill>
          <a:ln w="6350">
            <a:solidFill>
              <a:schemeClr val="tx2">
                <a:lumMod val="65000"/>
                <a:lumOff val="35000"/>
              </a:schemeClr>
            </a:solidFill>
            <a:miter lim="800000"/>
            <a:headEnd/>
            <a:tailEnd/>
          </a:ln>
        </p:spPr>
        <p:txBody>
          <a:bodyPr lIns="0" tIns="0" rIns="0" bIns="0" anchor="ctr" anchorCtr="1"/>
          <a:lstStyle>
            <a:lvl1pPr defTabSz="762000">
              <a:defRPr sz="2400">
                <a:solidFill>
                  <a:schemeClr val="tx1"/>
                </a:solidFill>
                <a:latin typeface="Arial" panose="020B0604020202020204" pitchFamily="34" charset="0"/>
                <a:ea typeface="MS PGothic" panose="020B0600070205080204" pitchFamily="34" charset="-128"/>
              </a:defRPr>
            </a:lvl1pPr>
            <a:lvl2pPr marL="742950" indent="-285750" defTabSz="762000">
              <a:defRPr sz="2400">
                <a:solidFill>
                  <a:schemeClr val="tx1"/>
                </a:solidFill>
                <a:latin typeface="Arial" panose="020B0604020202020204" pitchFamily="34" charset="0"/>
                <a:ea typeface="MS PGothic" panose="020B0600070205080204" pitchFamily="34" charset="-128"/>
              </a:defRPr>
            </a:lvl2pPr>
            <a:lvl3pPr marL="1143000" indent="-228600" defTabSz="762000">
              <a:defRPr sz="2400">
                <a:solidFill>
                  <a:schemeClr val="tx1"/>
                </a:solidFill>
                <a:latin typeface="Arial" panose="020B0604020202020204" pitchFamily="34" charset="0"/>
                <a:ea typeface="MS PGothic" panose="020B0600070205080204" pitchFamily="34" charset="-128"/>
              </a:defRPr>
            </a:lvl3pPr>
            <a:lvl4pPr marL="1600200" indent="-228600" defTabSz="762000">
              <a:defRPr sz="2400">
                <a:solidFill>
                  <a:schemeClr val="tx1"/>
                </a:solidFill>
                <a:latin typeface="Arial" panose="020B0604020202020204" pitchFamily="34" charset="0"/>
                <a:ea typeface="MS PGothic" panose="020B0600070205080204" pitchFamily="34" charset="-128"/>
              </a:defRPr>
            </a:lvl4pPr>
            <a:lvl5pPr marL="2057400" indent="-228600" defTabSz="762000">
              <a:defRPr sz="2400">
                <a:solidFill>
                  <a:schemeClr val="tx1"/>
                </a:solidFill>
                <a:latin typeface="Arial" panose="020B0604020202020204" pitchFamily="34" charset="0"/>
                <a:ea typeface="MS PGothic" panose="020B0600070205080204" pitchFamily="34" charset="-128"/>
              </a:defRPr>
            </a:lvl5pPr>
            <a:lvl6pPr marL="25146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defRPr/>
            </a:pPr>
            <a:r>
              <a:rPr lang="de-DE" altLang="de-DE" sz="1200" b="1">
                <a:solidFill>
                  <a:schemeClr val="bg1"/>
                </a:solidFill>
                <a:cs typeface="Arial" panose="020B0604020202020204" pitchFamily="34" charset="0"/>
              </a:rPr>
              <a:t>Eigenkapital (€ Mio.)</a:t>
            </a:r>
          </a:p>
        </p:txBody>
      </p:sp>
      <p:sp>
        <p:nvSpPr>
          <p:cNvPr id="104" name="Rectangle 9">
            <a:extLst>
              <a:ext uri="{FF2B5EF4-FFF2-40B4-BE49-F238E27FC236}">
                <a16:creationId xmlns:a16="http://schemas.microsoft.com/office/drawing/2014/main" id="{AE0C3F25-FC91-49E4-A84F-04948FE7AFD3}"/>
              </a:ext>
            </a:extLst>
          </p:cNvPr>
          <p:cNvSpPr>
            <a:spLocks noChangeArrowheads="1"/>
          </p:cNvSpPr>
          <p:nvPr/>
        </p:nvSpPr>
        <p:spPr bwMode="gray">
          <a:xfrm>
            <a:off x="5475288" y="1470025"/>
            <a:ext cx="3600450" cy="2160588"/>
          </a:xfrm>
          <a:prstGeom prst="rect">
            <a:avLst/>
          </a:prstGeom>
          <a:noFill/>
          <a:ln w="6350">
            <a:solidFill>
              <a:schemeClr val="tx2">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lIns="54000" tIns="54000" rIns="54000" bIns="54000"/>
          <a:lstStyle>
            <a:lvl1pPr defTabSz="762000">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marL="180975" indent="-179388" defTabSz="762000">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defTabSz="762000">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defTabSz="762000">
              <a:spcBef>
                <a:spcPct val="20000"/>
              </a:spcBef>
              <a:buChar char="–"/>
              <a:defRPr sz="1400">
                <a:solidFill>
                  <a:schemeClr val="tx1"/>
                </a:solidFill>
                <a:latin typeface="Arial" pitchFamily="34" charset="0"/>
                <a:ea typeface="Arial" pitchFamily="34" charset="0"/>
                <a:cs typeface="Arial" pitchFamily="34" charset="0"/>
              </a:defRPr>
            </a:lvl4pPr>
            <a:lvl5pPr marL="2057400" indent="-228600" defTabSz="762000">
              <a:spcBef>
                <a:spcPct val="20000"/>
              </a:spcBef>
              <a:defRPr sz="1400">
                <a:solidFill>
                  <a:schemeClr val="tx1"/>
                </a:solidFill>
                <a:latin typeface="Arial" pitchFamily="34" charset="0"/>
                <a:ea typeface="Arial" pitchFamily="34" charset="0"/>
                <a:cs typeface="Arial" pitchFamily="34" charset="0"/>
              </a:defRPr>
            </a:lvl5pPr>
            <a:lvl6pPr marL="25146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lvl="1">
              <a:spcBef>
                <a:spcPct val="50000"/>
              </a:spcBef>
              <a:buClr>
                <a:schemeClr val="tx2"/>
              </a:buClr>
              <a:buSzPct val="85000"/>
              <a:buFont typeface="Wingdings" pitchFamily="2" charset="2"/>
              <a:buNone/>
              <a:defRPr/>
            </a:pPr>
            <a:r>
              <a:rPr lang="de-DE" altLang="de-DE">
                <a:ea typeface="MS PGothic" pitchFamily="34" charset="-128"/>
              </a:rPr>
              <a:t>	</a:t>
            </a:r>
          </a:p>
          <a:p>
            <a:pPr>
              <a:spcBef>
                <a:spcPct val="50000"/>
              </a:spcBef>
              <a:buClr>
                <a:schemeClr val="tx2"/>
              </a:buClr>
              <a:buSzPct val="85000"/>
              <a:buFont typeface="Wingdings" pitchFamily="2" charset="2"/>
              <a:buNone/>
              <a:defRPr/>
            </a:pPr>
            <a:endParaRPr lang="de-DE" altLang="de-DE" sz="1800"/>
          </a:p>
        </p:txBody>
      </p:sp>
      <p:sp>
        <p:nvSpPr>
          <p:cNvPr id="105" name="Rectangle 10">
            <a:extLst>
              <a:ext uri="{FF2B5EF4-FFF2-40B4-BE49-F238E27FC236}">
                <a16:creationId xmlns:a16="http://schemas.microsoft.com/office/drawing/2014/main" id="{03E94F63-835B-46EC-BD65-D9D2187651EE}"/>
              </a:ext>
            </a:extLst>
          </p:cNvPr>
          <p:cNvSpPr>
            <a:spLocks noChangeArrowheads="1"/>
          </p:cNvSpPr>
          <p:nvPr/>
        </p:nvSpPr>
        <p:spPr bwMode="gray">
          <a:xfrm>
            <a:off x="5475288" y="1254125"/>
            <a:ext cx="3600450" cy="215900"/>
          </a:xfrm>
          <a:prstGeom prst="rect">
            <a:avLst/>
          </a:prstGeom>
          <a:solidFill>
            <a:srgbClr val="002060"/>
          </a:solidFill>
          <a:ln w="6350">
            <a:solidFill>
              <a:schemeClr val="tx2">
                <a:lumMod val="65000"/>
                <a:lumOff val="35000"/>
              </a:schemeClr>
            </a:solidFill>
            <a:miter lim="800000"/>
            <a:headEnd/>
            <a:tailEnd/>
          </a:ln>
        </p:spPr>
        <p:txBody>
          <a:bodyPr lIns="0" tIns="0" rIns="0" bIns="0" anchor="ctr" anchorCtr="1"/>
          <a:lstStyle>
            <a:lvl1pPr defTabSz="762000">
              <a:defRPr sz="2400">
                <a:solidFill>
                  <a:schemeClr val="tx1"/>
                </a:solidFill>
                <a:latin typeface="Arial" panose="020B0604020202020204" pitchFamily="34" charset="0"/>
                <a:ea typeface="MS PGothic" panose="020B0600070205080204" pitchFamily="34" charset="-128"/>
              </a:defRPr>
            </a:lvl1pPr>
            <a:lvl2pPr marL="742950" indent="-285750" defTabSz="762000">
              <a:defRPr sz="2400">
                <a:solidFill>
                  <a:schemeClr val="tx1"/>
                </a:solidFill>
                <a:latin typeface="Arial" panose="020B0604020202020204" pitchFamily="34" charset="0"/>
                <a:ea typeface="MS PGothic" panose="020B0600070205080204" pitchFamily="34" charset="-128"/>
              </a:defRPr>
            </a:lvl2pPr>
            <a:lvl3pPr marL="1143000" indent="-228600" defTabSz="762000">
              <a:defRPr sz="2400">
                <a:solidFill>
                  <a:schemeClr val="tx1"/>
                </a:solidFill>
                <a:latin typeface="Arial" panose="020B0604020202020204" pitchFamily="34" charset="0"/>
                <a:ea typeface="MS PGothic" panose="020B0600070205080204" pitchFamily="34" charset="-128"/>
              </a:defRPr>
            </a:lvl3pPr>
            <a:lvl4pPr marL="1600200" indent="-228600" defTabSz="762000">
              <a:defRPr sz="2400">
                <a:solidFill>
                  <a:schemeClr val="tx1"/>
                </a:solidFill>
                <a:latin typeface="Arial" panose="020B0604020202020204" pitchFamily="34" charset="0"/>
                <a:ea typeface="MS PGothic" panose="020B0600070205080204" pitchFamily="34" charset="-128"/>
              </a:defRPr>
            </a:lvl4pPr>
            <a:lvl5pPr marL="2057400" indent="-228600" defTabSz="762000">
              <a:defRPr sz="2400">
                <a:solidFill>
                  <a:schemeClr val="tx1"/>
                </a:solidFill>
                <a:latin typeface="Arial" panose="020B0604020202020204" pitchFamily="34" charset="0"/>
                <a:ea typeface="MS PGothic" panose="020B0600070205080204" pitchFamily="34" charset="-128"/>
              </a:defRPr>
            </a:lvl5pPr>
            <a:lvl6pPr marL="25146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defRPr/>
            </a:pPr>
            <a:r>
              <a:rPr lang="de-DE" altLang="de-DE" sz="1200" b="1">
                <a:solidFill>
                  <a:schemeClr val="bg1"/>
                </a:solidFill>
                <a:cs typeface="Arial" panose="020B0604020202020204" pitchFamily="34" charset="0"/>
              </a:rPr>
              <a:t>Gesamtleistung (€ Mio.)</a:t>
            </a:r>
          </a:p>
        </p:txBody>
      </p:sp>
      <p:sp>
        <p:nvSpPr>
          <p:cNvPr id="106" name="Rectangle 9">
            <a:extLst>
              <a:ext uri="{FF2B5EF4-FFF2-40B4-BE49-F238E27FC236}">
                <a16:creationId xmlns:a16="http://schemas.microsoft.com/office/drawing/2014/main" id="{B207BB72-3364-4EBF-8FD5-5A19C14BF220}"/>
              </a:ext>
            </a:extLst>
          </p:cNvPr>
          <p:cNvSpPr>
            <a:spLocks noChangeArrowheads="1"/>
          </p:cNvSpPr>
          <p:nvPr/>
        </p:nvSpPr>
        <p:spPr bwMode="gray">
          <a:xfrm>
            <a:off x="5475288" y="3933825"/>
            <a:ext cx="3600450" cy="2159000"/>
          </a:xfrm>
          <a:prstGeom prst="rect">
            <a:avLst/>
          </a:prstGeom>
          <a:noFill/>
          <a:ln w="6350">
            <a:solidFill>
              <a:schemeClr val="tx2">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lIns="54000" tIns="54000" rIns="54000" bIns="54000"/>
          <a:lstStyle>
            <a:lvl1pPr defTabSz="762000">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marL="180975" indent="-179388" defTabSz="762000">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defTabSz="762000">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defTabSz="762000">
              <a:spcBef>
                <a:spcPct val="20000"/>
              </a:spcBef>
              <a:buChar char="–"/>
              <a:defRPr sz="1400">
                <a:solidFill>
                  <a:schemeClr val="tx1"/>
                </a:solidFill>
                <a:latin typeface="Arial" pitchFamily="34" charset="0"/>
                <a:ea typeface="Arial" pitchFamily="34" charset="0"/>
                <a:cs typeface="Arial" pitchFamily="34" charset="0"/>
              </a:defRPr>
            </a:lvl4pPr>
            <a:lvl5pPr marL="2057400" indent="-228600" defTabSz="762000">
              <a:spcBef>
                <a:spcPct val="20000"/>
              </a:spcBef>
              <a:defRPr sz="1400">
                <a:solidFill>
                  <a:schemeClr val="tx1"/>
                </a:solidFill>
                <a:latin typeface="Arial" pitchFamily="34" charset="0"/>
                <a:ea typeface="Arial" pitchFamily="34" charset="0"/>
                <a:cs typeface="Arial" pitchFamily="34" charset="0"/>
              </a:defRPr>
            </a:lvl5pPr>
            <a:lvl6pPr marL="25146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lvl="1">
              <a:spcBef>
                <a:spcPct val="50000"/>
              </a:spcBef>
              <a:buClr>
                <a:schemeClr val="tx2"/>
              </a:buClr>
              <a:buSzPct val="85000"/>
              <a:buFont typeface="Wingdings" pitchFamily="2" charset="2"/>
              <a:buNone/>
              <a:defRPr/>
            </a:pPr>
            <a:r>
              <a:rPr lang="de-DE" altLang="de-DE">
                <a:ea typeface="MS PGothic" pitchFamily="34" charset="-128"/>
              </a:rPr>
              <a:t>	</a:t>
            </a:r>
          </a:p>
          <a:p>
            <a:pPr>
              <a:spcBef>
                <a:spcPct val="50000"/>
              </a:spcBef>
              <a:buClr>
                <a:schemeClr val="tx2"/>
              </a:buClr>
              <a:buSzPct val="85000"/>
              <a:buFont typeface="Wingdings" pitchFamily="2" charset="2"/>
              <a:buNone/>
              <a:defRPr/>
            </a:pPr>
            <a:endParaRPr lang="de-DE" altLang="de-DE" sz="1800"/>
          </a:p>
        </p:txBody>
      </p:sp>
      <p:sp>
        <p:nvSpPr>
          <p:cNvPr id="107" name="Rectangle 10">
            <a:extLst>
              <a:ext uri="{FF2B5EF4-FFF2-40B4-BE49-F238E27FC236}">
                <a16:creationId xmlns:a16="http://schemas.microsoft.com/office/drawing/2014/main" id="{B6D04C5D-A1EB-4F92-B6E6-9C5673E19C4F}"/>
              </a:ext>
            </a:extLst>
          </p:cNvPr>
          <p:cNvSpPr>
            <a:spLocks noChangeArrowheads="1"/>
          </p:cNvSpPr>
          <p:nvPr/>
        </p:nvSpPr>
        <p:spPr bwMode="gray">
          <a:xfrm>
            <a:off x="5475288" y="3716338"/>
            <a:ext cx="3600450" cy="217487"/>
          </a:xfrm>
          <a:prstGeom prst="rect">
            <a:avLst/>
          </a:prstGeom>
          <a:solidFill>
            <a:srgbClr val="002060"/>
          </a:solidFill>
          <a:ln w="6350">
            <a:solidFill>
              <a:schemeClr val="tx2">
                <a:lumMod val="65000"/>
                <a:lumOff val="35000"/>
              </a:schemeClr>
            </a:solidFill>
            <a:miter lim="800000"/>
            <a:headEnd/>
            <a:tailEnd/>
          </a:ln>
        </p:spPr>
        <p:txBody>
          <a:bodyPr lIns="0" tIns="0" rIns="0" bIns="0" anchor="ctr" anchorCtr="1"/>
          <a:lstStyle>
            <a:lvl1pPr defTabSz="762000">
              <a:defRPr sz="2400">
                <a:solidFill>
                  <a:schemeClr val="tx1"/>
                </a:solidFill>
                <a:latin typeface="Arial" panose="020B0604020202020204" pitchFamily="34" charset="0"/>
                <a:ea typeface="MS PGothic" panose="020B0600070205080204" pitchFamily="34" charset="-128"/>
              </a:defRPr>
            </a:lvl1pPr>
            <a:lvl2pPr marL="742950" indent="-285750" defTabSz="762000">
              <a:defRPr sz="2400">
                <a:solidFill>
                  <a:schemeClr val="tx1"/>
                </a:solidFill>
                <a:latin typeface="Arial" panose="020B0604020202020204" pitchFamily="34" charset="0"/>
                <a:ea typeface="MS PGothic" panose="020B0600070205080204" pitchFamily="34" charset="-128"/>
              </a:defRPr>
            </a:lvl2pPr>
            <a:lvl3pPr marL="1143000" indent="-228600" defTabSz="762000">
              <a:defRPr sz="2400">
                <a:solidFill>
                  <a:schemeClr val="tx1"/>
                </a:solidFill>
                <a:latin typeface="Arial" panose="020B0604020202020204" pitchFamily="34" charset="0"/>
                <a:ea typeface="MS PGothic" panose="020B0600070205080204" pitchFamily="34" charset="-128"/>
              </a:defRPr>
            </a:lvl3pPr>
            <a:lvl4pPr marL="1600200" indent="-228600" defTabSz="762000">
              <a:defRPr sz="2400">
                <a:solidFill>
                  <a:schemeClr val="tx1"/>
                </a:solidFill>
                <a:latin typeface="Arial" panose="020B0604020202020204" pitchFamily="34" charset="0"/>
                <a:ea typeface="MS PGothic" panose="020B0600070205080204" pitchFamily="34" charset="-128"/>
              </a:defRPr>
            </a:lvl4pPr>
            <a:lvl5pPr marL="2057400" indent="-228600" defTabSz="762000">
              <a:defRPr sz="2400">
                <a:solidFill>
                  <a:schemeClr val="tx1"/>
                </a:solidFill>
                <a:latin typeface="Arial" panose="020B0604020202020204" pitchFamily="34" charset="0"/>
                <a:ea typeface="MS PGothic" panose="020B0600070205080204" pitchFamily="34" charset="-128"/>
              </a:defRPr>
            </a:lvl5pPr>
            <a:lvl6pPr marL="25146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defRPr/>
            </a:pPr>
            <a:r>
              <a:rPr lang="de-DE" altLang="de-DE" sz="1200" b="1" dirty="0">
                <a:solidFill>
                  <a:schemeClr val="bg1"/>
                </a:solidFill>
                <a:cs typeface="Arial" panose="020B0604020202020204" pitchFamily="34" charset="0"/>
              </a:rPr>
              <a:t>EBITDA / Periodenergebnis (€ Mio.)</a:t>
            </a:r>
          </a:p>
        </p:txBody>
      </p:sp>
      <p:sp>
        <p:nvSpPr>
          <p:cNvPr id="108" name="Rectangle 9">
            <a:extLst>
              <a:ext uri="{FF2B5EF4-FFF2-40B4-BE49-F238E27FC236}">
                <a16:creationId xmlns:a16="http://schemas.microsoft.com/office/drawing/2014/main" id="{6572A747-0CBB-4561-9EA6-9E4BCBAB1287}"/>
              </a:ext>
            </a:extLst>
          </p:cNvPr>
          <p:cNvSpPr>
            <a:spLocks noChangeArrowheads="1"/>
          </p:cNvSpPr>
          <p:nvPr/>
        </p:nvSpPr>
        <p:spPr bwMode="gray">
          <a:xfrm>
            <a:off x="1763713" y="3932238"/>
            <a:ext cx="3600450" cy="2160587"/>
          </a:xfrm>
          <a:prstGeom prst="rect">
            <a:avLst/>
          </a:prstGeom>
          <a:noFill/>
          <a:ln w="6350">
            <a:solidFill>
              <a:schemeClr val="tx2">
                <a:lumMod val="65000"/>
                <a:lumOff val="35000"/>
              </a:schemeClr>
            </a:solidFill>
            <a:miter lim="800000"/>
            <a:headEnd/>
            <a:tailEnd/>
          </a:ln>
          <a:extLst>
            <a:ext uri="{909E8E84-426E-40DD-AFC4-6F175D3DCCD1}">
              <a14:hiddenFill xmlns:a14="http://schemas.microsoft.com/office/drawing/2010/main">
                <a:solidFill>
                  <a:srgbClr val="FFFFFF"/>
                </a:solidFill>
              </a14:hiddenFill>
            </a:ext>
          </a:extLst>
        </p:spPr>
        <p:txBody>
          <a:bodyPr lIns="54000" tIns="54000" rIns="54000" bIns="54000"/>
          <a:lstStyle>
            <a:lvl1pPr defTabSz="762000">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marL="180975" indent="-179388" defTabSz="762000">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defTabSz="762000">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defTabSz="762000">
              <a:spcBef>
                <a:spcPct val="20000"/>
              </a:spcBef>
              <a:buChar char="–"/>
              <a:defRPr sz="1400">
                <a:solidFill>
                  <a:schemeClr val="tx1"/>
                </a:solidFill>
                <a:latin typeface="Arial" pitchFamily="34" charset="0"/>
                <a:ea typeface="Arial" pitchFamily="34" charset="0"/>
                <a:cs typeface="Arial" pitchFamily="34" charset="0"/>
              </a:defRPr>
            </a:lvl4pPr>
            <a:lvl5pPr marL="2057400" indent="-228600" defTabSz="762000">
              <a:spcBef>
                <a:spcPct val="20000"/>
              </a:spcBef>
              <a:defRPr sz="1400">
                <a:solidFill>
                  <a:schemeClr val="tx1"/>
                </a:solidFill>
                <a:latin typeface="Arial" pitchFamily="34" charset="0"/>
                <a:ea typeface="Arial" pitchFamily="34" charset="0"/>
                <a:cs typeface="Arial" pitchFamily="34" charset="0"/>
              </a:defRPr>
            </a:lvl5pPr>
            <a:lvl6pPr marL="25146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defTabSz="7620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lvl="1">
              <a:spcBef>
                <a:spcPct val="50000"/>
              </a:spcBef>
              <a:buClr>
                <a:schemeClr val="tx2"/>
              </a:buClr>
              <a:buSzPct val="85000"/>
              <a:buFont typeface="Wingdings" pitchFamily="2" charset="2"/>
              <a:buNone/>
              <a:defRPr/>
            </a:pPr>
            <a:r>
              <a:rPr lang="de-DE" altLang="de-DE">
                <a:ea typeface="MS PGothic" pitchFamily="34" charset="-128"/>
              </a:rPr>
              <a:t>	</a:t>
            </a:r>
          </a:p>
          <a:p>
            <a:pPr>
              <a:spcBef>
                <a:spcPct val="50000"/>
              </a:spcBef>
              <a:buClr>
                <a:schemeClr val="tx2"/>
              </a:buClr>
              <a:buSzPct val="85000"/>
              <a:buFont typeface="Wingdings" pitchFamily="2" charset="2"/>
              <a:buNone/>
              <a:defRPr/>
            </a:pPr>
            <a:endParaRPr lang="de-DE" altLang="de-DE" sz="1800"/>
          </a:p>
        </p:txBody>
      </p:sp>
      <p:sp>
        <p:nvSpPr>
          <p:cNvPr id="109" name="Rectangle 10">
            <a:extLst>
              <a:ext uri="{FF2B5EF4-FFF2-40B4-BE49-F238E27FC236}">
                <a16:creationId xmlns:a16="http://schemas.microsoft.com/office/drawing/2014/main" id="{66ED07A4-24E0-4E36-A65A-8F20EA844657}"/>
              </a:ext>
            </a:extLst>
          </p:cNvPr>
          <p:cNvSpPr>
            <a:spLocks noChangeArrowheads="1"/>
          </p:cNvSpPr>
          <p:nvPr/>
        </p:nvSpPr>
        <p:spPr bwMode="gray">
          <a:xfrm>
            <a:off x="1763713" y="3716338"/>
            <a:ext cx="3600450" cy="215900"/>
          </a:xfrm>
          <a:prstGeom prst="rect">
            <a:avLst/>
          </a:prstGeom>
          <a:solidFill>
            <a:srgbClr val="002060"/>
          </a:solidFill>
          <a:ln w="6350">
            <a:solidFill>
              <a:schemeClr val="tx2">
                <a:lumMod val="65000"/>
                <a:lumOff val="35000"/>
              </a:schemeClr>
            </a:solidFill>
            <a:miter lim="800000"/>
            <a:headEnd/>
            <a:tailEnd/>
          </a:ln>
        </p:spPr>
        <p:txBody>
          <a:bodyPr lIns="0" tIns="0" rIns="0" bIns="0" anchor="ctr" anchorCtr="1"/>
          <a:lstStyle>
            <a:lvl1pPr defTabSz="762000">
              <a:defRPr sz="2400">
                <a:solidFill>
                  <a:schemeClr val="tx1"/>
                </a:solidFill>
                <a:latin typeface="Arial" panose="020B0604020202020204" pitchFamily="34" charset="0"/>
                <a:ea typeface="MS PGothic" panose="020B0600070205080204" pitchFamily="34" charset="-128"/>
              </a:defRPr>
            </a:lvl1pPr>
            <a:lvl2pPr marL="742950" indent="-285750" defTabSz="762000">
              <a:defRPr sz="2400">
                <a:solidFill>
                  <a:schemeClr val="tx1"/>
                </a:solidFill>
                <a:latin typeface="Arial" panose="020B0604020202020204" pitchFamily="34" charset="0"/>
                <a:ea typeface="MS PGothic" panose="020B0600070205080204" pitchFamily="34" charset="-128"/>
              </a:defRPr>
            </a:lvl2pPr>
            <a:lvl3pPr marL="1143000" indent="-228600" defTabSz="762000">
              <a:defRPr sz="2400">
                <a:solidFill>
                  <a:schemeClr val="tx1"/>
                </a:solidFill>
                <a:latin typeface="Arial" panose="020B0604020202020204" pitchFamily="34" charset="0"/>
                <a:ea typeface="MS PGothic" panose="020B0600070205080204" pitchFamily="34" charset="-128"/>
              </a:defRPr>
            </a:lvl3pPr>
            <a:lvl4pPr marL="1600200" indent="-228600" defTabSz="762000">
              <a:defRPr sz="2400">
                <a:solidFill>
                  <a:schemeClr val="tx1"/>
                </a:solidFill>
                <a:latin typeface="Arial" panose="020B0604020202020204" pitchFamily="34" charset="0"/>
                <a:ea typeface="MS PGothic" panose="020B0600070205080204" pitchFamily="34" charset="-128"/>
              </a:defRPr>
            </a:lvl4pPr>
            <a:lvl5pPr marL="2057400" indent="-228600" defTabSz="762000">
              <a:defRPr sz="2400">
                <a:solidFill>
                  <a:schemeClr val="tx1"/>
                </a:solidFill>
                <a:latin typeface="Arial" panose="020B0604020202020204" pitchFamily="34" charset="0"/>
                <a:ea typeface="MS PGothic" panose="020B0600070205080204" pitchFamily="34" charset="-128"/>
              </a:defRPr>
            </a:lvl5pPr>
            <a:lvl6pPr marL="25146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defRPr/>
            </a:pPr>
            <a:r>
              <a:rPr lang="de-DE" altLang="de-DE" sz="1200" b="1" dirty="0">
                <a:solidFill>
                  <a:schemeClr val="bg1"/>
                </a:solidFill>
              </a:rPr>
              <a:t>Working Capital (€ Mio.)</a:t>
            </a:r>
          </a:p>
        </p:txBody>
      </p:sp>
      <p:sp>
        <p:nvSpPr>
          <p:cNvPr id="110" name="Textplatzhalter 59">
            <a:extLst>
              <a:ext uri="{FF2B5EF4-FFF2-40B4-BE49-F238E27FC236}">
                <a16:creationId xmlns:a16="http://schemas.microsoft.com/office/drawing/2014/main" id="{6773DC7B-67A7-4C8F-9A97-F706994486AE}"/>
              </a:ext>
            </a:extLst>
          </p:cNvPr>
          <p:cNvSpPr txBox="1">
            <a:spLocks/>
          </p:cNvSpPr>
          <p:nvPr/>
        </p:nvSpPr>
        <p:spPr bwMode="auto">
          <a:xfrm>
            <a:off x="77788" y="1254125"/>
            <a:ext cx="1614487" cy="4170363"/>
          </a:xfrm>
          <a:prstGeom prst="rect">
            <a:avLst/>
          </a:prstGeom>
          <a:solidFill>
            <a:schemeClr val="bg1">
              <a:lumMod val="95000"/>
            </a:schemeClr>
          </a:solidFill>
          <a:ln>
            <a:noFill/>
          </a:ln>
          <a:effectLst/>
        </p:spPr>
        <p:txBody>
          <a:bodyPr/>
          <a:lstStyle>
            <a:lvl1pPr marL="174625" indent="-174625">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spcBef>
                <a:spcPct val="20000"/>
              </a:spcBef>
              <a:buClr>
                <a:srgbClr val="0C2D83"/>
              </a:buClr>
              <a:buSzPct val="150000"/>
              <a:buFont typeface="Wingdings" pitchFamily="2" charset="2"/>
              <a:buChar char="§"/>
              <a:defRPr/>
            </a:pPr>
            <a:r>
              <a:rPr lang="de-DE" altLang="en-US" sz="1200" dirty="0">
                <a:cs typeface="Arial" pitchFamily="34" charset="0"/>
              </a:rPr>
              <a:t>Kernaussage</a:t>
            </a:r>
          </a:p>
          <a:p>
            <a:pPr>
              <a:spcBef>
                <a:spcPct val="20000"/>
              </a:spcBef>
              <a:buClr>
                <a:srgbClr val="0C2D83"/>
              </a:buClr>
              <a:buSzPct val="150000"/>
              <a:buFont typeface="Wingdings" pitchFamily="2" charset="2"/>
              <a:buChar char="§"/>
              <a:defRPr/>
            </a:pPr>
            <a:endParaRPr lang="de-DE" altLang="en-US" sz="1200" dirty="0">
              <a:cs typeface="Arial" pitchFamily="34" charset="0"/>
            </a:endParaRPr>
          </a:p>
          <a:p>
            <a:pPr>
              <a:spcBef>
                <a:spcPct val="20000"/>
              </a:spcBef>
              <a:buClr>
                <a:srgbClr val="0C2D83"/>
              </a:buClr>
              <a:buSzPct val="150000"/>
              <a:buFont typeface="Wingdings" pitchFamily="2" charset="2"/>
              <a:buChar char="§"/>
              <a:defRPr/>
            </a:pPr>
            <a:r>
              <a:rPr lang="de-DE" altLang="en-US" sz="1200" dirty="0">
                <a:cs typeface="Arial" pitchFamily="34" charset="0"/>
              </a:rPr>
              <a:t>Die dargestellten Werte sind beispielhaft</a:t>
            </a:r>
          </a:p>
          <a:p>
            <a:pPr>
              <a:spcBef>
                <a:spcPct val="20000"/>
              </a:spcBef>
              <a:buClr>
                <a:srgbClr val="0C2D83"/>
              </a:buClr>
              <a:buSzPct val="150000"/>
              <a:buFont typeface="Frutiger 45 light" pitchFamily="34" charset="0"/>
              <a:buNone/>
              <a:defRPr/>
            </a:pPr>
            <a:endParaRPr lang="de-DE" altLang="de-DE" sz="1200" b="1" dirty="0">
              <a:solidFill>
                <a:schemeClr val="bg1"/>
              </a:solidFill>
              <a:cs typeface="Arial" pitchFamily="34" charset="0"/>
            </a:endParaRPr>
          </a:p>
          <a:p>
            <a:pPr>
              <a:spcBef>
                <a:spcPct val="20000"/>
              </a:spcBef>
              <a:buClr>
                <a:srgbClr val="0C2D83"/>
              </a:buClr>
              <a:buSzPct val="150000"/>
              <a:buFont typeface="Wingdings" pitchFamily="2" charset="2"/>
              <a:buChar char="§"/>
              <a:defRPr/>
            </a:pPr>
            <a:endParaRPr lang="de-DE" altLang="en-US" sz="1200" dirty="0">
              <a:cs typeface="Arial" pitchFamily="34" charset="0"/>
            </a:endParaRPr>
          </a:p>
          <a:p>
            <a:pPr>
              <a:spcBef>
                <a:spcPct val="20000"/>
              </a:spcBef>
              <a:buClr>
                <a:srgbClr val="0C2D83"/>
              </a:buClr>
              <a:buSzPct val="150000"/>
              <a:buFont typeface="Wingdings" pitchFamily="2" charset="2"/>
              <a:buChar char="§"/>
              <a:defRPr/>
            </a:pPr>
            <a:endParaRPr lang="de-DE" altLang="en-US" sz="1200" dirty="0">
              <a:cs typeface="Arial" pitchFamily="34" charset="0"/>
            </a:endParaRPr>
          </a:p>
        </p:txBody>
      </p:sp>
      <p:pic>
        <p:nvPicPr>
          <p:cNvPr id="111" name="Grafik 2">
            <a:extLst>
              <a:ext uri="{FF2B5EF4-FFF2-40B4-BE49-F238E27FC236}">
                <a16:creationId xmlns:a16="http://schemas.microsoft.com/office/drawing/2014/main" id="{D65196D2-5CA8-49F9-9640-E8484DC1B02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54263" y="1536700"/>
            <a:ext cx="2408237"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 name="Grafik 3">
            <a:extLst>
              <a:ext uri="{FF2B5EF4-FFF2-40B4-BE49-F238E27FC236}">
                <a16:creationId xmlns:a16="http://schemas.microsoft.com/office/drawing/2014/main" id="{27651629-DAB7-498E-8C44-69395ED14A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13463" y="4024313"/>
            <a:ext cx="2324100"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Grafik 5">
            <a:extLst>
              <a:ext uri="{FF2B5EF4-FFF2-40B4-BE49-F238E27FC236}">
                <a16:creationId xmlns:a16="http://schemas.microsoft.com/office/drawing/2014/main" id="{1BAB4003-9239-4B5E-9ACD-1E193A3438B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54263" y="4024313"/>
            <a:ext cx="2420937"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 name="Grafik 7">
            <a:extLst>
              <a:ext uri="{FF2B5EF4-FFF2-40B4-BE49-F238E27FC236}">
                <a16:creationId xmlns:a16="http://schemas.microsoft.com/office/drawing/2014/main" id="{FF1B553B-4A67-4636-81EC-15D795080FE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1536700"/>
            <a:ext cx="235902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911121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Gerade Verbindung mit Pfeil 8">
            <a:extLst>
              <a:ext uri="{FF2B5EF4-FFF2-40B4-BE49-F238E27FC236}">
                <a16:creationId xmlns:a16="http://schemas.microsoft.com/office/drawing/2014/main" id="{0CF008B2-DC4E-4D83-802B-8898CDA3A49A}"/>
              </a:ext>
            </a:extLst>
          </p:cNvPr>
          <p:cNvCxnSpPr>
            <a:cxnSpLocks/>
          </p:cNvCxnSpPr>
          <p:nvPr/>
        </p:nvCxnSpPr>
        <p:spPr>
          <a:xfrm>
            <a:off x="4924492" y="1916832"/>
            <a:ext cx="0" cy="3384376"/>
          </a:xfrm>
          <a:prstGeom prst="straightConnector1">
            <a:avLst/>
          </a:prstGeom>
          <a:ln>
            <a:solidFill>
              <a:schemeClr val="tx1">
                <a:lumMod val="65000"/>
                <a:lumOff val="3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4.2 Finanzwirtschaftliche Analyse</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25</a:t>
            </a:fld>
            <a:endParaRPr lang="de-DE" altLang="de-DE" sz="1000"/>
          </a:p>
        </p:txBody>
      </p:sp>
      <p:sp>
        <p:nvSpPr>
          <p:cNvPr id="17" name="Textplatzhalter 59">
            <a:extLst>
              <a:ext uri="{FF2B5EF4-FFF2-40B4-BE49-F238E27FC236}">
                <a16:creationId xmlns:a16="http://schemas.microsoft.com/office/drawing/2014/main" id="{AB899E6C-CB4E-495A-AEDC-D6378995FF85}"/>
              </a:ext>
            </a:extLst>
          </p:cNvPr>
          <p:cNvSpPr txBox="1">
            <a:spLocks/>
          </p:cNvSpPr>
          <p:nvPr/>
        </p:nvSpPr>
        <p:spPr bwMode="auto">
          <a:xfrm>
            <a:off x="77788" y="1254125"/>
            <a:ext cx="1614487" cy="4170363"/>
          </a:xfrm>
          <a:prstGeom prst="rect">
            <a:avLst/>
          </a:prstGeom>
          <a:solidFill>
            <a:schemeClr val="bg1">
              <a:lumMod val="95000"/>
            </a:schemeClr>
          </a:solidFill>
          <a:ln>
            <a:noFill/>
          </a:ln>
          <a:effectLst/>
        </p:spPr>
        <p:txBody>
          <a:bodyPr/>
          <a:lstStyle>
            <a:lvl1pPr marL="174625" indent="-174625">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spcBef>
                <a:spcPct val="20000"/>
              </a:spcBef>
              <a:buClr>
                <a:srgbClr val="0C2D83"/>
              </a:buClr>
              <a:buSzPct val="150000"/>
              <a:buFont typeface="Wingdings" pitchFamily="2" charset="2"/>
              <a:buChar char="§"/>
              <a:defRPr/>
            </a:pPr>
            <a:r>
              <a:rPr lang="de-DE" altLang="en-US" sz="1200" dirty="0">
                <a:cs typeface="Arial" pitchFamily="34" charset="0"/>
              </a:rPr>
              <a:t>Kernaussage</a:t>
            </a:r>
          </a:p>
          <a:p>
            <a:pPr>
              <a:spcBef>
                <a:spcPct val="20000"/>
              </a:spcBef>
              <a:buClr>
                <a:srgbClr val="0C2D83"/>
              </a:buClr>
              <a:buSzPct val="150000"/>
              <a:buFont typeface="Wingdings" pitchFamily="2" charset="2"/>
              <a:buChar char="§"/>
              <a:defRPr/>
            </a:pPr>
            <a:endParaRPr lang="de-DE" altLang="en-US" sz="1200" dirty="0">
              <a:cs typeface="Arial" pitchFamily="34" charset="0"/>
            </a:endParaRPr>
          </a:p>
          <a:p>
            <a:pPr>
              <a:spcBef>
                <a:spcPct val="20000"/>
              </a:spcBef>
              <a:buClr>
                <a:srgbClr val="0C2D83"/>
              </a:buClr>
              <a:buSzPct val="150000"/>
              <a:buFont typeface="Wingdings" pitchFamily="2" charset="2"/>
              <a:buChar char="§"/>
              <a:defRPr/>
            </a:pPr>
            <a:r>
              <a:rPr lang="de-DE" altLang="en-US" sz="1200" dirty="0">
                <a:cs typeface="Arial" pitchFamily="34" charset="0"/>
              </a:rPr>
              <a:t>Die dargestellten Werte sind beispielhaft</a:t>
            </a:r>
          </a:p>
          <a:p>
            <a:pPr>
              <a:spcBef>
                <a:spcPct val="20000"/>
              </a:spcBef>
              <a:buClr>
                <a:srgbClr val="0C2D83"/>
              </a:buClr>
              <a:buSzPct val="150000"/>
              <a:buFont typeface="Frutiger 45 light" pitchFamily="34" charset="0"/>
              <a:buNone/>
              <a:defRPr/>
            </a:pPr>
            <a:endParaRPr lang="de-DE" altLang="de-DE" sz="1200" b="1" dirty="0">
              <a:solidFill>
                <a:schemeClr val="bg1"/>
              </a:solidFill>
              <a:cs typeface="Arial" pitchFamily="34" charset="0"/>
            </a:endParaRPr>
          </a:p>
          <a:p>
            <a:pPr>
              <a:spcBef>
                <a:spcPct val="20000"/>
              </a:spcBef>
              <a:buClr>
                <a:srgbClr val="0C2D83"/>
              </a:buClr>
              <a:buSzPct val="150000"/>
              <a:buFont typeface="Wingdings" pitchFamily="2" charset="2"/>
              <a:buChar char="§"/>
              <a:defRPr/>
            </a:pPr>
            <a:endParaRPr lang="de-DE" altLang="en-US" sz="1200" dirty="0">
              <a:cs typeface="Arial" pitchFamily="34" charset="0"/>
            </a:endParaRPr>
          </a:p>
          <a:p>
            <a:pPr>
              <a:spcBef>
                <a:spcPct val="20000"/>
              </a:spcBef>
              <a:buClr>
                <a:srgbClr val="0C2D83"/>
              </a:buClr>
              <a:buSzPct val="150000"/>
              <a:buFont typeface="Wingdings" pitchFamily="2" charset="2"/>
              <a:buChar char="§"/>
              <a:defRPr/>
            </a:pPr>
            <a:endParaRPr lang="de-DE" altLang="en-US" sz="1200" dirty="0">
              <a:cs typeface="Arial" pitchFamily="34" charset="0"/>
            </a:endParaRPr>
          </a:p>
        </p:txBody>
      </p:sp>
      <p:sp>
        <p:nvSpPr>
          <p:cNvPr id="2" name="Rechteck 1">
            <a:extLst>
              <a:ext uri="{FF2B5EF4-FFF2-40B4-BE49-F238E27FC236}">
                <a16:creationId xmlns:a16="http://schemas.microsoft.com/office/drawing/2014/main" id="{C2C83E55-1A49-4EBB-ADED-8E7482472B54}"/>
              </a:ext>
            </a:extLst>
          </p:cNvPr>
          <p:cNvSpPr/>
          <p:nvPr/>
        </p:nvSpPr>
        <p:spPr>
          <a:xfrm>
            <a:off x="2195736" y="4077072"/>
            <a:ext cx="1008112" cy="12961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latin typeface="Arial" panose="020B0604020202020204" pitchFamily="34" charset="0"/>
                <a:cs typeface="Arial" panose="020B0604020202020204" pitchFamily="34" charset="0"/>
              </a:rPr>
              <a:t>-950 T€</a:t>
            </a:r>
          </a:p>
        </p:txBody>
      </p:sp>
      <p:cxnSp>
        <p:nvCxnSpPr>
          <p:cNvPr id="4" name="Gerader Verbinder 3">
            <a:extLst>
              <a:ext uri="{FF2B5EF4-FFF2-40B4-BE49-F238E27FC236}">
                <a16:creationId xmlns:a16="http://schemas.microsoft.com/office/drawing/2014/main" id="{AF426F77-FADA-4190-971C-217D336BF900}"/>
              </a:ext>
            </a:extLst>
          </p:cNvPr>
          <p:cNvCxnSpPr/>
          <p:nvPr/>
        </p:nvCxnSpPr>
        <p:spPr>
          <a:xfrm>
            <a:off x="1835696" y="4077072"/>
            <a:ext cx="6480720"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Rechteck 20">
            <a:extLst>
              <a:ext uri="{FF2B5EF4-FFF2-40B4-BE49-F238E27FC236}">
                <a16:creationId xmlns:a16="http://schemas.microsoft.com/office/drawing/2014/main" id="{7FB41E25-B482-49D9-8256-62C46A79D93F}"/>
              </a:ext>
            </a:extLst>
          </p:cNvPr>
          <p:cNvSpPr/>
          <p:nvPr/>
        </p:nvSpPr>
        <p:spPr>
          <a:xfrm>
            <a:off x="6660232" y="1844849"/>
            <a:ext cx="1008112" cy="2232223"/>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latin typeface="Arial" panose="020B0604020202020204" pitchFamily="34" charset="0"/>
                <a:cs typeface="Arial" panose="020B0604020202020204" pitchFamily="34" charset="0"/>
              </a:rPr>
              <a:t>+1.300 T€</a:t>
            </a:r>
          </a:p>
        </p:txBody>
      </p:sp>
      <p:sp>
        <p:nvSpPr>
          <p:cNvPr id="5" name="Ellipse 4">
            <a:extLst>
              <a:ext uri="{FF2B5EF4-FFF2-40B4-BE49-F238E27FC236}">
                <a16:creationId xmlns:a16="http://schemas.microsoft.com/office/drawing/2014/main" id="{D03F640B-599E-4D33-8278-7AF235B72870}"/>
              </a:ext>
            </a:extLst>
          </p:cNvPr>
          <p:cNvSpPr/>
          <p:nvPr/>
        </p:nvSpPr>
        <p:spPr>
          <a:xfrm>
            <a:off x="4204412" y="2996954"/>
            <a:ext cx="1440160" cy="720080"/>
          </a:xfrm>
          <a:prstGeom prst="ellipse">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chemeClr val="tx1">
                    <a:lumMod val="65000"/>
                    <a:lumOff val="35000"/>
                  </a:schemeClr>
                </a:solidFill>
                <a:latin typeface="Arial" panose="020B0604020202020204" pitchFamily="34" charset="0"/>
                <a:cs typeface="Arial" panose="020B0604020202020204" pitchFamily="34" charset="0"/>
              </a:rPr>
              <a:t>+2.250 T€</a:t>
            </a:r>
          </a:p>
        </p:txBody>
      </p:sp>
      <p:cxnSp>
        <p:nvCxnSpPr>
          <p:cNvPr id="7" name="Gerader Verbinder 6">
            <a:extLst>
              <a:ext uri="{FF2B5EF4-FFF2-40B4-BE49-F238E27FC236}">
                <a16:creationId xmlns:a16="http://schemas.microsoft.com/office/drawing/2014/main" id="{9875063B-F968-4E6B-BC72-D89AA4AA7BD7}"/>
              </a:ext>
            </a:extLst>
          </p:cNvPr>
          <p:cNvCxnSpPr>
            <a:cxnSpLocks/>
          </p:cNvCxnSpPr>
          <p:nvPr/>
        </p:nvCxnSpPr>
        <p:spPr>
          <a:xfrm>
            <a:off x="2195736" y="5399021"/>
            <a:ext cx="2728756" cy="0"/>
          </a:xfrm>
          <a:prstGeom prst="line">
            <a:avLst/>
          </a:prstGeom>
          <a:ln w="12700" cap="flat" cmpd="sng" algn="ctr">
            <a:solidFill>
              <a:schemeClr val="tx1">
                <a:lumMod val="65000"/>
                <a:lumOff val="3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6" name="Gerader Verbinder 25">
            <a:extLst>
              <a:ext uri="{FF2B5EF4-FFF2-40B4-BE49-F238E27FC236}">
                <a16:creationId xmlns:a16="http://schemas.microsoft.com/office/drawing/2014/main" id="{78FC427C-BD8F-4DC5-B60E-13F218C4DFEB}"/>
              </a:ext>
            </a:extLst>
          </p:cNvPr>
          <p:cNvCxnSpPr>
            <a:cxnSpLocks/>
          </p:cNvCxnSpPr>
          <p:nvPr/>
        </p:nvCxnSpPr>
        <p:spPr>
          <a:xfrm>
            <a:off x="4924492" y="1836718"/>
            <a:ext cx="2743852" cy="0"/>
          </a:xfrm>
          <a:prstGeom prst="line">
            <a:avLst/>
          </a:prstGeom>
          <a:ln w="12700" cap="flat" cmpd="sng" algn="ctr">
            <a:solidFill>
              <a:schemeClr val="tx1">
                <a:lumMod val="65000"/>
                <a:lumOff val="3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2" name="Ellipse 11">
            <a:extLst>
              <a:ext uri="{FF2B5EF4-FFF2-40B4-BE49-F238E27FC236}">
                <a16:creationId xmlns:a16="http://schemas.microsoft.com/office/drawing/2014/main" id="{C7F7DF8B-7406-45C9-8BE8-CC3CD350071C}"/>
              </a:ext>
            </a:extLst>
          </p:cNvPr>
          <p:cNvSpPr/>
          <p:nvPr/>
        </p:nvSpPr>
        <p:spPr>
          <a:xfrm>
            <a:off x="2275303" y="3622912"/>
            <a:ext cx="848978" cy="365662"/>
          </a:xfrm>
          <a:prstGeom prst="ellipse">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lumMod val="65000"/>
                    <a:lumOff val="35000"/>
                  </a:schemeClr>
                </a:solidFill>
                <a:latin typeface="Arial" panose="020B0604020202020204" pitchFamily="34" charset="0"/>
                <a:cs typeface="Arial" panose="020B0604020202020204" pitchFamily="34" charset="0"/>
              </a:rPr>
              <a:t>-4,4%</a:t>
            </a:r>
          </a:p>
        </p:txBody>
      </p:sp>
      <p:sp>
        <p:nvSpPr>
          <p:cNvPr id="32" name="Ellipse 31">
            <a:extLst>
              <a:ext uri="{FF2B5EF4-FFF2-40B4-BE49-F238E27FC236}">
                <a16:creationId xmlns:a16="http://schemas.microsoft.com/office/drawing/2014/main" id="{8D8021F9-A828-433D-8885-6E6111B8085F}"/>
              </a:ext>
            </a:extLst>
          </p:cNvPr>
          <p:cNvSpPr/>
          <p:nvPr/>
        </p:nvSpPr>
        <p:spPr>
          <a:xfrm>
            <a:off x="6739799" y="1369310"/>
            <a:ext cx="848978" cy="365662"/>
          </a:xfrm>
          <a:prstGeom prst="ellipse">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lumMod val="65000"/>
                    <a:lumOff val="35000"/>
                  </a:schemeClr>
                </a:solidFill>
                <a:latin typeface="Arial" panose="020B0604020202020204" pitchFamily="34" charset="0"/>
                <a:cs typeface="Arial" panose="020B0604020202020204" pitchFamily="34" charset="0"/>
              </a:rPr>
              <a:t>5,3%</a:t>
            </a:r>
          </a:p>
        </p:txBody>
      </p:sp>
      <p:sp>
        <p:nvSpPr>
          <p:cNvPr id="13" name="Rechteck 12">
            <a:extLst>
              <a:ext uri="{FF2B5EF4-FFF2-40B4-BE49-F238E27FC236}">
                <a16:creationId xmlns:a16="http://schemas.microsoft.com/office/drawing/2014/main" id="{8F89999D-D1AC-46D5-A778-22D7FBBFBDC1}"/>
              </a:ext>
            </a:extLst>
          </p:cNvPr>
          <p:cNvSpPr/>
          <p:nvPr/>
        </p:nvSpPr>
        <p:spPr>
          <a:xfrm>
            <a:off x="1943708" y="5604584"/>
            <a:ext cx="1512168" cy="288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solidFill>
                  <a:schemeClr val="tx1">
                    <a:lumMod val="65000"/>
                    <a:lumOff val="35000"/>
                  </a:schemeClr>
                </a:solidFill>
                <a:latin typeface="Arial" panose="020B0604020202020204" pitchFamily="34" charset="0"/>
                <a:cs typeface="Arial" panose="020B0604020202020204" pitchFamily="34" charset="0"/>
              </a:rPr>
              <a:t>(bereinigtes) EBT Ausgangsjahr</a:t>
            </a:r>
          </a:p>
        </p:txBody>
      </p:sp>
      <p:sp>
        <p:nvSpPr>
          <p:cNvPr id="35" name="Rechteck 34">
            <a:extLst>
              <a:ext uri="{FF2B5EF4-FFF2-40B4-BE49-F238E27FC236}">
                <a16:creationId xmlns:a16="http://schemas.microsoft.com/office/drawing/2014/main" id="{1BFFE1B9-2525-4FF6-891E-8F09D5F23CF4}"/>
              </a:ext>
            </a:extLst>
          </p:cNvPr>
          <p:cNvSpPr/>
          <p:nvPr/>
        </p:nvSpPr>
        <p:spPr>
          <a:xfrm>
            <a:off x="6408204" y="4250711"/>
            <a:ext cx="1512168" cy="288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solidFill>
                  <a:schemeClr val="tx1">
                    <a:lumMod val="65000"/>
                    <a:lumOff val="35000"/>
                  </a:schemeClr>
                </a:solidFill>
                <a:latin typeface="Arial" panose="020B0604020202020204" pitchFamily="34" charset="0"/>
                <a:cs typeface="Arial" panose="020B0604020202020204" pitchFamily="34" charset="0"/>
              </a:rPr>
              <a:t>EBT-Ziel</a:t>
            </a:r>
          </a:p>
          <a:p>
            <a:pPr algn="ctr"/>
            <a:r>
              <a:rPr lang="de-DE" sz="1400" dirty="0">
                <a:solidFill>
                  <a:schemeClr val="tx1">
                    <a:lumMod val="65000"/>
                    <a:lumOff val="35000"/>
                  </a:schemeClr>
                </a:solidFill>
                <a:latin typeface="Arial" panose="020B0604020202020204" pitchFamily="34" charset="0"/>
                <a:cs typeface="Arial" panose="020B0604020202020204" pitchFamily="34" charset="0"/>
              </a:rPr>
              <a:t>Jahr 3</a:t>
            </a:r>
          </a:p>
        </p:txBody>
      </p:sp>
      <p:sp>
        <p:nvSpPr>
          <p:cNvPr id="36" name="Rechteck 35">
            <a:extLst>
              <a:ext uri="{FF2B5EF4-FFF2-40B4-BE49-F238E27FC236}">
                <a16:creationId xmlns:a16="http://schemas.microsoft.com/office/drawing/2014/main" id="{33B6880A-46C3-4930-B152-9D1E80C5D8BF}"/>
              </a:ext>
            </a:extLst>
          </p:cNvPr>
          <p:cNvSpPr/>
          <p:nvPr/>
        </p:nvSpPr>
        <p:spPr>
          <a:xfrm>
            <a:off x="4997033" y="4733259"/>
            <a:ext cx="1338631" cy="288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solidFill>
                  <a:schemeClr val="tx1">
                    <a:lumMod val="65000"/>
                    <a:lumOff val="35000"/>
                  </a:schemeClr>
                </a:solidFill>
                <a:latin typeface="Arial" panose="020B0604020202020204" pitchFamily="34" charset="0"/>
                <a:cs typeface="Arial" panose="020B0604020202020204" pitchFamily="34" charset="0"/>
              </a:rPr>
              <a:t>bestehende Ergebnislücke</a:t>
            </a:r>
          </a:p>
        </p:txBody>
      </p:sp>
      <p:sp>
        <p:nvSpPr>
          <p:cNvPr id="37" name="Rechteck 36">
            <a:extLst>
              <a:ext uri="{FF2B5EF4-FFF2-40B4-BE49-F238E27FC236}">
                <a16:creationId xmlns:a16="http://schemas.microsoft.com/office/drawing/2014/main" id="{097D6010-2CE3-4478-B678-FD0552D4B9AE}"/>
              </a:ext>
            </a:extLst>
          </p:cNvPr>
          <p:cNvSpPr/>
          <p:nvPr/>
        </p:nvSpPr>
        <p:spPr>
          <a:xfrm>
            <a:off x="3145254" y="3661733"/>
            <a:ext cx="755966" cy="288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lumMod val="65000"/>
                    <a:lumOff val="35000"/>
                  </a:schemeClr>
                </a:solidFill>
                <a:latin typeface="Arial" panose="020B0604020202020204" pitchFamily="34" charset="0"/>
                <a:cs typeface="Arial" panose="020B0604020202020204" pitchFamily="34" charset="0"/>
              </a:rPr>
              <a:t>Rendite</a:t>
            </a:r>
          </a:p>
        </p:txBody>
      </p:sp>
    </p:spTree>
    <p:extLst>
      <p:ext uri="{BB962C8B-B14F-4D97-AF65-F5344CB8AC3E}">
        <p14:creationId xmlns:p14="http://schemas.microsoft.com/office/powerpoint/2010/main" val="341009873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el 3">
            <a:extLst>
              <a:ext uri="{FF2B5EF4-FFF2-40B4-BE49-F238E27FC236}">
                <a16:creationId xmlns:a16="http://schemas.microsoft.com/office/drawing/2014/main" id="{B1F218A0-C8EF-4B1A-BD81-514DB4ABFAE8}"/>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4.2 Finanzwirtschaftliche Analyse</a:t>
            </a:r>
          </a:p>
        </p:txBody>
      </p:sp>
      <p:sp>
        <p:nvSpPr>
          <p:cNvPr id="23556" name="Foliennummernplatzhalter 3">
            <a:extLst>
              <a:ext uri="{FF2B5EF4-FFF2-40B4-BE49-F238E27FC236}">
                <a16:creationId xmlns:a16="http://schemas.microsoft.com/office/drawing/2014/main" id="{D0A9E453-E2AB-4DAD-B839-4337751B52A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A935CFE-AFD6-4702-A29F-3B2F33ABD116}" type="slidenum">
              <a:rPr lang="de-DE" altLang="de-DE" sz="1000"/>
              <a:pPr>
                <a:spcBef>
                  <a:spcPct val="0"/>
                </a:spcBef>
                <a:buClrTx/>
                <a:buSzTx/>
                <a:buFontTx/>
                <a:buNone/>
              </a:pPr>
              <a:t>26</a:t>
            </a:fld>
            <a:endParaRPr lang="de-DE" altLang="de-DE" sz="1000"/>
          </a:p>
        </p:txBody>
      </p:sp>
      <p:sp>
        <p:nvSpPr>
          <p:cNvPr id="17" name="Text Placeholder 55">
            <a:extLst>
              <a:ext uri="{FF2B5EF4-FFF2-40B4-BE49-F238E27FC236}">
                <a16:creationId xmlns:a16="http://schemas.microsoft.com/office/drawing/2014/main" id="{A763E8C7-EF3D-4103-9D4C-34D4283A13AF}"/>
              </a:ext>
            </a:extLst>
          </p:cNvPr>
          <p:cNvSpPr>
            <a:spLocks noGrp="1"/>
          </p:cNvSpPr>
          <p:nvPr>
            <p:custDataLst>
              <p:tags r:id="rId1"/>
            </p:custDataLst>
          </p:nvPr>
        </p:nvSpPr>
        <p:spPr bwMode="gray">
          <a:xfrm>
            <a:off x="6299200" y="1341438"/>
            <a:ext cx="2665413"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600"/>
              </a:spcBef>
              <a:buClrTx/>
              <a:buSzTx/>
              <a:buFont typeface="Arial" panose="020B0604020202020204" pitchFamily="34" charset="0"/>
              <a:buNone/>
            </a:pPr>
            <a:r>
              <a:rPr lang="de-DE" altLang="de-DE" sz="1200" b="1">
                <a:solidFill>
                  <a:srgbClr val="002060"/>
                </a:solidFill>
              </a:rPr>
              <a:t>Wesentliche Entwicklungen</a:t>
            </a:r>
          </a:p>
          <a:p>
            <a:pPr lvl="2" eaLnBrk="1" hangingPunct="1">
              <a:spcBef>
                <a:spcPts val="300"/>
              </a:spcBef>
              <a:buClr>
                <a:srgbClr val="97989A"/>
              </a:buClr>
              <a:buSzTx/>
              <a:buFont typeface="Arial" panose="020B0604020202020204" pitchFamily="34" charset="0"/>
              <a:buChar char="■"/>
            </a:pPr>
            <a:r>
              <a:rPr lang="de-DE" altLang="de-DE" sz="1200">
                <a:solidFill>
                  <a:srgbClr val="002060"/>
                </a:solidFill>
                <a:ea typeface="MS PGothic" panose="020B0600070205080204" pitchFamily="34" charset="-128"/>
              </a:rPr>
              <a:t>XXX</a:t>
            </a: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r>
              <a:rPr lang="de-DE" altLang="de-DE" sz="1200">
                <a:solidFill>
                  <a:srgbClr val="002060"/>
                </a:solidFill>
                <a:ea typeface="MS PGothic" panose="020B0600070205080204" pitchFamily="34" charset="-128"/>
              </a:rPr>
              <a:t>XXX</a:t>
            </a:r>
          </a:p>
        </p:txBody>
      </p:sp>
      <p:sp>
        <p:nvSpPr>
          <p:cNvPr id="18" name="Ellipse 17">
            <a:extLst>
              <a:ext uri="{FF2B5EF4-FFF2-40B4-BE49-F238E27FC236}">
                <a16:creationId xmlns:a16="http://schemas.microsoft.com/office/drawing/2014/main" id="{D864BCBA-66AB-46D5-8EFD-F4CABDE6A8C4}"/>
              </a:ext>
            </a:extLst>
          </p:cNvPr>
          <p:cNvSpPr/>
          <p:nvPr/>
        </p:nvSpPr>
        <p:spPr>
          <a:xfrm>
            <a:off x="6229350" y="1539875"/>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1</a:t>
            </a:r>
          </a:p>
        </p:txBody>
      </p:sp>
      <p:sp>
        <p:nvSpPr>
          <p:cNvPr id="19" name="Ellipse 18">
            <a:extLst>
              <a:ext uri="{FF2B5EF4-FFF2-40B4-BE49-F238E27FC236}">
                <a16:creationId xmlns:a16="http://schemas.microsoft.com/office/drawing/2014/main" id="{91B0CC44-00E6-47BB-A69C-EEFEF18FB929}"/>
              </a:ext>
            </a:extLst>
          </p:cNvPr>
          <p:cNvSpPr/>
          <p:nvPr/>
        </p:nvSpPr>
        <p:spPr>
          <a:xfrm>
            <a:off x="6229350" y="2290763"/>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2</a:t>
            </a:r>
          </a:p>
        </p:txBody>
      </p:sp>
      <p:sp>
        <p:nvSpPr>
          <p:cNvPr id="20" name="Ellipse 19">
            <a:extLst>
              <a:ext uri="{FF2B5EF4-FFF2-40B4-BE49-F238E27FC236}">
                <a16:creationId xmlns:a16="http://schemas.microsoft.com/office/drawing/2014/main" id="{FEA7249E-E24B-4C37-8053-D9B8E8D69AA5}"/>
              </a:ext>
            </a:extLst>
          </p:cNvPr>
          <p:cNvSpPr/>
          <p:nvPr/>
        </p:nvSpPr>
        <p:spPr>
          <a:xfrm>
            <a:off x="1571625" y="1736725"/>
            <a:ext cx="179388" cy="179388"/>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1</a:t>
            </a:r>
          </a:p>
        </p:txBody>
      </p:sp>
      <p:sp>
        <p:nvSpPr>
          <p:cNvPr id="21" name="Ellipse 20">
            <a:extLst>
              <a:ext uri="{FF2B5EF4-FFF2-40B4-BE49-F238E27FC236}">
                <a16:creationId xmlns:a16="http://schemas.microsoft.com/office/drawing/2014/main" id="{3B455A37-5C32-49FC-9DEE-ADD08DE2848E}"/>
              </a:ext>
            </a:extLst>
          </p:cNvPr>
          <p:cNvSpPr/>
          <p:nvPr/>
        </p:nvSpPr>
        <p:spPr>
          <a:xfrm>
            <a:off x="1562100" y="24209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2</a:t>
            </a:r>
          </a:p>
        </p:txBody>
      </p:sp>
      <p:graphicFrame>
        <p:nvGraphicFramePr>
          <p:cNvPr id="22" name="Tabelle 21">
            <a:extLst>
              <a:ext uri="{FF2B5EF4-FFF2-40B4-BE49-F238E27FC236}">
                <a16:creationId xmlns:a16="http://schemas.microsoft.com/office/drawing/2014/main" id="{A41AD3F1-F25C-4630-A060-31419870B559}"/>
              </a:ext>
            </a:extLst>
          </p:cNvPr>
          <p:cNvGraphicFramePr>
            <a:graphicFrameLocks noGrp="1"/>
          </p:cNvGraphicFramePr>
          <p:nvPr/>
        </p:nvGraphicFramePr>
        <p:xfrm>
          <a:off x="1803400" y="1147763"/>
          <a:ext cx="4137025" cy="4865691"/>
        </p:xfrm>
        <a:graphic>
          <a:graphicData uri="http://schemas.openxmlformats.org/drawingml/2006/table">
            <a:tbl>
              <a:tblPr/>
              <a:tblGrid>
                <a:gridCol w="1074738">
                  <a:extLst>
                    <a:ext uri="{9D8B030D-6E8A-4147-A177-3AD203B41FA5}">
                      <a16:colId xmlns:a16="http://schemas.microsoft.com/office/drawing/2014/main" val="20000"/>
                    </a:ext>
                  </a:extLst>
                </a:gridCol>
                <a:gridCol w="663575">
                  <a:extLst>
                    <a:ext uri="{9D8B030D-6E8A-4147-A177-3AD203B41FA5}">
                      <a16:colId xmlns:a16="http://schemas.microsoft.com/office/drawing/2014/main" val="20001"/>
                    </a:ext>
                  </a:extLst>
                </a:gridCol>
                <a:gridCol w="800100">
                  <a:extLst>
                    <a:ext uri="{9D8B030D-6E8A-4147-A177-3AD203B41FA5}">
                      <a16:colId xmlns:a16="http://schemas.microsoft.com/office/drawing/2014/main" val="20002"/>
                    </a:ext>
                  </a:extLst>
                </a:gridCol>
                <a:gridCol w="798512">
                  <a:extLst>
                    <a:ext uri="{9D8B030D-6E8A-4147-A177-3AD203B41FA5}">
                      <a16:colId xmlns:a16="http://schemas.microsoft.com/office/drawing/2014/main" val="20003"/>
                    </a:ext>
                  </a:extLst>
                </a:gridCol>
                <a:gridCol w="800100">
                  <a:extLst>
                    <a:ext uri="{9D8B030D-6E8A-4147-A177-3AD203B41FA5}">
                      <a16:colId xmlns:a16="http://schemas.microsoft.com/office/drawing/2014/main" val="20004"/>
                    </a:ext>
                  </a:extLst>
                </a:gridCol>
              </a:tblGrid>
              <a:tr h="296898">
                <a:tc gridSpan="5">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b="1" i="0" u="none" strike="noStrike" cap="none" normalizeH="0" baseline="0">
                          <a:ln>
                            <a:noFill/>
                          </a:ln>
                          <a:solidFill>
                            <a:schemeClr val="bg1"/>
                          </a:solidFill>
                          <a:effectLst/>
                          <a:latin typeface="Arial" pitchFamily="34" charset="0"/>
                          <a:ea typeface="MS PGothic" pitchFamily="34" charset="-128"/>
                          <a:cs typeface="Arial" pitchFamily="34" charset="0"/>
                        </a:rPr>
                        <a:t>Unternehmen X – Gewinn- und Verlustrechnung</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3533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T€</a:t>
                      </a:r>
                    </a:p>
                  </a:txBody>
                  <a:tcPr marL="91451" marR="91451" marT="45735" marB="45735"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1</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2</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3</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4</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689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Umsatz</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533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Bestands-veränderung</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533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Andere aktivierte Eigenleistungen</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9689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Gesamtleistung</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9689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sbE</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9689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Materialaufwand</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bg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bg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9689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Personalaufwand</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9689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sbA</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9689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EBITDA</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9689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Abschreibungen</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9689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EBIT</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9689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Zins</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9689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Steuern</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9689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Periodenergebnis</a:t>
                      </a:r>
                    </a:p>
                  </a:txBody>
                  <a:tcPr marL="91451" marR="91451"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35" marB="4573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bl>
          </a:graphicData>
        </a:graphic>
      </p:graphicFrame>
      <p:sp>
        <p:nvSpPr>
          <p:cNvPr id="23" name="Textplatzhalter 59">
            <a:extLst>
              <a:ext uri="{FF2B5EF4-FFF2-40B4-BE49-F238E27FC236}">
                <a16:creationId xmlns:a16="http://schemas.microsoft.com/office/drawing/2014/main" id="{9ADB87F4-FA82-4D5A-9FEE-859C09A66C70}"/>
              </a:ext>
            </a:extLst>
          </p:cNvPr>
          <p:cNvSpPr txBox="1">
            <a:spLocks/>
          </p:cNvSpPr>
          <p:nvPr/>
        </p:nvSpPr>
        <p:spPr bwMode="auto">
          <a:xfrm>
            <a:off x="68263" y="1241425"/>
            <a:ext cx="1489075" cy="41417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Tree>
    <p:extLst>
      <p:ext uri="{BB962C8B-B14F-4D97-AF65-F5344CB8AC3E}">
        <p14:creationId xmlns:p14="http://schemas.microsoft.com/office/powerpoint/2010/main" val="319393913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Foliennummernplatzhalter 2">
            <a:extLst>
              <a:ext uri="{FF2B5EF4-FFF2-40B4-BE49-F238E27FC236}">
                <a16:creationId xmlns:a16="http://schemas.microsoft.com/office/drawing/2014/main" id="{22155F29-9E40-4A3F-9049-F7A538C0E39E}"/>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095597FB-7331-4581-B8AC-E62BE6264C5F}" type="slidenum">
              <a:rPr lang="de-DE" altLang="de-DE" sz="1000"/>
              <a:pPr>
                <a:spcBef>
                  <a:spcPct val="0"/>
                </a:spcBef>
                <a:buClrTx/>
                <a:buSzTx/>
                <a:buFontTx/>
                <a:buNone/>
              </a:pPr>
              <a:t>27</a:t>
            </a:fld>
            <a:endParaRPr lang="de-DE" altLang="de-DE" sz="1000"/>
          </a:p>
        </p:txBody>
      </p:sp>
      <p:sp>
        <p:nvSpPr>
          <p:cNvPr id="28675" name="Text Placeholder 55">
            <a:extLst>
              <a:ext uri="{FF2B5EF4-FFF2-40B4-BE49-F238E27FC236}">
                <a16:creationId xmlns:a16="http://schemas.microsoft.com/office/drawing/2014/main" id="{B97B4488-6C5D-47A8-A3B4-CA361F8471D5}"/>
              </a:ext>
            </a:extLst>
          </p:cNvPr>
          <p:cNvSpPr>
            <a:spLocks noGrp="1"/>
          </p:cNvSpPr>
          <p:nvPr>
            <p:custDataLst>
              <p:tags r:id="rId1"/>
            </p:custDataLst>
          </p:nvPr>
        </p:nvSpPr>
        <p:spPr bwMode="gray">
          <a:xfrm>
            <a:off x="6299200" y="1341438"/>
            <a:ext cx="2665413"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600"/>
              </a:spcBef>
              <a:buClrTx/>
              <a:buSzTx/>
              <a:buFont typeface="Arial" panose="020B0604020202020204" pitchFamily="34" charset="0"/>
              <a:buNone/>
            </a:pPr>
            <a:r>
              <a:rPr lang="de-DE" altLang="de-DE" sz="1200" b="1">
                <a:solidFill>
                  <a:srgbClr val="002060"/>
                </a:solidFill>
              </a:rPr>
              <a:t>Wesentliche Entwicklungen</a:t>
            </a:r>
          </a:p>
          <a:p>
            <a:pPr lvl="2" eaLnBrk="1" hangingPunct="1">
              <a:spcBef>
                <a:spcPts val="300"/>
              </a:spcBef>
              <a:buClr>
                <a:srgbClr val="97989A"/>
              </a:buClr>
              <a:buSzTx/>
              <a:buFont typeface="Arial" panose="020B0604020202020204" pitchFamily="34" charset="0"/>
              <a:buChar char="■"/>
            </a:pPr>
            <a:r>
              <a:rPr lang="de-DE" altLang="de-DE" sz="1200">
                <a:solidFill>
                  <a:srgbClr val="002060"/>
                </a:solidFill>
                <a:ea typeface="MS PGothic" panose="020B0600070205080204" pitchFamily="34" charset="-128"/>
              </a:rPr>
              <a:t>XXX</a:t>
            </a: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r>
              <a:rPr lang="de-DE" altLang="de-DE" sz="1200">
                <a:solidFill>
                  <a:srgbClr val="002060"/>
                </a:solidFill>
                <a:ea typeface="MS PGothic" panose="020B0600070205080204" pitchFamily="34" charset="-128"/>
              </a:rPr>
              <a:t>XXX</a:t>
            </a:r>
          </a:p>
        </p:txBody>
      </p:sp>
      <p:sp>
        <p:nvSpPr>
          <p:cNvPr id="32" name="Ellipse 31">
            <a:extLst>
              <a:ext uri="{FF2B5EF4-FFF2-40B4-BE49-F238E27FC236}">
                <a16:creationId xmlns:a16="http://schemas.microsoft.com/office/drawing/2014/main" id="{715EBE3D-F551-4292-B6F4-270C08A387D8}"/>
              </a:ext>
            </a:extLst>
          </p:cNvPr>
          <p:cNvSpPr/>
          <p:nvPr/>
        </p:nvSpPr>
        <p:spPr>
          <a:xfrm>
            <a:off x="6229350" y="1539875"/>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1</a:t>
            </a:r>
          </a:p>
        </p:txBody>
      </p:sp>
      <p:sp>
        <p:nvSpPr>
          <p:cNvPr id="33" name="Ellipse 32">
            <a:extLst>
              <a:ext uri="{FF2B5EF4-FFF2-40B4-BE49-F238E27FC236}">
                <a16:creationId xmlns:a16="http://schemas.microsoft.com/office/drawing/2014/main" id="{970F5A1A-87F2-415D-9089-FAA3A1BB2052}"/>
              </a:ext>
            </a:extLst>
          </p:cNvPr>
          <p:cNvSpPr/>
          <p:nvPr/>
        </p:nvSpPr>
        <p:spPr>
          <a:xfrm>
            <a:off x="6229350" y="2290763"/>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2</a:t>
            </a:r>
          </a:p>
        </p:txBody>
      </p:sp>
      <p:sp>
        <p:nvSpPr>
          <p:cNvPr id="34" name="Ellipse 33">
            <a:extLst>
              <a:ext uri="{FF2B5EF4-FFF2-40B4-BE49-F238E27FC236}">
                <a16:creationId xmlns:a16="http://schemas.microsoft.com/office/drawing/2014/main" id="{A9857B41-6B63-410F-AD01-FFD8F7C0880B}"/>
              </a:ext>
            </a:extLst>
          </p:cNvPr>
          <p:cNvSpPr/>
          <p:nvPr/>
        </p:nvSpPr>
        <p:spPr>
          <a:xfrm>
            <a:off x="1571625" y="19510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1</a:t>
            </a:r>
          </a:p>
        </p:txBody>
      </p:sp>
      <p:sp>
        <p:nvSpPr>
          <p:cNvPr id="35" name="Ellipse 34">
            <a:extLst>
              <a:ext uri="{FF2B5EF4-FFF2-40B4-BE49-F238E27FC236}">
                <a16:creationId xmlns:a16="http://schemas.microsoft.com/office/drawing/2014/main" id="{A9A47D51-E2EF-47E4-8F07-2A85F2B5425A}"/>
              </a:ext>
            </a:extLst>
          </p:cNvPr>
          <p:cNvSpPr/>
          <p:nvPr/>
        </p:nvSpPr>
        <p:spPr>
          <a:xfrm>
            <a:off x="1562100" y="26241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2</a:t>
            </a:r>
          </a:p>
        </p:txBody>
      </p:sp>
      <p:graphicFrame>
        <p:nvGraphicFramePr>
          <p:cNvPr id="18" name="Tabelle 17">
            <a:extLst>
              <a:ext uri="{FF2B5EF4-FFF2-40B4-BE49-F238E27FC236}">
                <a16:creationId xmlns:a16="http://schemas.microsoft.com/office/drawing/2014/main" id="{73B5A887-31DD-47AB-8EFE-1F326BE9C012}"/>
              </a:ext>
            </a:extLst>
          </p:cNvPr>
          <p:cNvGraphicFramePr>
            <a:graphicFrameLocks noGrp="1"/>
          </p:cNvGraphicFramePr>
          <p:nvPr/>
        </p:nvGraphicFramePr>
        <p:xfrm>
          <a:off x="1803400" y="1265238"/>
          <a:ext cx="4281488" cy="4659311"/>
        </p:xfrm>
        <a:graphic>
          <a:graphicData uri="http://schemas.openxmlformats.org/drawingml/2006/table">
            <a:tbl>
              <a:tblPr/>
              <a:tblGrid>
                <a:gridCol w="1760538">
                  <a:extLst>
                    <a:ext uri="{9D8B030D-6E8A-4147-A177-3AD203B41FA5}">
                      <a16:colId xmlns:a16="http://schemas.microsoft.com/office/drawing/2014/main" val="20000"/>
                    </a:ext>
                  </a:extLst>
                </a:gridCol>
                <a:gridCol w="630237">
                  <a:extLst>
                    <a:ext uri="{9D8B030D-6E8A-4147-A177-3AD203B41FA5}">
                      <a16:colId xmlns:a16="http://schemas.microsoft.com/office/drawing/2014/main" val="20001"/>
                    </a:ext>
                  </a:extLst>
                </a:gridCol>
                <a:gridCol w="630238">
                  <a:extLst>
                    <a:ext uri="{9D8B030D-6E8A-4147-A177-3AD203B41FA5}">
                      <a16:colId xmlns:a16="http://schemas.microsoft.com/office/drawing/2014/main" val="20002"/>
                    </a:ext>
                  </a:extLst>
                </a:gridCol>
                <a:gridCol w="630237">
                  <a:extLst>
                    <a:ext uri="{9D8B030D-6E8A-4147-A177-3AD203B41FA5}">
                      <a16:colId xmlns:a16="http://schemas.microsoft.com/office/drawing/2014/main" val="20003"/>
                    </a:ext>
                  </a:extLst>
                </a:gridCol>
                <a:gridCol w="630238">
                  <a:extLst>
                    <a:ext uri="{9D8B030D-6E8A-4147-A177-3AD203B41FA5}">
                      <a16:colId xmlns:a16="http://schemas.microsoft.com/office/drawing/2014/main" val="20004"/>
                    </a:ext>
                  </a:extLst>
                </a:gridCol>
              </a:tblGrid>
              <a:tr h="312780">
                <a:tc gridSpan="5">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b="1" i="0" u="none" strike="noStrike" cap="none" normalizeH="0" baseline="0">
                          <a:ln>
                            <a:noFill/>
                          </a:ln>
                          <a:solidFill>
                            <a:schemeClr val="bg1"/>
                          </a:solidFill>
                          <a:effectLst/>
                          <a:latin typeface="Arial" pitchFamily="34" charset="0"/>
                          <a:ea typeface="MS PGothic" pitchFamily="34" charset="-128"/>
                          <a:cs typeface="Arial" pitchFamily="34" charset="0"/>
                        </a:rPr>
                        <a:t>Unternehmen X – Kapitalflussrechnung</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35327">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T€</a:t>
                      </a:r>
                    </a:p>
                  </a:txBody>
                  <a:tcPr marL="91445" marR="91445" marT="45727" marB="45727"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1</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2</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3</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4</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2069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Periodenergebnis</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Abschreibungen / Zuschreibungen</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Rückstellungen</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Vorräte</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Forderungen</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Verbindlichkeiten aus LuL</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sonstige VG</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Cashflow aus operativer Tät.</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Sachanlagen</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Finanzanlagen</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Cashflow aus Investitionstät.</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Free Cashflow</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Kapitalerhöhung / Ausschüttung</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Aufnahme/Tilgung von Darlehen</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312780">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Total Cashflow</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335327">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Zahlungsmittelbes. am Anfang der Periode</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335327">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Zahlungsmittelbes. am Ende der Periode</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bl>
          </a:graphicData>
        </a:graphic>
      </p:graphicFrame>
      <p:sp>
        <p:nvSpPr>
          <p:cNvPr id="19" name="Textplatzhalter 59">
            <a:extLst>
              <a:ext uri="{FF2B5EF4-FFF2-40B4-BE49-F238E27FC236}">
                <a16:creationId xmlns:a16="http://schemas.microsoft.com/office/drawing/2014/main" id="{BD6BA127-56EE-42CA-8D84-ABB9867158FD}"/>
              </a:ext>
            </a:extLst>
          </p:cNvPr>
          <p:cNvSpPr txBox="1">
            <a:spLocks/>
          </p:cNvSpPr>
          <p:nvPr/>
        </p:nvSpPr>
        <p:spPr bwMode="auto">
          <a:xfrm>
            <a:off x="68263" y="1241425"/>
            <a:ext cx="1489075" cy="4708525"/>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
        <p:nvSpPr>
          <p:cNvPr id="12" name="Titel 3">
            <a:extLst>
              <a:ext uri="{FF2B5EF4-FFF2-40B4-BE49-F238E27FC236}">
                <a16:creationId xmlns:a16="http://schemas.microsoft.com/office/drawing/2014/main" id="{859D6EA6-DC53-4A46-97EE-55E1E24272EF}"/>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4.2 Finanzwirtschaftliche Analyse</a:t>
            </a:r>
          </a:p>
        </p:txBody>
      </p:sp>
    </p:spTree>
    <p:extLst>
      <p:ext uri="{BB962C8B-B14F-4D97-AF65-F5344CB8AC3E}">
        <p14:creationId xmlns:p14="http://schemas.microsoft.com/office/powerpoint/2010/main" val="1907202205"/>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oliennummernplatzhalter 2">
            <a:extLst>
              <a:ext uri="{FF2B5EF4-FFF2-40B4-BE49-F238E27FC236}">
                <a16:creationId xmlns:a16="http://schemas.microsoft.com/office/drawing/2014/main" id="{F32D0FD0-C108-49E5-AA4A-0A02089BCB7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83248FD0-4DAB-4496-A0A0-8ECE8E01D5C7}" type="slidenum">
              <a:rPr lang="de-DE" altLang="de-DE" sz="1000"/>
              <a:pPr>
                <a:spcBef>
                  <a:spcPct val="0"/>
                </a:spcBef>
                <a:buClrTx/>
                <a:buSzTx/>
                <a:buFontTx/>
                <a:buNone/>
              </a:pPr>
              <a:t>28</a:t>
            </a:fld>
            <a:endParaRPr lang="de-DE" altLang="de-DE" sz="1000"/>
          </a:p>
        </p:txBody>
      </p:sp>
      <p:sp>
        <p:nvSpPr>
          <p:cNvPr id="29699" name="Text Placeholder 55">
            <a:extLst>
              <a:ext uri="{FF2B5EF4-FFF2-40B4-BE49-F238E27FC236}">
                <a16:creationId xmlns:a16="http://schemas.microsoft.com/office/drawing/2014/main" id="{75753DB5-4AAF-48DD-9EB0-F6206187F01F}"/>
              </a:ext>
            </a:extLst>
          </p:cNvPr>
          <p:cNvSpPr>
            <a:spLocks noGrp="1"/>
          </p:cNvSpPr>
          <p:nvPr>
            <p:custDataLst>
              <p:tags r:id="rId1"/>
            </p:custDataLst>
          </p:nvPr>
        </p:nvSpPr>
        <p:spPr bwMode="gray">
          <a:xfrm>
            <a:off x="6299200" y="1341438"/>
            <a:ext cx="2665413"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600"/>
              </a:spcBef>
              <a:buClrTx/>
              <a:buSzTx/>
              <a:buFont typeface="Arial" panose="020B0604020202020204" pitchFamily="34" charset="0"/>
              <a:buNone/>
            </a:pPr>
            <a:r>
              <a:rPr lang="de-DE" altLang="de-DE" sz="1200" b="1">
                <a:solidFill>
                  <a:srgbClr val="002060"/>
                </a:solidFill>
              </a:rPr>
              <a:t>Wesentliche Entwicklungen</a:t>
            </a:r>
          </a:p>
          <a:p>
            <a:pPr lvl="2" eaLnBrk="1" hangingPunct="1">
              <a:spcBef>
                <a:spcPts val="300"/>
              </a:spcBef>
              <a:buClr>
                <a:srgbClr val="97989A"/>
              </a:buClr>
              <a:buSzTx/>
              <a:buFont typeface="Arial" panose="020B0604020202020204" pitchFamily="34" charset="0"/>
              <a:buChar char="■"/>
            </a:pPr>
            <a:r>
              <a:rPr lang="de-DE" altLang="de-DE" sz="1200">
                <a:solidFill>
                  <a:srgbClr val="002060"/>
                </a:solidFill>
                <a:ea typeface="MS PGothic" panose="020B0600070205080204" pitchFamily="34" charset="-128"/>
              </a:rPr>
              <a:t>XXX</a:t>
            </a: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endParaRPr lang="de-DE" altLang="de-DE" sz="1200">
              <a:solidFill>
                <a:srgbClr val="002060"/>
              </a:solidFill>
              <a:ea typeface="MS PGothic" panose="020B0600070205080204" pitchFamily="34" charset="-128"/>
            </a:endParaRPr>
          </a:p>
        </p:txBody>
      </p:sp>
      <p:sp>
        <p:nvSpPr>
          <p:cNvPr id="32" name="Ellipse 31">
            <a:extLst>
              <a:ext uri="{FF2B5EF4-FFF2-40B4-BE49-F238E27FC236}">
                <a16:creationId xmlns:a16="http://schemas.microsoft.com/office/drawing/2014/main" id="{31CCC204-00BC-49F7-8B26-2D59AF06ADED}"/>
              </a:ext>
            </a:extLst>
          </p:cNvPr>
          <p:cNvSpPr/>
          <p:nvPr/>
        </p:nvSpPr>
        <p:spPr>
          <a:xfrm>
            <a:off x="6229350" y="1539875"/>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1</a:t>
            </a:r>
          </a:p>
        </p:txBody>
      </p:sp>
      <p:sp>
        <p:nvSpPr>
          <p:cNvPr id="33" name="Ellipse 32">
            <a:extLst>
              <a:ext uri="{FF2B5EF4-FFF2-40B4-BE49-F238E27FC236}">
                <a16:creationId xmlns:a16="http://schemas.microsoft.com/office/drawing/2014/main" id="{8CAE3133-C6C9-4936-AC00-8E856883B8FE}"/>
              </a:ext>
            </a:extLst>
          </p:cNvPr>
          <p:cNvSpPr/>
          <p:nvPr/>
        </p:nvSpPr>
        <p:spPr>
          <a:xfrm>
            <a:off x="6229350" y="2290763"/>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2</a:t>
            </a:r>
          </a:p>
        </p:txBody>
      </p:sp>
      <p:sp>
        <p:nvSpPr>
          <p:cNvPr id="34" name="Ellipse 33">
            <a:extLst>
              <a:ext uri="{FF2B5EF4-FFF2-40B4-BE49-F238E27FC236}">
                <a16:creationId xmlns:a16="http://schemas.microsoft.com/office/drawing/2014/main" id="{576D0C8F-9D48-4FFC-B0F6-F73E00FB719A}"/>
              </a:ext>
            </a:extLst>
          </p:cNvPr>
          <p:cNvSpPr/>
          <p:nvPr/>
        </p:nvSpPr>
        <p:spPr>
          <a:xfrm>
            <a:off x="1571625" y="19510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1</a:t>
            </a:r>
          </a:p>
        </p:txBody>
      </p:sp>
      <p:sp>
        <p:nvSpPr>
          <p:cNvPr id="35" name="Ellipse 34">
            <a:extLst>
              <a:ext uri="{FF2B5EF4-FFF2-40B4-BE49-F238E27FC236}">
                <a16:creationId xmlns:a16="http://schemas.microsoft.com/office/drawing/2014/main" id="{6A4F413C-08F6-4249-9910-0ABCF2FE1453}"/>
              </a:ext>
            </a:extLst>
          </p:cNvPr>
          <p:cNvSpPr/>
          <p:nvPr/>
        </p:nvSpPr>
        <p:spPr>
          <a:xfrm>
            <a:off x="1562100" y="260508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2</a:t>
            </a:r>
          </a:p>
        </p:txBody>
      </p:sp>
      <p:graphicFrame>
        <p:nvGraphicFramePr>
          <p:cNvPr id="18" name="Tabelle 17">
            <a:extLst>
              <a:ext uri="{FF2B5EF4-FFF2-40B4-BE49-F238E27FC236}">
                <a16:creationId xmlns:a16="http://schemas.microsoft.com/office/drawing/2014/main" id="{065AA5AE-5B2E-4D9B-A935-D4428A176CBE}"/>
              </a:ext>
            </a:extLst>
          </p:cNvPr>
          <p:cNvGraphicFramePr>
            <a:graphicFrameLocks noGrp="1"/>
          </p:cNvGraphicFramePr>
          <p:nvPr/>
        </p:nvGraphicFramePr>
        <p:xfrm>
          <a:off x="1803400" y="1265238"/>
          <a:ext cx="4281488" cy="4068776"/>
        </p:xfrm>
        <a:graphic>
          <a:graphicData uri="http://schemas.openxmlformats.org/drawingml/2006/table">
            <a:tbl>
              <a:tblPr/>
              <a:tblGrid>
                <a:gridCol w="1112838">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828675">
                  <a:extLst>
                    <a:ext uri="{9D8B030D-6E8A-4147-A177-3AD203B41FA5}">
                      <a16:colId xmlns:a16="http://schemas.microsoft.com/office/drawing/2014/main" val="20002"/>
                    </a:ext>
                  </a:extLst>
                </a:gridCol>
                <a:gridCol w="827087">
                  <a:extLst>
                    <a:ext uri="{9D8B030D-6E8A-4147-A177-3AD203B41FA5}">
                      <a16:colId xmlns:a16="http://schemas.microsoft.com/office/drawing/2014/main" val="20003"/>
                    </a:ext>
                  </a:extLst>
                </a:gridCol>
                <a:gridCol w="827088">
                  <a:extLst>
                    <a:ext uri="{9D8B030D-6E8A-4147-A177-3AD203B41FA5}">
                      <a16:colId xmlns:a16="http://schemas.microsoft.com/office/drawing/2014/main" val="20004"/>
                    </a:ext>
                  </a:extLst>
                </a:gridCol>
              </a:tblGrid>
              <a:tr h="311128">
                <a:tc gridSpan="5">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b="1" i="0" u="none" strike="noStrike" cap="none" normalizeH="0" baseline="0">
                          <a:ln>
                            <a:noFill/>
                          </a:ln>
                          <a:solidFill>
                            <a:schemeClr val="bg1"/>
                          </a:solidFill>
                          <a:effectLst/>
                          <a:latin typeface="Arial" pitchFamily="34" charset="0"/>
                          <a:ea typeface="MS PGothic" pitchFamily="34" charset="-128"/>
                          <a:cs typeface="Arial" pitchFamily="34" charset="0"/>
                        </a:rPr>
                        <a:t>Unternehmen X – Bilanz - Aktiva</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3522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T€</a:t>
                      </a:r>
                    </a:p>
                  </a:txBody>
                  <a:tcPr marL="91445" marR="91445" marT="45700" marB="45700"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1</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2</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3</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4</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Immaterielle VG</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Sachanlagen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Finanzanlagen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Anlagevermögen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Vorräte</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Forderungen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sonstige VG</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Liquide Mittel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Umlaufvermögen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ARAP</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Aktiva gesamt</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19" name="Textplatzhalter 59">
            <a:extLst>
              <a:ext uri="{FF2B5EF4-FFF2-40B4-BE49-F238E27FC236}">
                <a16:creationId xmlns:a16="http://schemas.microsoft.com/office/drawing/2014/main" id="{FC355769-B42B-4569-9FDC-FC78D4E23C16}"/>
              </a:ext>
            </a:extLst>
          </p:cNvPr>
          <p:cNvSpPr txBox="1">
            <a:spLocks/>
          </p:cNvSpPr>
          <p:nvPr/>
        </p:nvSpPr>
        <p:spPr bwMode="auto">
          <a:xfrm>
            <a:off x="68263" y="1241425"/>
            <a:ext cx="1489075" cy="41417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
        <p:nvSpPr>
          <p:cNvPr id="12" name="Titel 3">
            <a:extLst>
              <a:ext uri="{FF2B5EF4-FFF2-40B4-BE49-F238E27FC236}">
                <a16:creationId xmlns:a16="http://schemas.microsoft.com/office/drawing/2014/main" id="{EB605AA4-A30A-4CD2-9F4D-1484C7611FC6}"/>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4.2 Finanzwirtschaftliche Analyse</a:t>
            </a:r>
          </a:p>
        </p:txBody>
      </p:sp>
    </p:spTree>
    <p:extLst>
      <p:ext uri="{BB962C8B-B14F-4D97-AF65-F5344CB8AC3E}">
        <p14:creationId xmlns:p14="http://schemas.microsoft.com/office/powerpoint/2010/main" val="345734791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Foliennummernplatzhalter 2">
            <a:extLst>
              <a:ext uri="{FF2B5EF4-FFF2-40B4-BE49-F238E27FC236}">
                <a16:creationId xmlns:a16="http://schemas.microsoft.com/office/drawing/2014/main" id="{A126ABE9-2E22-4FE7-9DFA-1A8826335554}"/>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ABF14D07-30AE-4D4E-A8B1-DC33E0A48B00}" type="slidenum">
              <a:rPr lang="de-DE" altLang="de-DE" sz="1000"/>
              <a:pPr>
                <a:spcBef>
                  <a:spcPct val="0"/>
                </a:spcBef>
                <a:buClrTx/>
                <a:buSzTx/>
                <a:buFontTx/>
                <a:buNone/>
              </a:pPr>
              <a:t>29</a:t>
            </a:fld>
            <a:endParaRPr lang="de-DE" altLang="de-DE" sz="1000"/>
          </a:p>
        </p:txBody>
      </p:sp>
      <p:sp>
        <p:nvSpPr>
          <p:cNvPr id="30723" name="Text Placeholder 55">
            <a:extLst>
              <a:ext uri="{FF2B5EF4-FFF2-40B4-BE49-F238E27FC236}">
                <a16:creationId xmlns:a16="http://schemas.microsoft.com/office/drawing/2014/main" id="{D8439EBB-90F5-42D2-8BA1-2626759B137D}"/>
              </a:ext>
            </a:extLst>
          </p:cNvPr>
          <p:cNvSpPr>
            <a:spLocks noGrp="1"/>
          </p:cNvSpPr>
          <p:nvPr>
            <p:custDataLst>
              <p:tags r:id="rId1"/>
            </p:custDataLst>
          </p:nvPr>
        </p:nvSpPr>
        <p:spPr bwMode="gray">
          <a:xfrm>
            <a:off x="6299200" y="1341438"/>
            <a:ext cx="2665413"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600"/>
              </a:spcBef>
              <a:buClrTx/>
              <a:buSzTx/>
              <a:buFont typeface="Arial" panose="020B0604020202020204" pitchFamily="34" charset="0"/>
              <a:buNone/>
            </a:pPr>
            <a:r>
              <a:rPr lang="de-DE" altLang="de-DE" sz="1200" b="1">
                <a:solidFill>
                  <a:srgbClr val="002060"/>
                </a:solidFill>
              </a:rPr>
              <a:t>Wesentliche Entwicklungen</a:t>
            </a:r>
          </a:p>
          <a:p>
            <a:pPr lvl="2" eaLnBrk="1" hangingPunct="1">
              <a:spcBef>
                <a:spcPts val="300"/>
              </a:spcBef>
              <a:buClr>
                <a:srgbClr val="97989A"/>
              </a:buClr>
              <a:buSzTx/>
              <a:buFont typeface="Arial" panose="020B0604020202020204" pitchFamily="34" charset="0"/>
              <a:buChar char="■"/>
            </a:pPr>
            <a:r>
              <a:rPr lang="de-DE" altLang="de-DE" sz="1200">
                <a:solidFill>
                  <a:srgbClr val="002060"/>
                </a:solidFill>
                <a:ea typeface="MS PGothic" panose="020B0600070205080204" pitchFamily="34" charset="-128"/>
              </a:rPr>
              <a:t>XXX</a:t>
            </a: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r>
              <a:rPr lang="de-DE" altLang="de-DE" sz="1200">
                <a:solidFill>
                  <a:srgbClr val="002060"/>
                </a:solidFill>
                <a:ea typeface="MS PGothic" panose="020B0600070205080204" pitchFamily="34" charset="-128"/>
              </a:rPr>
              <a:t>XXX</a:t>
            </a:r>
          </a:p>
        </p:txBody>
      </p:sp>
      <p:sp>
        <p:nvSpPr>
          <p:cNvPr id="32" name="Ellipse 31">
            <a:extLst>
              <a:ext uri="{FF2B5EF4-FFF2-40B4-BE49-F238E27FC236}">
                <a16:creationId xmlns:a16="http://schemas.microsoft.com/office/drawing/2014/main" id="{B42CB95E-3D22-4042-AE63-F9D6AEDC7281}"/>
              </a:ext>
            </a:extLst>
          </p:cNvPr>
          <p:cNvSpPr/>
          <p:nvPr/>
        </p:nvSpPr>
        <p:spPr>
          <a:xfrm>
            <a:off x="6229350" y="1539875"/>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1</a:t>
            </a:r>
          </a:p>
        </p:txBody>
      </p:sp>
      <p:sp>
        <p:nvSpPr>
          <p:cNvPr id="33" name="Ellipse 32">
            <a:extLst>
              <a:ext uri="{FF2B5EF4-FFF2-40B4-BE49-F238E27FC236}">
                <a16:creationId xmlns:a16="http://schemas.microsoft.com/office/drawing/2014/main" id="{34154BE2-90F9-4653-8956-2733BADF3B32}"/>
              </a:ext>
            </a:extLst>
          </p:cNvPr>
          <p:cNvSpPr/>
          <p:nvPr/>
        </p:nvSpPr>
        <p:spPr>
          <a:xfrm>
            <a:off x="6229350" y="2290763"/>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2</a:t>
            </a:r>
          </a:p>
        </p:txBody>
      </p:sp>
      <p:sp>
        <p:nvSpPr>
          <p:cNvPr id="34" name="Ellipse 33">
            <a:extLst>
              <a:ext uri="{FF2B5EF4-FFF2-40B4-BE49-F238E27FC236}">
                <a16:creationId xmlns:a16="http://schemas.microsoft.com/office/drawing/2014/main" id="{9F5E2564-4B76-454E-A68B-6A31EC6C0005}"/>
              </a:ext>
            </a:extLst>
          </p:cNvPr>
          <p:cNvSpPr/>
          <p:nvPr/>
        </p:nvSpPr>
        <p:spPr>
          <a:xfrm>
            <a:off x="1571625" y="19510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1</a:t>
            </a:r>
          </a:p>
        </p:txBody>
      </p:sp>
      <p:sp>
        <p:nvSpPr>
          <p:cNvPr id="35" name="Ellipse 34">
            <a:extLst>
              <a:ext uri="{FF2B5EF4-FFF2-40B4-BE49-F238E27FC236}">
                <a16:creationId xmlns:a16="http://schemas.microsoft.com/office/drawing/2014/main" id="{751F61E2-A696-4224-B850-7F4C3A996AD6}"/>
              </a:ext>
            </a:extLst>
          </p:cNvPr>
          <p:cNvSpPr/>
          <p:nvPr/>
        </p:nvSpPr>
        <p:spPr>
          <a:xfrm>
            <a:off x="1562100" y="26241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2</a:t>
            </a:r>
          </a:p>
        </p:txBody>
      </p:sp>
      <p:graphicFrame>
        <p:nvGraphicFramePr>
          <p:cNvPr id="18" name="Tabelle 17">
            <a:extLst>
              <a:ext uri="{FF2B5EF4-FFF2-40B4-BE49-F238E27FC236}">
                <a16:creationId xmlns:a16="http://schemas.microsoft.com/office/drawing/2014/main" id="{04502B54-13CB-4282-A62D-9E95882EDF55}"/>
              </a:ext>
            </a:extLst>
          </p:cNvPr>
          <p:cNvGraphicFramePr>
            <a:graphicFrameLocks noGrp="1"/>
          </p:cNvGraphicFramePr>
          <p:nvPr/>
        </p:nvGraphicFramePr>
        <p:xfrm>
          <a:off x="1803400" y="1265238"/>
          <a:ext cx="4281488" cy="4245330"/>
        </p:xfrm>
        <a:graphic>
          <a:graphicData uri="http://schemas.openxmlformats.org/drawingml/2006/table">
            <a:tbl>
              <a:tblPr/>
              <a:tblGrid>
                <a:gridCol w="1112838">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828675">
                  <a:extLst>
                    <a:ext uri="{9D8B030D-6E8A-4147-A177-3AD203B41FA5}">
                      <a16:colId xmlns:a16="http://schemas.microsoft.com/office/drawing/2014/main" val="20002"/>
                    </a:ext>
                  </a:extLst>
                </a:gridCol>
                <a:gridCol w="827087">
                  <a:extLst>
                    <a:ext uri="{9D8B030D-6E8A-4147-A177-3AD203B41FA5}">
                      <a16:colId xmlns:a16="http://schemas.microsoft.com/office/drawing/2014/main" val="20003"/>
                    </a:ext>
                  </a:extLst>
                </a:gridCol>
                <a:gridCol w="827088">
                  <a:extLst>
                    <a:ext uri="{9D8B030D-6E8A-4147-A177-3AD203B41FA5}">
                      <a16:colId xmlns:a16="http://schemas.microsoft.com/office/drawing/2014/main" val="20004"/>
                    </a:ext>
                  </a:extLst>
                </a:gridCol>
              </a:tblGrid>
              <a:tr h="312682">
                <a:tc gridSpan="5">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b="1" i="0" u="none" strike="noStrike" cap="none" normalizeH="0" baseline="0">
                          <a:ln>
                            <a:noFill/>
                          </a:ln>
                          <a:solidFill>
                            <a:schemeClr val="bg1"/>
                          </a:solidFill>
                          <a:effectLst/>
                          <a:latin typeface="Arial" pitchFamily="34" charset="0"/>
                          <a:ea typeface="MS PGothic" pitchFamily="34" charset="-128"/>
                          <a:cs typeface="Arial" pitchFamily="34" charset="0"/>
                        </a:rPr>
                        <a:t>Unternehmen X – Bilanz - Passiva</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T€</a:t>
                      </a:r>
                    </a:p>
                  </a:txBody>
                  <a:tcPr marL="91445" marR="91445" marT="45700" marB="45700"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1</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2</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3</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4</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268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Eigenkapital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268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Rückstellungen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Finanz-verbindlichkeiten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sonstige Verbindlichkeiten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Langfristiges Fremdkapital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Verbindlichkeiten aus LuL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Finanz-verbindlichkeiten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sonstige Verbindlichkeiten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Kurzfristiges Fremdkapital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1268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PRAP</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1268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Passiva gesamt</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19" name="Textplatzhalter 59">
            <a:extLst>
              <a:ext uri="{FF2B5EF4-FFF2-40B4-BE49-F238E27FC236}">
                <a16:creationId xmlns:a16="http://schemas.microsoft.com/office/drawing/2014/main" id="{F51B039A-B3B1-4E01-B994-3362C1C383AD}"/>
              </a:ext>
            </a:extLst>
          </p:cNvPr>
          <p:cNvSpPr txBox="1">
            <a:spLocks/>
          </p:cNvSpPr>
          <p:nvPr/>
        </p:nvSpPr>
        <p:spPr bwMode="auto">
          <a:xfrm>
            <a:off x="68263" y="1241425"/>
            <a:ext cx="1489075" cy="41417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
        <p:nvSpPr>
          <p:cNvPr id="12" name="Titel 3">
            <a:extLst>
              <a:ext uri="{FF2B5EF4-FFF2-40B4-BE49-F238E27FC236}">
                <a16:creationId xmlns:a16="http://schemas.microsoft.com/office/drawing/2014/main" id="{A0E3B414-FA14-4A61-83B5-10DA4EC36986}"/>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4.2 Finanzwirtschaftliche Analyse</a:t>
            </a:r>
          </a:p>
        </p:txBody>
      </p:sp>
    </p:spTree>
    <p:extLst>
      <p:ext uri="{BB962C8B-B14F-4D97-AF65-F5344CB8AC3E}">
        <p14:creationId xmlns:p14="http://schemas.microsoft.com/office/powerpoint/2010/main" val="65556134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053C4DCD-213A-4A44-8E87-DCB574D3E942}"/>
              </a:ext>
            </a:extLst>
          </p:cNvPr>
          <p:cNvSpPr>
            <a:spLocks noGrp="1"/>
          </p:cNvSpPr>
          <p:nvPr>
            <p:ph type="title"/>
          </p:nvPr>
        </p:nvSpPr>
        <p:spPr>
          <a:xfrm>
            <a:off x="457200" y="115888"/>
            <a:ext cx="8291513" cy="1143000"/>
          </a:xfrm>
        </p:spPr>
        <p:txBody>
          <a:bodyPr/>
          <a:lstStyle/>
          <a:p>
            <a:r>
              <a:rPr lang="de-DE" altLang="en-US" dirty="0"/>
              <a:t>Aufbau des Sanierungskonzeptes nach IDW S 6 (2/2)</a:t>
            </a:r>
            <a:br>
              <a:rPr lang="de-DE" altLang="en-US" dirty="0"/>
            </a:br>
            <a:r>
              <a:rPr lang="de-DE" altLang="en-US" sz="2000" dirty="0"/>
              <a:t>- Detailgliederung -</a:t>
            </a:r>
          </a:p>
        </p:txBody>
      </p:sp>
      <p:sp>
        <p:nvSpPr>
          <p:cNvPr id="7171" name="Text Box 1027">
            <a:extLst>
              <a:ext uri="{FF2B5EF4-FFF2-40B4-BE49-F238E27FC236}">
                <a16:creationId xmlns:a16="http://schemas.microsoft.com/office/drawing/2014/main" id="{FD0F1CCB-D406-410A-AA4F-09F5BDDE3100}"/>
              </a:ext>
            </a:extLst>
          </p:cNvPr>
          <p:cNvSpPr txBox="1">
            <a:spLocks noChangeArrowheads="1"/>
          </p:cNvSpPr>
          <p:nvPr/>
        </p:nvSpPr>
        <p:spPr bwMode="auto">
          <a:xfrm>
            <a:off x="522288" y="1525588"/>
            <a:ext cx="8226425" cy="48197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rgbClr val="08738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marL="457200" indent="-457200">
              <a:spcBef>
                <a:spcPct val="20000"/>
              </a:spcBef>
              <a:buClr>
                <a:srgbClr val="989E20"/>
              </a:buClr>
              <a:buSzPct val="150000"/>
              <a:buFont typeface="Frutiger 45 light" charset="0"/>
              <a:buChar char="›"/>
              <a:defRPr sz="2000">
                <a:solidFill>
                  <a:schemeClr val="tx1"/>
                </a:solidFill>
                <a:latin typeface="Arial" charset="0"/>
                <a:ea typeface="MS PGothic" charset="-128"/>
                <a:cs typeface="Arial" charset="0"/>
              </a:defRPr>
            </a:lvl1pPr>
            <a:lvl2pPr marL="914400" indent="-457200">
              <a:spcBef>
                <a:spcPct val="20000"/>
              </a:spcBef>
              <a:buClr>
                <a:srgbClr val="989E20"/>
              </a:buClr>
              <a:buSzPct val="130000"/>
              <a:buFont typeface="Frutiger 45 light" charset="0"/>
              <a:buChar char="›"/>
              <a:defRPr>
                <a:solidFill>
                  <a:schemeClr val="tx1"/>
                </a:solidFill>
                <a:latin typeface="Arial" charset="0"/>
                <a:ea typeface="Arial" charset="0"/>
                <a:cs typeface="Arial" charset="0"/>
              </a:defRPr>
            </a:lvl2pPr>
            <a:lvl3pPr marL="1371600" indent="-457200">
              <a:spcBef>
                <a:spcPct val="20000"/>
              </a:spcBef>
              <a:buClr>
                <a:srgbClr val="989E20"/>
              </a:buClr>
              <a:buSzPct val="120000"/>
              <a:buFont typeface="Wingdings" charset="2"/>
              <a:buChar char="§"/>
              <a:defRPr sz="1600">
                <a:solidFill>
                  <a:schemeClr val="tx1"/>
                </a:solidFill>
                <a:latin typeface="Arial" charset="0"/>
                <a:ea typeface="Arial" charset="0"/>
                <a:cs typeface="Arial" charset="0"/>
              </a:defRPr>
            </a:lvl3pPr>
            <a:lvl4pPr marL="1600200" indent="-228600">
              <a:spcBef>
                <a:spcPct val="20000"/>
              </a:spcBef>
              <a:buChar char="–"/>
              <a:defRPr sz="1400">
                <a:solidFill>
                  <a:schemeClr val="tx1"/>
                </a:solidFill>
                <a:latin typeface="Arial" charset="0"/>
                <a:ea typeface="Arial" charset="0"/>
                <a:cs typeface="Arial" charset="0"/>
              </a:defRPr>
            </a:lvl4pPr>
            <a:lvl5pPr marL="2057400" indent="-228600">
              <a:spcBef>
                <a:spcPct val="20000"/>
              </a:spcBef>
              <a:defRPr sz="1400">
                <a:solidFill>
                  <a:schemeClr val="tx1"/>
                </a:solidFill>
                <a:latin typeface="Arial" charset="0"/>
                <a:ea typeface="Arial" charset="0"/>
                <a:cs typeface="Arial" charset="0"/>
              </a:defRPr>
            </a:lvl5pPr>
            <a:lvl6pPr marL="2514600" indent="-228600" eaLnBrk="0" fontAlgn="base" hangingPunct="0">
              <a:spcBef>
                <a:spcPct val="20000"/>
              </a:spcBef>
              <a:spcAft>
                <a:spcPct val="0"/>
              </a:spcAft>
              <a:defRPr sz="1400">
                <a:solidFill>
                  <a:schemeClr val="tx1"/>
                </a:solidFill>
                <a:latin typeface="Arial" charset="0"/>
                <a:ea typeface="Arial" charset="0"/>
                <a:cs typeface="Arial" charset="0"/>
              </a:defRPr>
            </a:lvl6pPr>
            <a:lvl7pPr marL="2971800" indent="-228600" eaLnBrk="0" fontAlgn="base" hangingPunct="0">
              <a:spcBef>
                <a:spcPct val="20000"/>
              </a:spcBef>
              <a:spcAft>
                <a:spcPct val="0"/>
              </a:spcAft>
              <a:defRPr sz="1400">
                <a:solidFill>
                  <a:schemeClr val="tx1"/>
                </a:solidFill>
                <a:latin typeface="Arial" charset="0"/>
                <a:ea typeface="Arial" charset="0"/>
                <a:cs typeface="Arial" charset="0"/>
              </a:defRPr>
            </a:lvl7pPr>
            <a:lvl8pPr marL="3429000" indent="-228600" eaLnBrk="0" fontAlgn="base" hangingPunct="0">
              <a:spcBef>
                <a:spcPct val="20000"/>
              </a:spcBef>
              <a:spcAft>
                <a:spcPct val="0"/>
              </a:spcAft>
              <a:defRPr sz="1400">
                <a:solidFill>
                  <a:schemeClr val="tx1"/>
                </a:solidFill>
                <a:latin typeface="Arial" charset="0"/>
                <a:ea typeface="Arial" charset="0"/>
                <a:cs typeface="Arial" charset="0"/>
              </a:defRPr>
            </a:lvl8pPr>
            <a:lvl9pPr marL="3886200" indent="-228600" eaLnBrk="0" fontAlgn="base" hangingPunct="0">
              <a:spcBef>
                <a:spcPct val="20000"/>
              </a:spcBef>
              <a:spcAft>
                <a:spcPct val="0"/>
              </a:spcAft>
              <a:defRPr sz="1400">
                <a:solidFill>
                  <a:schemeClr val="tx1"/>
                </a:solidFill>
                <a:latin typeface="Arial" charset="0"/>
                <a:ea typeface="Arial" charset="0"/>
                <a:cs typeface="Arial" charset="0"/>
              </a:defRPr>
            </a:lvl9pPr>
          </a:lstStyle>
          <a:p>
            <a:pPr marL="539750" indent="-539750" eaLnBrk="1" hangingPunct="1">
              <a:buClrTx/>
              <a:buSzTx/>
              <a:buFont typeface="+mj-lt"/>
              <a:buAutoNum type="romanUcPeriod" startAt="7"/>
              <a:defRPr/>
            </a:pPr>
            <a:r>
              <a:rPr lang="de-DE" altLang="de-DE" sz="1800" dirty="0">
                <a:solidFill>
                  <a:schemeClr val="tx2"/>
                </a:solidFill>
              </a:rPr>
              <a:t>Integrierte Sanierungsplanung</a:t>
            </a:r>
          </a:p>
          <a:p>
            <a:pPr marL="982663" lvl="1" indent="-400050" eaLnBrk="1" hangingPunct="1">
              <a:buClrTx/>
              <a:buSzTx/>
              <a:buFont typeface="+mj-lt"/>
              <a:buAutoNum type="arabicPeriod"/>
              <a:defRPr/>
            </a:pPr>
            <a:r>
              <a:rPr lang="de-DE" altLang="de-DE" sz="1600" dirty="0">
                <a:solidFill>
                  <a:schemeClr val="tx2"/>
                </a:solidFill>
              </a:rPr>
              <a:t>Planungssystematik und Annahmen</a:t>
            </a:r>
          </a:p>
          <a:p>
            <a:pPr marL="982663" lvl="1" indent="-400050" eaLnBrk="1" hangingPunct="1">
              <a:buClrTx/>
              <a:buSzTx/>
              <a:buFont typeface="+mj-lt"/>
              <a:buAutoNum type="arabicPeriod"/>
              <a:defRPr/>
            </a:pPr>
            <a:r>
              <a:rPr lang="de-DE" altLang="de-DE" sz="1600" dirty="0">
                <a:solidFill>
                  <a:schemeClr val="tx2"/>
                </a:solidFill>
              </a:rPr>
              <a:t>Vermögens-, Finanz- und Ertragslage</a:t>
            </a:r>
          </a:p>
          <a:p>
            <a:pPr marL="982663" lvl="1" indent="-400050" eaLnBrk="1" hangingPunct="1">
              <a:buClrTx/>
              <a:buSzTx/>
              <a:buFont typeface="+mj-lt"/>
              <a:buAutoNum type="arabicPeriod"/>
              <a:defRPr/>
            </a:pPr>
            <a:r>
              <a:rPr lang="de-DE" altLang="de-DE" sz="1600" dirty="0">
                <a:solidFill>
                  <a:schemeClr val="tx2"/>
                </a:solidFill>
              </a:rPr>
              <a:t>Chancen und Risiken der Planung</a:t>
            </a:r>
          </a:p>
          <a:p>
            <a:pPr marL="539750" indent="-539750" eaLnBrk="1" hangingPunct="1">
              <a:buClrTx/>
              <a:buSzTx/>
              <a:buFont typeface="+mj-lt"/>
              <a:buAutoNum type="romanUcPeriod" startAt="7"/>
              <a:defRPr/>
            </a:pPr>
            <a:r>
              <a:rPr lang="de-DE" altLang="de-DE" sz="1800" dirty="0">
                <a:solidFill>
                  <a:schemeClr val="tx2"/>
                </a:solidFill>
              </a:rPr>
              <a:t>Aussage zur Sanierungsfähigkeit</a:t>
            </a:r>
          </a:p>
          <a:p>
            <a:pPr marL="982663" lvl="1" indent="-400050" eaLnBrk="1" hangingPunct="1">
              <a:buClrTx/>
              <a:buSzTx/>
              <a:buFont typeface="+mj-lt"/>
              <a:buAutoNum type="arabicPeriod"/>
              <a:defRPr/>
            </a:pPr>
            <a:r>
              <a:rPr lang="de-DE" altLang="de-DE" sz="1600" dirty="0">
                <a:solidFill>
                  <a:schemeClr val="tx2"/>
                </a:solidFill>
              </a:rPr>
              <a:t>Einschätzung der Sanierungsfähigkeit</a:t>
            </a:r>
          </a:p>
          <a:p>
            <a:pPr marL="982663" lvl="1" indent="-400050" eaLnBrk="1" hangingPunct="1">
              <a:buClrTx/>
              <a:buSzTx/>
              <a:buFont typeface="+mj-lt"/>
              <a:buAutoNum type="arabicPeriod"/>
              <a:defRPr/>
            </a:pPr>
            <a:r>
              <a:rPr lang="de-DE" altLang="de-DE" sz="1600" dirty="0">
                <a:solidFill>
                  <a:schemeClr val="tx2"/>
                </a:solidFill>
              </a:rPr>
              <a:t>Zusammenfassende Schlussbemerkung</a:t>
            </a:r>
          </a:p>
          <a:p>
            <a:pPr marL="525463" indent="-400050" eaLnBrk="1" hangingPunct="1">
              <a:buClrTx/>
              <a:buSzTx/>
              <a:buFont typeface="+mj-lt"/>
              <a:buAutoNum type="romanUcPeriod" startAt="7"/>
              <a:defRPr/>
            </a:pPr>
            <a:r>
              <a:rPr lang="de-DE" altLang="de-DE" sz="1800" dirty="0">
                <a:solidFill>
                  <a:schemeClr val="tx2"/>
                </a:solidFill>
              </a:rPr>
              <a:t>Anhang</a:t>
            </a:r>
          </a:p>
          <a:p>
            <a:pPr marL="982663" lvl="1" indent="-400050" eaLnBrk="1" hangingPunct="1">
              <a:buClrTx/>
              <a:buSzTx/>
              <a:buFont typeface="+mj-lt"/>
              <a:buAutoNum type="arabicPeriod"/>
              <a:defRPr/>
            </a:pPr>
            <a:r>
              <a:rPr lang="de-DE" altLang="de-DE" sz="1600" dirty="0">
                <a:solidFill>
                  <a:schemeClr val="tx2"/>
                </a:solidFill>
              </a:rPr>
              <a:t>Liste der vom Mandanten erhaltenen Unterlagen</a:t>
            </a:r>
          </a:p>
          <a:p>
            <a:pPr marL="982663" lvl="1" indent="-400050" eaLnBrk="1" hangingPunct="1">
              <a:buClrTx/>
              <a:buSzTx/>
              <a:buFont typeface="+mj-lt"/>
              <a:buAutoNum type="arabicPeriod"/>
              <a:defRPr/>
            </a:pPr>
            <a:r>
              <a:rPr lang="de-DE" altLang="de-DE" sz="1600" dirty="0">
                <a:solidFill>
                  <a:schemeClr val="tx2"/>
                </a:solidFill>
              </a:rPr>
              <a:t>Banken- und </a:t>
            </a:r>
            <a:r>
              <a:rPr lang="de-DE" altLang="de-DE" sz="1600" dirty="0" err="1">
                <a:solidFill>
                  <a:schemeClr val="tx2"/>
                </a:solidFill>
              </a:rPr>
              <a:t>Sicherheitenspiegel</a:t>
            </a:r>
            <a:endParaRPr lang="de-DE" altLang="de-DE" sz="1600" dirty="0">
              <a:solidFill>
                <a:schemeClr val="tx2"/>
              </a:solidFill>
            </a:endParaRPr>
          </a:p>
          <a:p>
            <a:pPr marL="982663" lvl="1" indent="-400050" eaLnBrk="1" hangingPunct="1">
              <a:buClrTx/>
              <a:buSzTx/>
              <a:buFont typeface="+mj-lt"/>
              <a:buAutoNum type="arabicPeriod"/>
              <a:defRPr/>
            </a:pPr>
            <a:r>
              <a:rPr lang="de-DE" altLang="de-DE" sz="1600" dirty="0">
                <a:solidFill>
                  <a:schemeClr val="tx2"/>
                </a:solidFill>
              </a:rPr>
              <a:t>Integrierte Sanierungsplanung – im Detail auf Gesellschafts- und Monatsebene</a:t>
            </a:r>
          </a:p>
          <a:p>
            <a:pPr marL="982663" lvl="1" indent="-400050" eaLnBrk="1" hangingPunct="1">
              <a:buClrTx/>
              <a:buSzTx/>
              <a:buFont typeface="+mj-lt"/>
              <a:buAutoNum type="arabicPeriod"/>
              <a:defRPr/>
            </a:pPr>
            <a:r>
              <a:rPr lang="de-DE" altLang="de-DE" sz="1600" dirty="0">
                <a:solidFill>
                  <a:schemeClr val="tx2"/>
                </a:solidFill>
              </a:rPr>
              <a:t>Kopie Vollständigkeitserklärung</a:t>
            </a:r>
          </a:p>
          <a:p>
            <a:pPr marL="982663" lvl="1" indent="-400050" eaLnBrk="1" hangingPunct="1">
              <a:buClrTx/>
              <a:buSzTx/>
              <a:buFont typeface="+mj-lt"/>
              <a:buAutoNum type="arabicPeriod"/>
              <a:defRPr/>
            </a:pPr>
            <a:r>
              <a:rPr lang="de-DE" altLang="de-DE" sz="1600" dirty="0">
                <a:solidFill>
                  <a:schemeClr val="tx2"/>
                </a:solidFill>
              </a:rPr>
              <a:t>Kopie Auftragsschreiben</a:t>
            </a:r>
          </a:p>
          <a:p>
            <a:pPr marL="982663" lvl="1" indent="-400050" eaLnBrk="1" hangingPunct="1">
              <a:buClrTx/>
              <a:buSzTx/>
              <a:buFont typeface="+mj-lt"/>
              <a:buAutoNum type="arabicPeriod"/>
              <a:defRPr/>
            </a:pPr>
            <a:r>
              <a:rPr lang="de-DE" altLang="de-DE" sz="1600" dirty="0">
                <a:solidFill>
                  <a:schemeClr val="tx2"/>
                </a:solidFill>
              </a:rPr>
              <a:t>Liste der wesentlichen Verträge mit Eckdaten</a:t>
            </a:r>
          </a:p>
          <a:p>
            <a:pPr marL="582613" lvl="1" indent="0" eaLnBrk="1" hangingPunct="1">
              <a:buClrTx/>
              <a:buSzTx/>
              <a:buNone/>
              <a:defRPr/>
            </a:pPr>
            <a:endParaRPr lang="de-DE" altLang="de-DE" sz="1600" dirty="0">
              <a:solidFill>
                <a:schemeClr val="tx2"/>
              </a:solidFill>
            </a:endParaRPr>
          </a:p>
          <a:p>
            <a:pPr marL="525463" indent="-400050" eaLnBrk="1" hangingPunct="1">
              <a:buClrTx/>
              <a:buSzTx/>
              <a:buFont typeface="+mj-lt"/>
              <a:buAutoNum type="romanUcPeriod" startAt="7"/>
              <a:defRPr/>
            </a:pPr>
            <a:endParaRPr lang="de-DE" altLang="de-DE" sz="1800" dirty="0">
              <a:solidFill>
                <a:schemeClr val="tx2"/>
              </a:solidFill>
            </a:endParaRPr>
          </a:p>
        </p:txBody>
      </p:sp>
      <p:sp>
        <p:nvSpPr>
          <p:cNvPr id="7172" name="Foliennummernplatzhalter 2">
            <a:extLst>
              <a:ext uri="{FF2B5EF4-FFF2-40B4-BE49-F238E27FC236}">
                <a16:creationId xmlns:a16="http://schemas.microsoft.com/office/drawing/2014/main" id="{48CCEAEA-20EF-419F-8939-400B1CAD626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630469BE-15E0-4F8E-9E70-AF92FC4DF1D2}" type="slidenum">
              <a:rPr lang="de-DE" altLang="de-DE" sz="1000"/>
              <a:pPr>
                <a:spcBef>
                  <a:spcPct val="0"/>
                </a:spcBef>
                <a:buClrTx/>
                <a:buSzTx/>
                <a:buFontTx/>
                <a:buNone/>
              </a:pPr>
              <a:t>3</a:t>
            </a:fld>
            <a:endParaRPr lang="de-DE" altLang="de-DE" sz="1000"/>
          </a:p>
        </p:txBody>
      </p:sp>
    </p:spTree>
    <p:extLst>
      <p:ext uri="{BB962C8B-B14F-4D97-AF65-F5344CB8AC3E}">
        <p14:creationId xmlns:p14="http://schemas.microsoft.com/office/powerpoint/2010/main" val="323429013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Foliennummernplatzhalter 2">
            <a:extLst>
              <a:ext uri="{FF2B5EF4-FFF2-40B4-BE49-F238E27FC236}">
                <a16:creationId xmlns:a16="http://schemas.microsoft.com/office/drawing/2014/main" id="{5CA2164F-206E-4DE4-A596-861CFC8395F0}"/>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A5B9413E-93EF-4A66-9A55-DCB4638D9171}" type="slidenum">
              <a:rPr lang="de-DE" altLang="de-DE" sz="1000"/>
              <a:pPr>
                <a:spcBef>
                  <a:spcPct val="0"/>
                </a:spcBef>
                <a:buClrTx/>
                <a:buSzTx/>
                <a:buFontTx/>
                <a:buNone/>
              </a:pPr>
              <a:t>30</a:t>
            </a:fld>
            <a:endParaRPr lang="de-DE" altLang="de-DE" sz="1000"/>
          </a:p>
        </p:txBody>
      </p:sp>
      <p:graphicFrame>
        <p:nvGraphicFramePr>
          <p:cNvPr id="18" name="Tabelle 17">
            <a:extLst>
              <a:ext uri="{FF2B5EF4-FFF2-40B4-BE49-F238E27FC236}">
                <a16:creationId xmlns:a16="http://schemas.microsoft.com/office/drawing/2014/main" id="{D7C35AB4-6583-419A-A951-80712DCB870D}"/>
              </a:ext>
            </a:extLst>
          </p:cNvPr>
          <p:cNvGraphicFramePr>
            <a:graphicFrameLocks noGrp="1"/>
          </p:cNvGraphicFramePr>
          <p:nvPr/>
        </p:nvGraphicFramePr>
        <p:xfrm>
          <a:off x="1803400" y="1265238"/>
          <a:ext cx="6584950" cy="4510088"/>
        </p:xfrm>
        <a:graphic>
          <a:graphicData uri="http://schemas.openxmlformats.org/drawingml/2006/table">
            <a:tbl>
              <a:tblPr/>
              <a:tblGrid>
                <a:gridCol w="1711325">
                  <a:extLst>
                    <a:ext uri="{9D8B030D-6E8A-4147-A177-3AD203B41FA5}">
                      <a16:colId xmlns:a16="http://schemas.microsoft.com/office/drawing/2014/main" val="20000"/>
                    </a:ext>
                  </a:extLst>
                </a:gridCol>
                <a:gridCol w="1055688">
                  <a:extLst>
                    <a:ext uri="{9D8B030D-6E8A-4147-A177-3AD203B41FA5}">
                      <a16:colId xmlns:a16="http://schemas.microsoft.com/office/drawing/2014/main" val="20001"/>
                    </a:ext>
                  </a:extLst>
                </a:gridCol>
                <a:gridCol w="1273175">
                  <a:extLst>
                    <a:ext uri="{9D8B030D-6E8A-4147-A177-3AD203B41FA5}">
                      <a16:colId xmlns:a16="http://schemas.microsoft.com/office/drawing/2014/main" val="20002"/>
                    </a:ext>
                  </a:extLst>
                </a:gridCol>
                <a:gridCol w="1271587">
                  <a:extLst>
                    <a:ext uri="{9D8B030D-6E8A-4147-A177-3AD203B41FA5}">
                      <a16:colId xmlns:a16="http://schemas.microsoft.com/office/drawing/2014/main" val="20003"/>
                    </a:ext>
                  </a:extLst>
                </a:gridCol>
                <a:gridCol w="1273175">
                  <a:extLst>
                    <a:ext uri="{9D8B030D-6E8A-4147-A177-3AD203B41FA5}">
                      <a16:colId xmlns:a16="http://schemas.microsoft.com/office/drawing/2014/main" val="20004"/>
                    </a:ext>
                  </a:extLst>
                </a:gridCol>
              </a:tblGrid>
              <a:tr h="447675">
                <a:tc gridSpan="5">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b="1" i="0" u="none" strike="noStrike" cap="none" normalizeH="0" baseline="0">
                          <a:ln>
                            <a:noFill/>
                          </a:ln>
                          <a:solidFill>
                            <a:schemeClr val="bg1"/>
                          </a:solidFill>
                          <a:effectLst/>
                          <a:latin typeface="Arial" pitchFamily="34" charset="0"/>
                          <a:ea typeface="MS PGothic" pitchFamily="34" charset="-128"/>
                          <a:cs typeface="Arial" pitchFamily="34" charset="0"/>
                        </a:rPr>
                        <a:t>Unternehmen X – Kennzahlen</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8101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Kennzahl</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Jahr 1</a:t>
                      </a:r>
                      <a:b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Jahr 2</a:t>
                      </a:r>
                      <a:b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32" marR="91432" marT="45705" marB="45705"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Jahr 3</a:t>
                      </a:r>
                      <a:b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32" marR="91432" marT="45705" marB="45705"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Jahr 4</a:t>
                      </a:r>
                      <a:b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Ist</a:t>
                      </a: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Liquiditätsgrad I</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Liquiditätsgrad II</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Frutiger 45 light" pitchFamily="34" charset="0"/>
                          <a:ea typeface="MS PGothic" pitchFamily="34" charset="-128"/>
                          <a:cs typeface="Arial" pitchFamily="34" charset="0"/>
                        </a:rPr>
                        <a:t>Kapitaldienst-deckungsfähigkeit</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Frutiger 45 light" pitchFamily="34" charset="0"/>
                          <a:ea typeface="MS PGothic" pitchFamily="34" charset="-128"/>
                          <a:cs typeface="Arial" pitchFamily="34" charset="0"/>
                        </a:rPr>
                        <a:t>Gesamtkapitalrentabilität</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Frutiger 45 light" pitchFamily="34" charset="0"/>
                          <a:ea typeface="MS PGothic" pitchFamily="34" charset="-128"/>
                          <a:cs typeface="Arial" pitchFamily="34" charset="0"/>
                        </a:rPr>
                        <a:t>Eigenkapitalrentabilität</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Frutiger 45 light" pitchFamily="34" charset="0"/>
                          <a:ea typeface="MS PGothic" pitchFamily="34" charset="-128"/>
                          <a:cs typeface="Arial" pitchFamily="34" charset="0"/>
                        </a:rPr>
                        <a:t>Eigenkapitalquote</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Frutiger 45 light" pitchFamily="34" charset="0"/>
                          <a:ea typeface="MS PGothic" pitchFamily="34" charset="-128"/>
                          <a:cs typeface="Arial" pitchFamily="34" charset="0"/>
                        </a:rPr>
                        <a:t>Personalquote</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Frutiger 45 light" pitchFamily="34" charset="0"/>
                          <a:ea typeface="MS PGothic" pitchFamily="34" charset="-128"/>
                          <a:cs typeface="Arial" pitchFamily="34" charset="0"/>
                        </a:rPr>
                        <a:t>Anlagendeckung</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5F2F4"/>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2" name="Textplatzhalter 59">
            <a:extLst>
              <a:ext uri="{FF2B5EF4-FFF2-40B4-BE49-F238E27FC236}">
                <a16:creationId xmlns:a16="http://schemas.microsoft.com/office/drawing/2014/main" id="{F7C3B13E-F178-40F8-8C22-3536080906FF}"/>
              </a:ext>
            </a:extLst>
          </p:cNvPr>
          <p:cNvSpPr txBox="1">
            <a:spLocks/>
          </p:cNvSpPr>
          <p:nvPr/>
        </p:nvSpPr>
        <p:spPr bwMode="auto">
          <a:xfrm>
            <a:off x="68263" y="1241425"/>
            <a:ext cx="1489075" cy="4564063"/>
          </a:xfrm>
          <a:prstGeom prst="rect">
            <a:avLst/>
          </a:prstGeom>
          <a:solidFill>
            <a:schemeClr val="bg1">
              <a:lumMod val="95000"/>
            </a:schemeClr>
          </a:solidFill>
          <a:ln>
            <a:noFill/>
          </a:ln>
          <a:effectLst/>
        </p:spPr>
        <p:txBody>
          <a:bodyPr/>
          <a:lstStyle>
            <a:lvl1pPr marL="174625" indent="-174625">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spcBef>
                <a:spcPct val="20000"/>
              </a:spcBef>
              <a:buClr>
                <a:srgbClr val="0C2D83"/>
              </a:buClr>
              <a:buSzPct val="150000"/>
              <a:buFont typeface="Wingdings" pitchFamily="2" charset="2"/>
              <a:buChar char="§"/>
              <a:defRPr/>
            </a:pPr>
            <a:r>
              <a:rPr lang="de-DE" altLang="en-US" sz="1200" dirty="0">
                <a:cs typeface="Arial" pitchFamily="34" charset="0"/>
              </a:rPr>
              <a:t>Kernaussage</a:t>
            </a:r>
          </a:p>
          <a:p>
            <a:pPr>
              <a:spcBef>
                <a:spcPct val="20000"/>
              </a:spcBef>
              <a:buClr>
                <a:srgbClr val="0C2D83"/>
              </a:buClr>
              <a:buSzPct val="150000"/>
              <a:buFont typeface="Wingdings" pitchFamily="2" charset="2"/>
              <a:buChar char="§"/>
              <a:defRPr/>
            </a:pPr>
            <a:endParaRPr lang="de-DE" altLang="en-US" sz="1200" dirty="0">
              <a:cs typeface="Arial" pitchFamily="34" charset="0"/>
            </a:endParaRPr>
          </a:p>
          <a:p>
            <a:pPr>
              <a:spcBef>
                <a:spcPct val="20000"/>
              </a:spcBef>
              <a:buClr>
                <a:srgbClr val="0C2D83"/>
              </a:buClr>
              <a:buSzPct val="150000"/>
              <a:buFont typeface="Wingdings" pitchFamily="2" charset="2"/>
              <a:buChar char="§"/>
              <a:defRPr/>
            </a:pPr>
            <a:r>
              <a:rPr lang="de-DE" altLang="en-US" sz="1200" dirty="0">
                <a:cs typeface="Arial" pitchFamily="34" charset="0"/>
              </a:rPr>
              <a:t>Kennzahlen sind Beispielhaft</a:t>
            </a:r>
            <a:br>
              <a:rPr lang="de-DE" altLang="en-US" sz="1200" dirty="0">
                <a:cs typeface="Arial" pitchFamily="34" charset="0"/>
              </a:rPr>
            </a:br>
            <a:r>
              <a:rPr lang="de-DE" altLang="en-US" sz="1200" dirty="0">
                <a:cs typeface="Arial" pitchFamily="34" charset="0"/>
              </a:rPr>
              <a:t>(vgl. 7.4 F &amp; A zu IDW S 6)</a:t>
            </a:r>
          </a:p>
        </p:txBody>
      </p:sp>
      <p:sp>
        <p:nvSpPr>
          <p:cNvPr id="7" name="Titel 3">
            <a:extLst>
              <a:ext uri="{FF2B5EF4-FFF2-40B4-BE49-F238E27FC236}">
                <a16:creationId xmlns:a16="http://schemas.microsoft.com/office/drawing/2014/main" id="{F31A73A3-99C1-4D97-BED5-DF3C5A14D3EB}"/>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4.2 Finanzwirtschaftliche Analyse</a:t>
            </a:r>
          </a:p>
        </p:txBody>
      </p:sp>
    </p:spTree>
    <p:extLst>
      <p:ext uri="{BB962C8B-B14F-4D97-AF65-F5344CB8AC3E}">
        <p14:creationId xmlns:p14="http://schemas.microsoft.com/office/powerpoint/2010/main" val="370475010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Foliennummernplatzhalter 2">
            <a:extLst>
              <a:ext uri="{FF2B5EF4-FFF2-40B4-BE49-F238E27FC236}">
                <a16:creationId xmlns:a16="http://schemas.microsoft.com/office/drawing/2014/main" id="{19434541-631F-4021-86F6-589A7E7046CF}"/>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695B1AB5-52E9-4175-87AD-6A8A5D93404D}" type="slidenum">
              <a:rPr lang="de-DE" altLang="de-DE" sz="1000"/>
              <a:pPr>
                <a:spcBef>
                  <a:spcPct val="0"/>
                </a:spcBef>
                <a:buClrTx/>
                <a:buSzTx/>
                <a:buFontTx/>
                <a:buNone/>
              </a:pPr>
              <a:t>31</a:t>
            </a:fld>
            <a:endParaRPr lang="de-DE" altLang="de-DE" sz="1000"/>
          </a:p>
        </p:txBody>
      </p:sp>
      <p:graphicFrame>
        <p:nvGraphicFramePr>
          <p:cNvPr id="2" name="Tabelle 1">
            <a:extLst>
              <a:ext uri="{FF2B5EF4-FFF2-40B4-BE49-F238E27FC236}">
                <a16:creationId xmlns:a16="http://schemas.microsoft.com/office/drawing/2014/main" id="{B92899F3-AE2D-4365-8948-1CA27B3A6257}"/>
              </a:ext>
            </a:extLst>
          </p:cNvPr>
          <p:cNvGraphicFramePr>
            <a:graphicFrameLocks noGrp="1"/>
          </p:cNvGraphicFramePr>
          <p:nvPr>
            <p:extLst>
              <p:ext uri="{D42A27DB-BD31-4B8C-83A1-F6EECF244321}">
                <p14:modId xmlns:p14="http://schemas.microsoft.com/office/powerpoint/2010/main" val="2936897935"/>
              </p:ext>
            </p:extLst>
          </p:nvPr>
        </p:nvGraphicFramePr>
        <p:xfrm>
          <a:off x="179388" y="1844675"/>
          <a:ext cx="8713787" cy="2003683"/>
        </p:xfrm>
        <a:graphic>
          <a:graphicData uri="http://schemas.openxmlformats.org/drawingml/2006/table">
            <a:tbl>
              <a:tblPr/>
              <a:tblGrid>
                <a:gridCol w="1069975">
                  <a:extLst>
                    <a:ext uri="{9D8B030D-6E8A-4147-A177-3AD203B41FA5}">
                      <a16:colId xmlns:a16="http://schemas.microsoft.com/office/drawing/2014/main" val="20000"/>
                    </a:ext>
                  </a:extLst>
                </a:gridCol>
                <a:gridCol w="1001712">
                  <a:extLst>
                    <a:ext uri="{9D8B030D-6E8A-4147-A177-3AD203B41FA5}">
                      <a16:colId xmlns:a16="http://schemas.microsoft.com/office/drawing/2014/main" val="20001"/>
                    </a:ext>
                  </a:extLst>
                </a:gridCol>
                <a:gridCol w="928688">
                  <a:extLst>
                    <a:ext uri="{9D8B030D-6E8A-4147-A177-3AD203B41FA5}">
                      <a16:colId xmlns:a16="http://schemas.microsoft.com/office/drawing/2014/main" val="20002"/>
                    </a:ext>
                  </a:extLst>
                </a:gridCol>
                <a:gridCol w="855662">
                  <a:extLst>
                    <a:ext uri="{9D8B030D-6E8A-4147-A177-3AD203B41FA5}">
                      <a16:colId xmlns:a16="http://schemas.microsoft.com/office/drawing/2014/main" val="20003"/>
                    </a:ext>
                  </a:extLst>
                </a:gridCol>
                <a:gridCol w="1073150">
                  <a:extLst>
                    <a:ext uri="{9D8B030D-6E8A-4147-A177-3AD203B41FA5}">
                      <a16:colId xmlns:a16="http://schemas.microsoft.com/office/drawing/2014/main" val="20004"/>
                    </a:ext>
                  </a:extLst>
                </a:gridCol>
                <a:gridCol w="928688">
                  <a:extLst>
                    <a:ext uri="{9D8B030D-6E8A-4147-A177-3AD203B41FA5}">
                      <a16:colId xmlns:a16="http://schemas.microsoft.com/office/drawing/2014/main" val="20005"/>
                    </a:ext>
                  </a:extLst>
                </a:gridCol>
                <a:gridCol w="1000125">
                  <a:extLst>
                    <a:ext uri="{9D8B030D-6E8A-4147-A177-3AD203B41FA5}">
                      <a16:colId xmlns:a16="http://schemas.microsoft.com/office/drawing/2014/main" val="20006"/>
                    </a:ext>
                  </a:extLst>
                </a:gridCol>
                <a:gridCol w="1855787">
                  <a:extLst>
                    <a:ext uri="{9D8B030D-6E8A-4147-A177-3AD203B41FA5}">
                      <a16:colId xmlns:a16="http://schemas.microsoft.com/office/drawing/2014/main" val="20007"/>
                    </a:ext>
                  </a:extLst>
                </a:gridCol>
              </a:tblGrid>
              <a:tr h="503811">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300" b="1" i="0" u="none" strike="noStrike" cap="none" normalizeH="0" baseline="0" dirty="0">
                          <a:ln>
                            <a:noFill/>
                          </a:ln>
                          <a:solidFill>
                            <a:schemeClr val="bg1"/>
                          </a:solidFill>
                          <a:effectLst/>
                          <a:latin typeface="Frutiger 45 light (Textkörper)" charset="0"/>
                          <a:ea typeface="MS PGothic" pitchFamily="34" charset="-128"/>
                          <a:cs typeface="Arial" pitchFamily="34" charset="0"/>
                        </a:rPr>
                        <a:t>Kredit-institut</a:t>
                      </a: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300" b="1" i="0" u="none" strike="noStrike" cap="none" normalizeH="0" baseline="0">
                          <a:ln>
                            <a:noFill/>
                          </a:ln>
                          <a:solidFill>
                            <a:schemeClr val="bg1"/>
                          </a:solidFill>
                          <a:effectLst/>
                          <a:latin typeface="Frutiger 45 light (Textkörper)" charset="0"/>
                          <a:ea typeface="MS PGothic" pitchFamily="34" charset="-128"/>
                          <a:cs typeface="Arial" pitchFamily="34" charset="0"/>
                        </a:rPr>
                        <a:t>Kredit-Nr.</a:t>
                      </a: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300" b="1" i="0" u="none" strike="noStrike" cap="none" normalizeH="0" baseline="0">
                          <a:ln>
                            <a:noFill/>
                          </a:ln>
                          <a:solidFill>
                            <a:schemeClr val="bg1"/>
                          </a:solidFill>
                          <a:effectLst/>
                          <a:latin typeface="Frutiger 45 light (Textkörper)" charset="0"/>
                          <a:ea typeface="MS PGothic" pitchFamily="34" charset="-128"/>
                          <a:cs typeface="Arial" pitchFamily="34" charset="0"/>
                        </a:rPr>
                        <a:t>Kreditart</a:t>
                      </a: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300" b="1" i="0" u="none" strike="noStrike" cap="none" normalizeH="0" baseline="0">
                          <a:ln>
                            <a:noFill/>
                          </a:ln>
                          <a:solidFill>
                            <a:schemeClr val="bg1"/>
                          </a:solidFill>
                          <a:effectLst/>
                          <a:latin typeface="Frutiger 45 light (Textkörper)" charset="0"/>
                          <a:ea typeface="MS PGothic" pitchFamily="34" charset="-128"/>
                          <a:cs typeface="Arial" pitchFamily="34" charset="0"/>
                        </a:rPr>
                        <a:t>Laufzeit</a:t>
                      </a: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300" b="1" i="0" u="none" strike="noStrike" cap="none" normalizeH="0" baseline="0">
                          <a:ln>
                            <a:noFill/>
                          </a:ln>
                          <a:solidFill>
                            <a:schemeClr val="bg1"/>
                          </a:solidFill>
                          <a:effectLst/>
                          <a:latin typeface="Frutiger 45 light (Textkörper)" charset="0"/>
                          <a:ea typeface="MS PGothic" pitchFamily="34" charset="-128"/>
                          <a:cs typeface="Arial" pitchFamily="34" charset="0"/>
                        </a:rPr>
                        <a:t>Nominal</a:t>
                      </a: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300" b="1" i="0" u="none" strike="noStrike" cap="none" normalizeH="0" baseline="0">
                          <a:ln>
                            <a:noFill/>
                          </a:ln>
                          <a:solidFill>
                            <a:schemeClr val="bg1"/>
                          </a:solidFill>
                          <a:effectLst/>
                          <a:latin typeface="Frutiger 45 light (Textkörper)" charset="0"/>
                          <a:ea typeface="MS PGothic" pitchFamily="34" charset="-128"/>
                          <a:cs typeface="Arial" pitchFamily="34" charset="0"/>
                        </a:rPr>
                        <a:t>Zinssatz p.a.</a:t>
                      </a: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300" b="1" i="0" u="none" strike="noStrike" cap="none" normalizeH="0" baseline="0">
                          <a:ln>
                            <a:noFill/>
                          </a:ln>
                          <a:solidFill>
                            <a:schemeClr val="bg1"/>
                          </a:solidFill>
                          <a:effectLst/>
                          <a:latin typeface="Frutiger 45 light (Textkörper)" charset="0"/>
                          <a:ea typeface="MS PGothic" pitchFamily="34" charset="-128"/>
                          <a:cs typeface="Arial" pitchFamily="34" charset="0"/>
                        </a:rPr>
                        <a:t>Stand XX.YY.ZZZZ</a:t>
                      </a: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300" b="1" i="0" u="none" strike="noStrike" cap="none" normalizeH="0" baseline="0" dirty="0">
                          <a:ln>
                            <a:noFill/>
                          </a:ln>
                          <a:solidFill>
                            <a:schemeClr val="bg1"/>
                          </a:solidFill>
                          <a:effectLst/>
                          <a:latin typeface="Frutiger 45 light (Textkörper)" charset="0"/>
                          <a:ea typeface="MS PGothic" pitchFamily="34" charset="-128"/>
                          <a:cs typeface="Arial" pitchFamily="34" charset="0"/>
                        </a:rPr>
                        <a:t>Sicherheiten/ Kommentar</a:t>
                      </a: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extLst>
                  <a:ext uri="{0D108BD9-81ED-4DB2-BD59-A6C34878D82A}">
                    <a16:rowId xmlns:a16="http://schemas.microsoft.com/office/drawing/2014/main" val="10000"/>
                  </a:ext>
                </a:extLst>
              </a:tr>
              <a:tr h="369347">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5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5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9347">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5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5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9347">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5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5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9347">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300" b="0" i="0" u="none" strike="noStrike" cap="none" normalizeH="0" baseline="0">
                          <a:ln>
                            <a:noFill/>
                          </a:ln>
                          <a:solidFill>
                            <a:schemeClr val="tx1"/>
                          </a:solidFill>
                          <a:effectLst/>
                          <a:latin typeface="Frutiger 45 light (Textkörper)" charset="0"/>
                          <a:ea typeface="MS PGothic" pitchFamily="34" charset="-128"/>
                          <a:cs typeface="Arial" pitchFamily="34" charset="0"/>
                        </a:rPr>
                        <a:t>∑ Gesamt</a:t>
                      </a: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5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Frutiger 45 light (Textkörper)" charset="0"/>
                        <a:ea typeface="MS PGothic" pitchFamily="34" charset="-128"/>
                        <a:cs typeface="Arial" pitchFamily="34" charset="0"/>
                      </a:endParaRPr>
                    </a:p>
                  </a:txBody>
                  <a:tcPr marL="91456" marR="91456" marT="50324" marB="50324"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4"/>
                  </a:ext>
                </a:extLst>
              </a:tr>
            </a:tbl>
          </a:graphicData>
        </a:graphic>
      </p:graphicFrame>
      <p:sp>
        <p:nvSpPr>
          <p:cNvPr id="32828" name="Textfeld 3">
            <a:extLst>
              <a:ext uri="{FF2B5EF4-FFF2-40B4-BE49-F238E27FC236}">
                <a16:creationId xmlns:a16="http://schemas.microsoft.com/office/drawing/2014/main" id="{1B45282A-173B-4798-AAF6-668988D79654}"/>
              </a:ext>
            </a:extLst>
          </p:cNvPr>
          <p:cNvSpPr txBox="1">
            <a:spLocks noChangeArrowheads="1"/>
          </p:cNvSpPr>
          <p:nvPr/>
        </p:nvSpPr>
        <p:spPr bwMode="auto">
          <a:xfrm>
            <a:off x="179388" y="1412875"/>
            <a:ext cx="316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800" b="1"/>
              <a:t>Finanzverbindlichkeiten</a:t>
            </a:r>
          </a:p>
        </p:txBody>
      </p:sp>
      <p:graphicFrame>
        <p:nvGraphicFramePr>
          <p:cNvPr id="9" name="Tabelle 8">
            <a:extLst>
              <a:ext uri="{FF2B5EF4-FFF2-40B4-BE49-F238E27FC236}">
                <a16:creationId xmlns:a16="http://schemas.microsoft.com/office/drawing/2014/main" id="{8962AAE6-BD84-4546-82E4-604F65F54985}"/>
              </a:ext>
            </a:extLst>
          </p:cNvPr>
          <p:cNvGraphicFramePr>
            <a:graphicFrameLocks noGrp="1"/>
          </p:cNvGraphicFramePr>
          <p:nvPr/>
        </p:nvGraphicFramePr>
        <p:xfrm>
          <a:off x="179388" y="4267200"/>
          <a:ext cx="8713787" cy="1797051"/>
        </p:xfrm>
        <a:graphic>
          <a:graphicData uri="http://schemas.openxmlformats.org/drawingml/2006/table">
            <a:tbl>
              <a:tblPr/>
              <a:tblGrid>
                <a:gridCol w="1628775">
                  <a:extLst>
                    <a:ext uri="{9D8B030D-6E8A-4147-A177-3AD203B41FA5}">
                      <a16:colId xmlns:a16="http://schemas.microsoft.com/office/drawing/2014/main" val="20000"/>
                    </a:ext>
                  </a:extLst>
                </a:gridCol>
                <a:gridCol w="1550987">
                  <a:extLst>
                    <a:ext uri="{9D8B030D-6E8A-4147-A177-3AD203B41FA5}">
                      <a16:colId xmlns:a16="http://schemas.microsoft.com/office/drawing/2014/main" val="20001"/>
                    </a:ext>
                  </a:extLst>
                </a:gridCol>
                <a:gridCol w="1268413">
                  <a:extLst>
                    <a:ext uri="{9D8B030D-6E8A-4147-A177-3AD203B41FA5}">
                      <a16:colId xmlns:a16="http://schemas.microsoft.com/office/drawing/2014/main" val="20002"/>
                    </a:ext>
                  </a:extLst>
                </a:gridCol>
                <a:gridCol w="1239837">
                  <a:extLst>
                    <a:ext uri="{9D8B030D-6E8A-4147-A177-3AD203B41FA5}">
                      <a16:colId xmlns:a16="http://schemas.microsoft.com/office/drawing/2014/main" val="20003"/>
                    </a:ext>
                  </a:extLst>
                </a:gridCol>
                <a:gridCol w="1081088">
                  <a:extLst>
                    <a:ext uri="{9D8B030D-6E8A-4147-A177-3AD203B41FA5}">
                      <a16:colId xmlns:a16="http://schemas.microsoft.com/office/drawing/2014/main" val="20004"/>
                    </a:ext>
                  </a:extLst>
                </a:gridCol>
                <a:gridCol w="1944687">
                  <a:extLst>
                    <a:ext uri="{9D8B030D-6E8A-4147-A177-3AD203B41FA5}">
                      <a16:colId xmlns:a16="http://schemas.microsoft.com/office/drawing/2014/main" val="20005"/>
                    </a:ext>
                  </a:extLst>
                </a:gridCol>
              </a:tblGrid>
              <a:tr h="45719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200" b="1" i="0" u="none" strike="noStrike" cap="none" normalizeH="0" baseline="0">
                          <a:ln>
                            <a:noFill/>
                          </a:ln>
                          <a:solidFill>
                            <a:schemeClr val="bg1"/>
                          </a:solidFill>
                          <a:effectLst/>
                          <a:latin typeface="Frutiger 45 light" pitchFamily="34" charset="0"/>
                          <a:ea typeface="MS PGothic" pitchFamily="34" charset="-128"/>
                          <a:cs typeface="Arial" pitchFamily="34" charset="0"/>
                        </a:rPr>
                        <a:t>Leasinggeber</a:t>
                      </a: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200" b="1" i="0" u="none" strike="noStrike" cap="none" normalizeH="0" baseline="0">
                          <a:ln>
                            <a:noFill/>
                          </a:ln>
                          <a:solidFill>
                            <a:schemeClr val="bg1"/>
                          </a:solidFill>
                          <a:effectLst/>
                          <a:latin typeface="Frutiger 45 light" pitchFamily="34" charset="0"/>
                          <a:ea typeface="MS PGothic" pitchFamily="34" charset="-128"/>
                          <a:cs typeface="Arial" pitchFamily="34" charset="0"/>
                        </a:rPr>
                        <a:t>Leasing-Gegenstand</a:t>
                      </a: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200" b="1" i="0" u="none" strike="noStrike" cap="none" normalizeH="0" baseline="0">
                          <a:ln>
                            <a:noFill/>
                          </a:ln>
                          <a:solidFill>
                            <a:schemeClr val="bg1"/>
                          </a:solidFill>
                          <a:effectLst/>
                          <a:latin typeface="Frutiger 45 light" pitchFamily="34" charset="0"/>
                          <a:ea typeface="MS PGothic" pitchFamily="34" charset="-128"/>
                          <a:cs typeface="Arial" pitchFamily="34" charset="0"/>
                        </a:rPr>
                        <a:t>Laufzeit</a:t>
                      </a: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200" b="1" i="0" u="none" strike="noStrike" cap="none" normalizeH="0" baseline="0">
                          <a:ln>
                            <a:noFill/>
                          </a:ln>
                          <a:solidFill>
                            <a:schemeClr val="bg1"/>
                          </a:solidFill>
                          <a:effectLst/>
                          <a:latin typeface="Frutiger 45 light" pitchFamily="34" charset="0"/>
                          <a:ea typeface="MS PGothic" pitchFamily="34" charset="-128"/>
                          <a:cs typeface="Arial" pitchFamily="34" charset="0"/>
                        </a:rPr>
                        <a:t>Leasingrate p.a.</a:t>
                      </a: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200" b="1" i="0" u="none" strike="noStrike" cap="none" normalizeH="0" baseline="0">
                          <a:ln>
                            <a:noFill/>
                          </a:ln>
                          <a:solidFill>
                            <a:schemeClr val="bg1"/>
                          </a:solidFill>
                          <a:effectLst/>
                          <a:latin typeface="Frutiger 45 light" pitchFamily="34" charset="0"/>
                          <a:ea typeface="MS PGothic" pitchFamily="34" charset="-128"/>
                          <a:cs typeface="Arial" pitchFamily="34" charset="0"/>
                        </a:rPr>
                        <a:t>Laufzeit bis …</a:t>
                      </a: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200" b="1" i="0" u="none" strike="noStrike" cap="none" normalizeH="0" baseline="0">
                          <a:ln>
                            <a:noFill/>
                          </a:ln>
                          <a:solidFill>
                            <a:schemeClr val="bg1"/>
                          </a:solidFill>
                          <a:effectLst/>
                          <a:latin typeface="Frutiger 45 light" pitchFamily="34" charset="0"/>
                          <a:ea typeface="MS PGothic" pitchFamily="34" charset="-128"/>
                          <a:cs typeface="Arial" pitchFamily="34" charset="0"/>
                        </a:rPr>
                        <a:t>Sicherheiten/Kommentare</a:t>
                      </a: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extLst>
                  <a:ext uri="{0D108BD9-81ED-4DB2-BD59-A6C34878D82A}">
                    <a16:rowId xmlns:a16="http://schemas.microsoft.com/office/drawing/2014/main" val="10000"/>
                  </a:ext>
                </a:extLst>
              </a:tr>
              <a:tr h="33496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496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496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496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200" b="0" i="0" u="none" strike="noStrike" cap="none" normalizeH="0" baseline="0">
                          <a:ln>
                            <a:noFill/>
                          </a:ln>
                          <a:solidFill>
                            <a:schemeClr val="tx1"/>
                          </a:solidFill>
                          <a:effectLst/>
                          <a:latin typeface="Frutiger 45 light (Textkörper)" charset="0"/>
                          <a:ea typeface="MS PGothic" pitchFamily="34" charset="-128"/>
                          <a:cs typeface="Arial" pitchFamily="34" charset="0"/>
                        </a:rPr>
                        <a:t>∑ Gesamt</a:t>
                      </a: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400" b="0" i="0" u="none" strike="noStrike" cap="none" normalizeH="0" baseline="0">
                        <a:ln>
                          <a:noFill/>
                        </a:ln>
                        <a:solidFill>
                          <a:schemeClr val="tx1"/>
                        </a:solidFill>
                        <a:effectLst/>
                        <a:latin typeface="Frutiger 45 light (Textkörper)" charset="0"/>
                        <a:ea typeface="MS PGothic" pitchFamily="34" charset="-128"/>
                        <a:cs typeface="Arial" pitchFamily="34" charset="0"/>
                      </a:endParaRPr>
                    </a:p>
                  </a:txBody>
                  <a:tcPr marL="91452" marR="91452" marT="45743" marB="45743"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4"/>
                  </a:ext>
                </a:extLst>
              </a:tr>
            </a:tbl>
          </a:graphicData>
        </a:graphic>
      </p:graphicFrame>
      <p:sp>
        <p:nvSpPr>
          <p:cNvPr id="32873" name="Textfeld 9">
            <a:extLst>
              <a:ext uri="{FF2B5EF4-FFF2-40B4-BE49-F238E27FC236}">
                <a16:creationId xmlns:a16="http://schemas.microsoft.com/office/drawing/2014/main" id="{12C5EF15-5F7C-45AB-8C5E-940786B00FFA}"/>
              </a:ext>
            </a:extLst>
          </p:cNvPr>
          <p:cNvSpPr txBox="1">
            <a:spLocks noChangeArrowheads="1"/>
          </p:cNvSpPr>
          <p:nvPr/>
        </p:nvSpPr>
        <p:spPr bwMode="auto">
          <a:xfrm>
            <a:off x="179388" y="3860800"/>
            <a:ext cx="316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800" b="1"/>
              <a:t>Leasingverträge</a:t>
            </a:r>
          </a:p>
        </p:txBody>
      </p:sp>
      <p:sp>
        <p:nvSpPr>
          <p:cNvPr id="10" name="Titel 3">
            <a:extLst>
              <a:ext uri="{FF2B5EF4-FFF2-40B4-BE49-F238E27FC236}">
                <a16:creationId xmlns:a16="http://schemas.microsoft.com/office/drawing/2014/main" id="{6783BE9B-E05C-4D1F-A919-BE09A5C167C7}"/>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4.2 Finanzwirtschaftliche Analyse</a:t>
            </a:r>
          </a:p>
        </p:txBody>
      </p:sp>
    </p:spTree>
    <p:extLst>
      <p:ext uri="{BB962C8B-B14F-4D97-AF65-F5344CB8AC3E}">
        <p14:creationId xmlns:p14="http://schemas.microsoft.com/office/powerpoint/2010/main" val="173561074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liennummernplatzhalter 2">
            <a:extLst>
              <a:ext uri="{FF2B5EF4-FFF2-40B4-BE49-F238E27FC236}">
                <a16:creationId xmlns:a16="http://schemas.microsoft.com/office/drawing/2014/main" id="{F4EA8959-54FF-4D55-A20C-8CA25A0E7035}"/>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Muster Folie </a:t>
            </a:r>
            <a:fld id="{A91A08FA-74E7-4219-8D4A-8F3CF7D6BE80}" type="slidenum">
              <a:rPr lang="de-DE" altLang="de-DE" sz="1000"/>
              <a:pPr>
                <a:spcBef>
                  <a:spcPct val="0"/>
                </a:spcBef>
                <a:buClrTx/>
                <a:buSzTx/>
                <a:buFontTx/>
                <a:buNone/>
              </a:pPr>
              <a:t>32</a:t>
            </a:fld>
            <a:endParaRPr lang="de-DE" altLang="de-DE" sz="1000"/>
          </a:p>
        </p:txBody>
      </p:sp>
      <p:sp>
        <p:nvSpPr>
          <p:cNvPr id="16387" name="Text Placeholder 55">
            <a:extLst>
              <a:ext uri="{FF2B5EF4-FFF2-40B4-BE49-F238E27FC236}">
                <a16:creationId xmlns:a16="http://schemas.microsoft.com/office/drawing/2014/main" id="{F5885B53-C5B7-4764-8CD4-A75BFB61F1E4}"/>
              </a:ext>
            </a:extLst>
          </p:cNvPr>
          <p:cNvSpPr>
            <a:spLocks noGrp="1"/>
          </p:cNvSpPr>
          <p:nvPr>
            <p:custDataLst>
              <p:tags r:id="rId1"/>
            </p:custDataLst>
          </p:nvPr>
        </p:nvSpPr>
        <p:spPr bwMode="gray">
          <a:xfrm>
            <a:off x="1908175" y="4097338"/>
            <a:ext cx="3149600" cy="1589087"/>
          </a:xfrm>
          <a:prstGeom prst="rect">
            <a:avLst/>
          </a:prstGeom>
          <a:solidFill>
            <a:srgbClr val="FFFFFF"/>
          </a:solidFill>
          <a:ln w="6350">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de-DE" sz="120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de-DE" sz="1200">
              <a:solidFill>
                <a:srgbClr val="000000"/>
              </a:solidFill>
              <a:ea typeface="MS PGothic" panose="020B0600070205080204" pitchFamily="34" charset="-128"/>
            </a:endParaRPr>
          </a:p>
        </p:txBody>
      </p:sp>
      <p:sp>
        <p:nvSpPr>
          <p:cNvPr id="15" name="Rechteck 14">
            <a:extLst>
              <a:ext uri="{FF2B5EF4-FFF2-40B4-BE49-F238E27FC236}">
                <a16:creationId xmlns:a16="http://schemas.microsoft.com/office/drawing/2014/main" id="{CA664478-F547-4FF8-9D08-C21C8D6020B4}"/>
              </a:ext>
            </a:extLst>
          </p:cNvPr>
          <p:cNvSpPr>
            <a:spLocks/>
          </p:cNvSpPr>
          <p:nvPr/>
        </p:nvSpPr>
        <p:spPr>
          <a:xfrm>
            <a:off x="1908175" y="3736975"/>
            <a:ext cx="3149600" cy="360363"/>
          </a:xfrm>
          <a:prstGeom prst="rect">
            <a:avLst/>
          </a:prstGeom>
          <a:solidFill>
            <a:schemeClr val="accent6">
              <a:lumMod val="75000"/>
            </a:schemeClr>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200" b="1" dirty="0">
                <a:solidFill>
                  <a:schemeClr val="bg1"/>
                </a:solidFill>
              </a:rPr>
              <a:t>Soziokulturell/Demographisch (Social)</a:t>
            </a:r>
          </a:p>
        </p:txBody>
      </p:sp>
      <p:sp>
        <p:nvSpPr>
          <p:cNvPr id="16389" name="Text Placeholder 55">
            <a:extLst>
              <a:ext uri="{FF2B5EF4-FFF2-40B4-BE49-F238E27FC236}">
                <a16:creationId xmlns:a16="http://schemas.microsoft.com/office/drawing/2014/main" id="{45D91C38-B01C-447F-B550-11EFF2F60DA8}"/>
              </a:ext>
            </a:extLst>
          </p:cNvPr>
          <p:cNvSpPr>
            <a:spLocks noGrp="1"/>
          </p:cNvSpPr>
          <p:nvPr>
            <p:custDataLst>
              <p:tags r:id="rId2"/>
            </p:custDataLst>
          </p:nvPr>
        </p:nvSpPr>
        <p:spPr bwMode="gray">
          <a:xfrm>
            <a:off x="5419725" y="4097338"/>
            <a:ext cx="3149600" cy="1589087"/>
          </a:xfrm>
          <a:prstGeom prst="rect">
            <a:avLst/>
          </a:prstGeom>
          <a:solidFill>
            <a:srgbClr val="FFFFFF"/>
          </a:solidFill>
          <a:ln w="6350">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de-DE" sz="1200">
                <a:solidFill>
                  <a:srgbClr val="000000"/>
                </a:solidFill>
                <a:ea typeface="MS PGothic" panose="020B0600070205080204" pitchFamily="34" charset="-128"/>
              </a:rPr>
              <a:t> </a:t>
            </a:r>
          </a:p>
        </p:txBody>
      </p:sp>
      <p:sp>
        <p:nvSpPr>
          <p:cNvPr id="23" name="Rechteck 22">
            <a:extLst>
              <a:ext uri="{FF2B5EF4-FFF2-40B4-BE49-F238E27FC236}">
                <a16:creationId xmlns:a16="http://schemas.microsoft.com/office/drawing/2014/main" id="{8B2BCB2C-8ED0-444B-8FB8-DA58F2A2F8E8}"/>
              </a:ext>
            </a:extLst>
          </p:cNvPr>
          <p:cNvSpPr>
            <a:spLocks/>
          </p:cNvSpPr>
          <p:nvPr/>
        </p:nvSpPr>
        <p:spPr>
          <a:xfrm>
            <a:off x="5419725" y="3736975"/>
            <a:ext cx="3149600" cy="360363"/>
          </a:xfrm>
          <a:prstGeom prst="rect">
            <a:avLst/>
          </a:prstGeom>
          <a:solidFill>
            <a:schemeClr val="accent6">
              <a:lumMod val="75000"/>
            </a:schemeClr>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200" b="1" dirty="0">
                <a:solidFill>
                  <a:schemeClr val="bg1"/>
                </a:solidFill>
              </a:rPr>
              <a:t>Technologisch (Technological)</a:t>
            </a:r>
          </a:p>
        </p:txBody>
      </p:sp>
      <p:sp>
        <p:nvSpPr>
          <p:cNvPr id="53" name="Rechteck 52">
            <a:extLst>
              <a:ext uri="{FF2B5EF4-FFF2-40B4-BE49-F238E27FC236}">
                <a16:creationId xmlns:a16="http://schemas.microsoft.com/office/drawing/2014/main" id="{3DD18F26-F961-481F-87CB-A6A1C1938B24}"/>
              </a:ext>
            </a:extLst>
          </p:cNvPr>
          <p:cNvSpPr/>
          <p:nvPr/>
        </p:nvSpPr>
        <p:spPr>
          <a:xfrm>
            <a:off x="1908175" y="5691188"/>
            <a:ext cx="3149600" cy="358775"/>
          </a:xfrm>
          <a:prstGeom prst="rect">
            <a:avLst/>
          </a:prstGeom>
          <a:solidFill>
            <a:srgbClr val="E5F2F4"/>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27659" name="Textfeld 53">
            <a:extLst>
              <a:ext uri="{FF2B5EF4-FFF2-40B4-BE49-F238E27FC236}">
                <a16:creationId xmlns:a16="http://schemas.microsoft.com/office/drawing/2014/main" id="{E37A65E6-7AAA-46F8-BE10-49FB4921848B}"/>
              </a:ext>
            </a:extLst>
          </p:cNvPr>
          <p:cNvSpPr txBox="1">
            <a:spLocks noChangeArrowheads="1"/>
          </p:cNvSpPr>
          <p:nvPr/>
        </p:nvSpPr>
        <p:spPr bwMode="auto">
          <a:xfrm>
            <a:off x="1998663" y="5880100"/>
            <a:ext cx="541337" cy="161925"/>
          </a:xfrm>
          <a:prstGeom prst="rect">
            <a:avLst/>
          </a:prstGeom>
          <a:noFill/>
          <a:ln>
            <a:noFill/>
          </a:ln>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de-DE" sz="1050" b="1" dirty="0">
                <a:ea typeface="+mn-ea"/>
                <a:cs typeface="Arial" charset="0"/>
              </a:rPr>
              <a:t>niedrig</a:t>
            </a:r>
          </a:p>
        </p:txBody>
      </p:sp>
      <p:sp>
        <p:nvSpPr>
          <p:cNvPr id="16393" name="Textfeld 54">
            <a:extLst>
              <a:ext uri="{FF2B5EF4-FFF2-40B4-BE49-F238E27FC236}">
                <a16:creationId xmlns:a16="http://schemas.microsoft.com/office/drawing/2014/main" id="{06F08B1C-2A99-407C-B49E-1BC9A652D985}"/>
              </a:ext>
            </a:extLst>
          </p:cNvPr>
          <p:cNvSpPr txBox="1">
            <a:spLocks noChangeArrowheads="1"/>
          </p:cNvSpPr>
          <p:nvPr/>
        </p:nvSpPr>
        <p:spPr bwMode="auto">
          <a:xfrm>
            <a:off x="2805113" y="5865813"/>
            <a:ext cx="14986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1100"/>
              <a:t>Risikoeinschätzung</a:t>
            </a:r>
          </a:p>
        </p:txBody>
      </p:sp>
      <p:sp>
        <p:nvSpPr>
          <p:cNvPr id="27661" name="Textfeld 55">
            <a:extLst>
              <a:ext uri="{FF2B5EF4-FFF2-40B4-BE49-F238E27FC236}">
                <a16:creationId xmlns:a16="http://schemas.microsoft.com/office/drawing/2014/main" id="{D0DD7B3F-D602-4577-9CBE-DA5E818B3133}"/>
              </a:ext>
            </a:extLst>
          </p:cNvPr>
          <p:cNvSpPr txBox="1">
            <a:spLocks noChangeArrowheads="1"/>
          </p:cNvSpPr>
          <p:nvPr/>
        </p:nvSpPr>
        <p:spPr bwMode="auto">
          <a:xfrm>
            <a:off x="4565650" y="5878513"/>
            <a:ext cx="431800" cy="161925"/>
          </a:xfrm>
          <a:prstGeom prst="rect">
            <a:avLst/>
          </a:prstGeom>
          <a:noFill/>
          <a:ln>
            <a:noFill/>
          </a:ln>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de-DE" sz="1050" b="1" dirty="0">
                <a:ea typeface="+mn-ea"/>
                <a:cs typeface="Arial" charset="0"/>
              </a:rPr>
              <a:t>hoch</a:t>
            </a:r>
          </a:p>
        </p:txBody>
      </p:sp>
      <p:cxnSp>
        <p:nvCxnSpPr>
          <p:cNvPr id="57" name="Gerade Verbindung 56">
            <a:extLst>
              <a:ext uri="{FF2B5EF4-FFF2-40B4-BE49-F238E27FC236}">
                <a16:creationId xmlns:a16="http://schemas.microsoft.com/office/drawing/2014/main" id="{BCF4BF3C-A52C-4A8D-94B6-E9E6E5933A78}"/>
              </a:ext>
            </a:extLst>
          </p:cNvPr>
          <p:cNvCxnSpPr/>
          <p:nvPr/>
        </p:nvCxnSpPr>
        <p:spPr>
          <a:xfrm>
            <a:off x="2105025" y="5808663"/>
            <a:ext cx="2808288"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58" name="Ellipse 57">
            <a:extLst>
              <a:ext uri="{FF2B5EF4-FFF2-40B4-BE49-F238E27FC236}">
                <a16:creationId xmlns:a16="http://schemas.microsoft.com/office/drawing/2014/main" id="{A3B174AD-CEB7-4E32-8C1B-5DB26FEC9024}"/>
              </a:ext>
            </a:extLst>
          </p:cNvPr>
          <p:cNvSpPr/>
          <p:nvPr/>
        </p:nvSpPr>
        <p:spPr>
          <a:xfrm>
            <a:off x="2155825" y="5715000"/>
            <a:ext cx="179388" cy="179388"/>
          </a:xfrm>
          <a:prstGeom prst="ellipse">
            <a:avLst/>
          </a:prstGeom>
          <a:solidFill>
            <a:srgbClr val="7AB8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64" name="Rechteck 63">
            <a:extLst>
              <a:ext uri="{FF2B5EF4-FFF2-40B4-BE49-F238E27FC236}">
                <a16:creationId xmlns:a16="http://schemas.microsoft.com/office/drawing/2014/main" id="{0C170288-E15D-4C04-A987-30F8BDCA7046}"/>
              </a:ext>
            </a:extLst>
          </p:cNvPr>
          <p:cNvSpPr/>
          <p:nvPr/>
        </p:nvSpPr>
        <p:spPr>
          <a:xfrm>
            <a:off x="5419725" y="5686425"/>
            <a:ext cx="3149600" cy="358775"/>
          </a:xfrm>
          <a:prstGeom prst="rect">
            <a:avLst/>
          </a:prstGeom>
          <a:solidFill>
            <a:srgbClr val="E5F2F4"/>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16398" name="Textfeld 65">
            <a:extLst>
              <a:ext uri="{FF2B5EF4-FFF2-40B4-BE49-F238E27FC236}">
                <a16:creationId xmlns:a16="http://schemas.microsoft.com/office/drawing/2014/main" id="{09C7A61E-F60F-44D4-BF3B-C5025AD1E287}"/>
              </a:ext>
            </a:extLst>
          </p:cNvPr>
          <p:cNvSpPr txBox="1">
            <a:spLocks noChangeArrowheads="1"/>
          </p:cNvSpPr>
          <p:nvPr/>
        </p:nvSpPr>
        <p:spPr bwMode="auto">
          <a:xfrm>
            <a:off x="6324600" y="5861050"/>
            <a:ext cx="14970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1100"/>
              <a:t>Risikoeinschätzung</a:t>
            </a:r>
          </a:p>
        </p:txBody>
      </p:sp>
      <p:sp>
        <p:nvSpPr>
          <p:cNvPr id="27666" name="Textfeld 66">
            <a:extLst>
              <a:ext uri="{FF2B5EF4-FFF2-40B4-BE49-F238E27FC236}">
                <a16:creationId xmlns:a16="http://schemas.microsoft.com/office/drawing/2014/main" id="{5F6DC32B-0797-47F0-80B1-F44025C68709}"/>
              </a:ext>
            </a:extLst>
          </p:cNvPr>
          <p:cNvSpPr txBox="1">
            <a:spLocks noChangeArrowheads="1"/>
          </p:cNvSpPr>
          <p:nvPr/>
        </p:nvSpPr>
        <p:spPr bwMode="auto">
          <a:xfrm>
            <a:off x="8062913" y="5873750"/>
            <a:ext cx="431800" cy="161925"/>
          </a:xfrm>
          <a:prstGeom prst="rect">
            <a:avLst/>
          </a:prstGeom>
          <a:noFill/>
          <a:ln>
            <a:noFill/>
          </a:ln>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de-DE" sz="1050" b="1" dirty="0">
                <a:ea typeface="+mn-ea"/>
                <a:cs typeface="Arial" charset="0"/>
              </a:rPr>
              <a:t>hoch</a:t>
            </a:r>
          </a:p>
        </p:txBody>
      </p:sp>
      <p:cxnSp>
        <p:nvCxnSpPr>
          <p:cNvPr id="68" name="Gerade Verbindung 67">
            <a:extLst>
              <a:ext uri="{FF2B5EF4-FFF2-40B4-BE49-F238E27FC236}">
                <a16:creationId xmlns:a16="http://schemas.microsoft.com/office/drawing/2014/main" id="{17DB4AEC-85BD-4C08-88B8-650C7FB36074}"/>
              </a:ext>
            </a:extLst>
          </p:cNvPr>
          <p:cNvCxnSpPr/>
          <p:nvPr/>
        </p:nvCxnSpPr>
        <p:spPr>
          <a:xfrm>
            <a:off x="5614988" y="5803900"/>
            <a:ext cx="280828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79" name="Ellipse 78">
            <a:extLst>
              <a:ext uri="{FF2B5EF4-FFF2-40B4-BE49-F238E27FC236}">
                <a16:creationId xmlns:a16="http://schemas.microsoft.com/office/drawing/2014/main" id="{7E4398C4-9BC3-4E4C-98FC-736A3134DAFE}"/>
              </a:ext>
            </a:extLst>
          </p:cNvPr>
          <p:cNvSpPr/>
          <p:nvPr/>
        </p:nvSpPr>
        <p:spPr>
          <a:xfrm>
            <a:off x="6948488" y="5703888"/>
            <a:ext cx="179387" cy="179387"/>
          </a:xfrm>
          <a:prstGeom prst="ellipse">
            <a:avLst/>
          </a:prstGeom>
          <a:solidFill>
            <a:srgbClr val="EBB7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16402" name="Text Placeholder 55">
            <a:extLst>
              <a:ext uri="{FF2B5EF4-FFF2-40B4-BE49-F238E27FC236}">
                <a16:creationId xmlns:a16="http://schemas.microsoft.com/office/drawing/2014/main" id="{7B00DBD4-8935-40D9-AC5C-1B7644CE0A96}"/>
              </a:ext>
            </a:extLst>
          </p:cNvPr>
          <p:cNvSpPr>
            <a:spLocks noGrp="1"/>
          </p:cNvSpPr>
          <p:nvPr>
            <p:custDataLst>
              <p:tags r:id="rId3"/>
            </p:custDataLst>
          </p:nvPr>
        </p:nvSpPr>
        <p:spPr bwMode="gray">
          <a:xfrm>
            <a:off x="5419725" y="1633538"/>
            <a:ext cx="3149600" cy="1579562"/>
          </a:xfrm>
          <a:prstGeom prst="rect">
            <a:avLst/>
          </a:prstGeom>
          <a:solidFill>
            <a:srgbClr val="FFFFFF"/>
          </a:solidFill>
          <a:ln w="6350">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de-DE" sz="1200">
                <a:solidFill>
                  <a:srgbClr val="000000"/>
                </a:solidFill>
                <a:ea typeface="MS PGothic" panose="020B0600070205080204" pitchFamily="34" charset="-128"/>
              </a:rPr>
              <a:t> </a:t>
            </a:r>
          </a:p>
        </p:txBody>
      </p:sp>
      <p:sp>
        <p:nvSpPr>
          <p:cNvPr id="86" name="Rechteck 85">
            <a:extLst>
              <a:ext uri="{FF2B5EF4-FFF2-40B4-BE49-F238E27FC236}">
                <a16:creationId xmlns:a16="http://schemas.microsoft.com/office/drawing/2014/main" id="{72235AA7-7DF0-462C-AE16-CD9BF514C77C}"/>
              </a:ext>
            </a:extLst>
          </p:cNvPr>
          <p:cNvSpPr>
            <a:spLocks/>
          </p:cNvSpPr>
          <p:nvPr/>
        </p:nvSpPr>
        <p:spPr>
          <a:xfrm>
            <a:off x="5419725" y="1268413"/>
            <a:ext cx="3149600" cy="360362"/>
          </a:xfrm>
          <a:prstGeom prst="rect">
            <a:avLst/>
          </a:prstGeom>
          <a:solidFill>
            <a:schemeClr val="accent6">
              <a:lumMod val="75000"/>
            </a:schemeClr>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200" b="1" dirty="0">
                <a:solidFill>
                  <a:schemeClr val="bg1"/>
                </a:solidFill>
              </a:rPr>
              <a:t>Gesamtwirtschaftlich (Economical)</a:t>
            </a:r>
          </a:p>
        </p:txBody>
      </p:sp>
      <p:sp>
        <p:nvSpPr>
          <p:cNvPr id="87" name="Rechteck 86">
            <a:extLst>
              <a:ext uri="{FF2B5EF4-FFF2-40B4-BE49-F238E27FC236}">
                <a16:creationId xmlns:a16="http://schemas.microsoft.com/office/drawing/2014/main" id="{8169A36E-51A5-4262-86E2-FEBEF61FF8FD}"/>
              </a:ext>
            </a:extLst>
          </p:cNvPr>
          <p:cNvSpPr/>
          <p:nvPr/>
        </p:nvSpPr>
        <p:spPr>
          <a:xfrm>
            <a:off x="5419725" y="3213100"/>
            <a:ext cx="3149600" cy="360363"/>
          </a:xfrm>
          <a:prstGeom prst="rect">
            <a:avLst/>
          </a:prstGeom>
          <a:solidFill>
            <a:srgbClr val="E5F2F4"/>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27673" name="Textfeld 87">
            <a:extLst>
              <a:ext uri="{FF2B5EF4-FFF2-40B4-BE49-F238E27FC236}">
                <a16:creationId xmlns:a16="http://schemas.microsoft.com/office/drawing/2014/main" id="{F3E7C14F-AF20-4E1A-9826-C0CF93CD755B}"/>
              </a:ext>
            </a:extLst>
          </p:cNvPr>
          <p:cNvSpPr txBox="1">
            <a:spLocks noChangeArrowheads="1"/>
          </p:cNvSpPr>
          <p:nvPr/>
        </p:nvSpPr>
        <p:spPr bwMode="auto">
          <a:xfrm>
            <a:off x="5514975" y="3421063"/>
            <a:ext cx="533400" cy="161925"/>
          </a:xfrm>
          <a:prstGeom prst="rect">
            <a:avLst/>
          </a:prstGeom>
          <a:noFill/>
          <a:ln>
            <a:noFill/>
          </a:ln>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de-DE" sz="1050" b="1" dirty="0">
                <a:ea typeface="+mn-ea"/>
                <a:cs typeface="Arial" charset="0"/>
              </a:rPr>
              <a:t>niedrig</a:t>
            </a:r>
          </a:p>
        </p:txBody>
      </p:sp>
      <p:sp>
        <p:nvSpPr>
          <p:cNvPr id="16406" name="Textfeld 88">
            <a:extLst>
              <a:ext uri="{FF2B5EF4-FFF2-40B4-BE49-F238E27FC236}">
                <a16:creationId xmlns:a16="http://schemas.microsoft.com/office/drawing/2014/main" id="{027EDB20-BED1-4A5A-B623-601B480C2C79}"/>
              </a:ext>
            </a:extLst>
          </p:cNvPr>
          <p:cNvSpPr txBox="1">
            <a:spLocks noChangeArrowheads="1"/>
          </p:cNvSpPr>
          <p:nvPr/>
        </p:nvSpPr>
        <p:spPr bwMode="auto">
          <a:xfrm>
            <a:off x="6323013" y="3408363"/>
            <a:ext cx="14986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1100"/>
              <a:t>Risikoeinschätzung</a:t>
            </a:r>
          </a:p>
        </p:txBody>
      </p:sp>
      <p:sp>
        <p:nvSpPr>
          <p:cNvPr id="27675" name="Textfeld 89">
            <a:extLst>
              <a:ext uri="{FF2B5EF4-FFF2-40B4-BE49-F238E27FC236}">
                <a16:creationId xmlns:a16="http://schemas.microsoft.com/office/drawing/2014/main" id="{0F2F8CA9-1143-4BFB-9BE1-31994AF4BEFE}"/>
              </a:ext>
            </a:extLst>
          </p:cNvPr>
          <p:cNvSpPr txBox="1">
            <a:spLocks noChangeArrowheads="1"/>
          </p:cNvSpPr>
          <p:nvPr/>
        </p:nvSpPr>
        <p:spPr bwMode="auto">
          <a:xfrm>
            <a:off x="8061325" y="3419475"/>
            <a:ext cx="433388" cy="161925"/>
          </a:xfrm>
          <a:prstGeom prst="rect">
            <a:avLst/>
          </a:prstGeom>
          <a:noFill/>
          <a:ln>
            <a:noFill/>
          </a:ln>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de-DE" sz="1050" b="1" dirty="0">
                <a:ea typeface="+mn-ea"/>
                <a:cs typeface="Arial" charset="0"/>
              </a:rPr>
              <a:t>hoch</a:t>
            </a:r>
          </a:p>
        </p:txBody>
      </p:sp>
      <p:cxnSp>
        <p:nvCxnSpPr>
          <p:cNvPr id="91" name="Gerade Verbindung 90">
            <a:extLst>
              <a:ext uri="{FF2B5EF4-FFF2-40B4-BE49-F238E27FC236}">
                <a16:creationId xmlns:a16="http://schemas.microsoft.com/office/drawing/2014/main" id="{C871DED9-F2CA-43BC-9B8B-EF9DC3F9CE9E}"/>
              </a:ext>
            </a:extLst>
          </p:cNvPr>
          <p:cNvCxnSpPr/>
          <p:nvPr/>
        </p:nvCxnSpPr>
        <p:spPr>
          <a:xfrm>
            <a:off x="5613400" y="3343275"/>
            <a:ext cx="2808288"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92" name="Ellipse 91">
            <a:extLst>
              <a:ext uri="{FF2B5EF4-FFF2-40B4-BE49-F238E27FC236}">
                <a16:creationId xmlns:a16="http://schemas.microsoft.com/office/drawing/2014/main" id="{8AC872C1-70D2-4B81-B6E4-E5FB9ED8EB18}"/>
              </a:ext>
            </a:extLst>
          </p:cNvPr>
          <p:cNvSpPr/>
          <p:nvPr/>
        </p:nvSpPr>
        <p:spPr>
          <a:xfrm>
            <a:off x="8170863" y="3241675"/>
            <a:ext cx="179387" cy="180975"/>
          </a:xfrm>
          <a:prstGeom prst="ellipse">
            <a:avLst/>
          </a:prstGeom>
          <a:solidFill>
            <a:srgbClr val="9E3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16410" name="Text Placeholder 55">
            <a:extLst>
              <a:ext uri="{FF2B5EF4-FFF2-40B4-BE49-F238E27FC236}">
                <a16:creationId xmlns:a16="http://schemas.microsoft.com/office/drawing/2014/main" id="{A16715E0-2CB7-4BD6-A42B-FCE7F9F43251}"/>
              </a:ext>
            </a:extLst>
          </p:cNvPr>
          <p:cNvSpPr>
            <a:spLocks noGrp="1"/>
          </p:cNvSpPr>
          <p:nvPr>
            <p:custDataLst>
              <p:tags r:id="rId4"/>
            </p:custDataLst>
          </p:nvPr>
        </p:nvSpPr>
        <p:spPr bwMode="gray">
          <a:xfrm>
            <a:off x="1908175" y="1633538"/>
            <a:ext cx="3149600" cy="1579562"/>
          </a:xfrm>
          <a:prstGeom prst="rect">
            <a:avLst/>
          </a:prstGeom>
          <a:solidFill>
            <a:srgbClr val="FFFFFF"/>
          </a:solidFill>
          <a:ln w="6350">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355600" indent="-1778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534988" indent="-174625">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9921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14493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19065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2363788" indent="-174625"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en-US" sz="120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en-US" sz="120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en-US" sz="1200">
              <a:ea typeface="MS PGothic" panose="020B0600070205080204" pitchFamily="34" charset="-128"/>
            </a:endParaRPr>
          </a:p>
        </p:txBody>
      </p:sp>
      <p:sp>
        <p:nvSpPr>
          <p:cNvPr id="94" name="Rechteck 93">
            <a:extLst>
              <a:ext uri="{FF2B5EF4-FFF2-40B4-BE49-F238E27FC236}">
                <a16:creationId xmlns:a16="http://schemas.microsoft.com/office/drawing/2014/main" id="{B6E307D9-961E-4EE1-BD27-F17972F9BE50}"/>
              </a:ext>
            </a:extLst>
          </p:cNvPr>
          <p:cNvSpPr>
            <a:spLocks/>
          </p:cNvSpPr>
          <p:nvPr/>
        </p:nvSpPr>
        <p:spPr>
          <a:xfrm>
            <a:off x="1908175" y="1268413"/>
            <a:ext cx="3149600" cy="360362"/>
          </a:xfrm>
          <a:prstGeom prst="rect">
            <a:avLst/>
          </a:prstGeom>
          <a:solidFill>
            <a:schemeClr val="accent6">
              <a:lumMod val="75000"/>
            </a:schemeClr>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200" b="1" dirty="0">
                <a:solidFill>
                  <a:schemeClr val="bg1"/>
                </a:solidFill>
              </a:rPr>
              <a:t>Politisch/Rechtlich (Political)</a:t>
            </a:r>
          </a:p>
        </p:txBody>
      </p:sp>
      <p:sp>
        <p:nvSpPr>
          <p:cNvPr id="95" name="Rechteck 94">
            <a:extLst>
              <a:ext uri="{FF2B5EF4-FFF2-40B4-BE49-F238E27FC236}">
                <a16:creationId xmlns:a16="http://schemas.microsoft.com/office/drawing/2014/main" id="{B861DBA1-1D3D-4DF7-BDB2-7AC7718B1F59}"/>
              </a:ext>
            </a:extLst>
          </p:cNvPr>
          <p:cNvSpPr/>
          <p:nvPr/>
        </p:nvSpPr>
        <p:spPr>
          <a:xfrm>
            <a:off x="1906588" y="3217863"/>
            <a:ext cx="3151187" cy="360362"/>
          </a:xfrm>
          <a:prstGeom prst="rect">
            <a:avLst/>
          </a:prstGeom>
          <a:solidFill>
            <a:srgbClr val="E5F2F4"/>
          </a:solid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27681" name="Textfeld 95">
            <a:extLst>
              <a:ext uri="{FF2B5EF4-FFF2-40B4-BE49-F238E27FC236}">
                <a16:creationId xmlns:a16="http://schemas.microsoft.com/office/drawing/2014/main" id="{1708DFD1-1B8C-4206-BB44-A34F4EBFA6B5}"/>
              </a:ext>
            </a:extLst>
          </p:cNvPr>
          <p:cNvSpPr txBox="1">
            <a:spLocks noChangeArrowheads="1"/>
          </p:cNvSpPr>
          <p:nvPr/>
        </p:nvSpPr>
        <p:spPr bwMode="auto">
          <a:xfrm>
            <a:off x="2001838" y="3421063"/>
            <a:ext cx="541337" cy="161925"/>
          </a:xfrm>
          <a:prstGeom prst="rect">
            <a:avLst/>
          </a:prstGeom>
          <a:noFill/>
          <a:ln>
            <a:noFill/>
          </a:ln>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de-DE" sz="1050" b="1" dirty="0">
                <a:ea typeface="+mn-ea"/>
                <a:cs typeface="Arial" charset="0"/>
              </a:rPr>
              <a:t>niedrig</a:t>
            </a:r>
          </a:p>
        </p:txBody>
      </p:sp>
      <p:sp>
        <p:nvSpPr>
          <p:cNvPr id="16414" name="Textfeld 96">
            <a:extLst>
              <a:ext uri="{FF2B5EF4-FFF2-40B4-BE49-F238E27FC236}">
                <a16:creationId xmlns:a16="http://schemas.microsoft.com/office/drawing/2014/main" id="{CA097F5F-6919-40E0-BAC6-AF5F10EA11FC}"/>
              </a:ext>
            </a:extLst>
          </p:cNvPr>
          <p:cNvSpPr txBox="1">
            <a:spLocks noChangeArrowheads="1"/>
          </p:cNvSpPr>
          <p:nvPr/>
        </p:nvSpPr>
        <p:spPr bwMode="auto">
          <a:xfrm>
            <a:off x="2814638" y="3408363"/>
            <a:ext cx="14986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1100"/>
              <a:t>Risikoeinschätzung</a:t>
            </a:r>
          </a:p>
        </p:txBody>
      </p:sp>
      <p:sp>
        <p:nvSpPr>
          <p:cNvPr id="27683" name="Textfeld 97">
            <a:extLst>
              <a:ext uri="{FF2B5EF4-FFF2-40B4-BE49-F238E27FC236}">
                <a16:creationId xmlns:a16="http://schemas.microsoft.com/office/drawing/2014/main" id="{19D1834B-25FD-44EE-A18A-5A4E94E0AD21}"/>
              </a:ext>
            </a:extLst>
          </p:cNvPr>
          <p:cNvSpPr txBox="1">
            <a:spLocks noChangeArrowheads="1"/>
          </p:cNvSpPr>
          <p:nvPr/>
        </p:nvSpPr>
        <p:spPr bwMode="auto">
          <a:xfrm>
            <a:off x="4572000" y="3392488"/>
            <a:ext cx="431800" cy="161925"/>
          </a:xfrm>
          <a:prstGeom prst="rect">
            <a:avLst/>
          </a:prstGeom>
          <a:noFill/>
          <a:ln>
            <a:noFill/>
          </a:ln>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de-DE" sz="1050" b="1" dirty="0">
                <a:ea typeface="+mn-ea"/>
                <a:cs typeface="Arial" charset="0"/>
              </a:rPr>
              <a:t>hoch</a:t>
            </a:r>
          </a:p>
        </p:txBody>
      </p:sp>
      <p:cxnSp>
        <p:nvCxnSpPr>
          <p:cNvPr id="99" name="Gerade Verbindung 98">
            <a:extLst>
              <a:ext uri="{FF2B5EF4-FFF2-40B4-BE49-F238E27FC236}">
                <a16:creationId xmlns:a16="http://schemas.microsoft.com/office/drawing/2014/main" id="{0451C46A-EB74-4F60-AFFA-620FC77FFB0C}"/>
              </a:ext>
            </a:extLst>
          </p:cNvPr>
          <p:cNvCxnSpPr/>
          <p:nvPr/>
        </p:nvCxnSpPr>
        <p:spPr>
          <a:xfrm>
            <a:off x="2108200" y="3343275"/>
            <a:ext cx="2808288"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00" name="Ellipse 99">
            <a:extLst>
              <a:ext uri="{FF2B5EF4-FFF2-40B4-BE49-F238E27FC236}">
                <a16:creationId xmlns:a16="http://schemas.microsoft.com/office/drawing/2014/main" id="{16E19109-ACA1-4301-B671-97FD3A72BF9B}"/>
              </a:ext>
            </a:extLst>
          </p:cNvPr>
          <p:cNvSpPr/>
          <p:nvPr/>
        </p:nvSpPr>
        <p:spPr>
          <a:xfrm>
            <a:off x="2159000" y="3241675"/>
            <a:ext cx="179388" cy="180975"/>
          </a:xfrm>
          <a:prstGeom prst="ellipse">
            <a:avLst/>
          </a:prstGeom>
          <a:solidFill>
            <a:srgbClr val="7AB8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27687" name="Textfeld 87">
            <a:extLst>
              <a:ext uri="{FF2B5EF4-FFF2-40B4-BE49-F238E27FC236}">
                <a16:creationId xmlns:a16="http://schemas.microsoft.com/office/drawing/2014/main" id="{9C51517E-5998-4498-8CBB-69965F409571}"/>
              </a:ext>
            </a:extLst>
          </p:cNvPr>
          <p:cNvSpPr txBox="1">
            <a:spLocks noChangeArrowheads="1"/>
          </p:cNvSpPr>
          <p:nvPr/>
        </p:nvSpPr>
        <p:spPr bwMode="auto">
          <a:xfrm>
            <a:off x="5511800" y="5886450"/>
            <a:ext cx="533400" cy="161925"/>
          </a:xfrm>
          <a:prstGeom prst="rect">
            <a:avLst/>
          </a:prstGeom>
          <a:noFill/>
          <a:ln>
            <a:noFill/>
          </a:ln>
        </p:spPr>
        <p:txBody>
          <a:bodyPr lIns="0" tIns="0" rIns="0" b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de-DE" sz="1050" b="1" dirty="0">
                <a:ea typeface="+mn-ea"/>
                <a:cs typeface="Arial" charset="0"/>
              </a:rPr>
              <a:t>niedrig</a:t>
            </a:r>
          </a:p>
        </p:txBody>
      </p:sp>
      <p:sp>
        <p:nvSpPr>
          <p:cNvPr id="42" name="Textplatzhalter 59">
            <a:extLst>
              <a:ext uri="{FF2B5EF4-FFF2-40B4-BE49-F238E27FC236}">
                <a16:creationId xmlns:a16="http://schemas.microsoft.com/office/drawing/2014/main" id="{4903359C-65A0-4F5C-B03E-BF42D55D3A66}"/>
              </a:ext>
            </a:extLst>
          </p:cNvPr>
          <p:cNvSpPr txBox="1">
            <a:spLocks/>
          </p:cNvSpPr>
          <p:nvPr/>
        </p:nvSpPr>
        <p:spPr bwMode="auto">
          <a:xfrm>
            <a:off x="77788" y="1268413"/>
            <a:ext cx="1614487" cy="4156075"/>
          </a:xfrm>
          <a:prstGeom prst="rect">
            <a:avLst/>
          </a:prstGeom>
          <a:solidFill>
            <a:schemeClr val="bg1">
              <a:lumMod val="95000"/>
            </a:schemeClr>
          </a:solidFill>
          <a:ln>
            <a:noFill/>
          </a:ln>
          <a:effectLst/>
        </p:spPr>
        <p:txBody>
          <a:bodyPr/>
          <a:lstStyle>
            <a:defPPr>
              <a:defRPr lang="de-DE"/>
            </a:defPPr>
            <a:lvl1pPr algn="ctr" rtl="0" fontAlgn="base">
              <a:spcBef>
                <a:spcPct val="0"/>
              </a:spcBef>
              <a:spcAft>
                <a:spcPct val="0"/>
              </a:spcAft>
              <a:defRPr sz="10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174625" indent="-174625" algn="l">
              <a:spcBef>
                <a:spcPct val="20000"/>
              </a:spcBef>
              <a:buClr>
                <a:srgbClr val="0C2D83"/>
              </a:buClr>
              <a:buSzPct val="150000"/>
              <a:buFont typeface="Wingdings" panose="05000000000000000000" pitchFamily="2" charset="2"/>
              <a:buChar char="§"/>
              <a:defRPr/>
            </a:pPr>
            <a:r>
              <a:rPr lang="de-DE" sz="1200" kern="0" dirty="0"/>
              <a:t>Kernaussage</a:t>
            </a:r>
          </a:p>
        </p:txBody>
      </p:sp>
      <p:sp>
        <p:nvSpPr>
          <p:cNvPr id="38" name="Titel 3">
            <a:extLst>
              <a:ext uri="{FF2B5EF4-FFF2-40B4-BE49-F238E27FC236}">
                <a16:creationId xmlns:a16="http://schemas.microsoft.com/office/drawing/2014/main" id="{61B12CA9-56B5-4F9E-88E9-5502E9C2818D}"/>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4.3 Markt und Wettbewerb</a:t>
            </a:r>
          </a:p>
        </p:txBody>
      </p:sp>
    </p:spTree>
    <p:extLst>
      <p:ext uri="{BB962C8B-B14F-4D97-AF65-F5344CB8AC3E}">
        <p14:creationId xmlns:p14="http://schemas.microsoft.com/office/powerpoint/2010/main" val="4226153411"/>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Foliennummernplatzhalter 2">
            <a:extLst>
              <a:ext uri="{FF2B5EF4-FFF2-40B4-BE49-F238E27FC236}">
                <a16:creationId xmlns:a16="http://schemas.microsoft.com/office/drawing/2014/main" id="{BB8A4270-1A80-4AC4-AD39-354B787F2A17}"/>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7D655D23-D4F1-452B-83AE-5E25CE3A0F92}" type="slidenum">
              <a:rPr lang="de-DE" altLang="de-DE" sz="1000"/>
              <a:pPr>
                <a:spcBef>
                  <a:spcPct val="0"/>
                </a:spcBef>
                <a:buClrTx/>
                <a:buSzTx/>
                <a:buFontTx/>
                <a:buNone/>
              </a:pPr>
              <a:t>33</a:t>
            </a:fld>
            <a:endParaRPr lang="de-DE" altLang="de-DE" sz="1000"/>
          </a:p>
        </p:txBody>
      </p:sp>
      <p:sp>
        <p:nvSpPr>
          <p:cNvPr id="42" name="Textplatzhalter 59">
            <a:extLst>
              <a:ext uri="{FF2B5EF4-FFF2-40B4-BE49-F238E27FC236}">
                <a16:creationId xmlns:a16="http://schemas.microsoft.com/office/drawing/2014/main" id="{3FE96381-C362-4F7C-8E22-1F3C94D27698}"/>
              </a:ext>
            </a:extLst>
          </p:cNvPr>
          <p:cNvSpPr txBox="1">
            <a:spLocks/>
          </p:cNvSpPr>
          <p:nvPr/>
        </p:nvSpPr>
        <p:spPr bwMode="auto">
          <a:xfrm>
            <a:off x="77788" y="1268413"/>
            <a:ext cx="1614487" cy="4156075"/>
          </a:xfrm>
          <a:prstGeom prst="rect">
            <a:avLst/>
          </a:prstGeom>
          <a:solidFill>
            <a:schemeClr val="bg1">
              <a:lumMod val="95000"/>
            </a:schemeClr>
          </a:solidFill>
          <a:ln>
            <a:noFill/>
          </a:ln>
          <a:effectLst/>
        </p:spPr>
        <p:txBody>
          <a:bodyPr/>
          <a:lstStyle>
            <a:defPPr>
              <a:defRPr lang="de-DE"/>
            </a:defPPr>
            <a:lvl1pPr algn="ctr" rtl="0" fontAlgn="base">
              <a:spcBef>
                <a:spcPct val="0"/>
              </a:spcBef>
              <a:spcAft>
                <a:spcPct val="0"/>
              </a:spcAft>
              <a:defRPr sz="10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174625" indent="-174625" algn="l">
              <a:spcBef>
                <a:spcPct val="20000"/>
              </a:spcBef>
              <a:buClr>
                <a:srgbClr val="0C2D83"/>
              </a:buClr>
              <a:buSzPct val="150000"/>
              <a:buFont typeface="Wingdings" panose="05000000000000000000" pitchFamily="2" charset="2"/>
              <a:buChar char="§"/>
              <a:defRPr/>
            </a:pPr>
            <a:r>
              <a:rPr lang="de-DE" sz="1200" kern="0" dirty="0"/>
              <a:t>Kernaussage</a:t>
            </a:r>
          </a:p>
        </p:txBody>
      </p:sp>
      <p:sp>
        <p:nvSpPr>
          <p:cNvPr id="17413" name="Rectangle 8">
            <a:extLst>
              <a:ext uri="{FF2B5EF4-FFF2-40B4-BE49-F238E27FC236}">
                <a16:creationId xmlns:a16="http://schemas.microsoft.com/office/drawing/2014/main" id="{94D4B682-9E71-4DEF-82C3-1D408BE378B7}"/>
              </a:ext>
            </a:extLst>
          </p:cNvPr>
          <p:cNvSpPr>
            <a:spLocks noChangeArrowheads="1"/>
          </p:cNvSpPr>
          <p:nvPr/>
        </p:nvSpPr>
        <p:spPr bwMode="auto">
          <a:xfrm>
            <a:off x="5435600" y="3789363"/>
            <a:ext cx="3457575"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1971" rIns="0" bIns="71971"/>
          <a:lstStyle>
            <a:lvl1pPr marL="84138" defTabSz="493713">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493713">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493713">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493713">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493713">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93713"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93713"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93713"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93713"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spcAft>
                <a:spcPts val="600"/>
              </a:spcAft>
              <a:buClr>
                <a:srgbClr val="0359A4"/>
              </a:buClr>
              <a:buSzTx/>
              <a:buFontTx/>
              <a:buNone/>
            </a:pPr>
            <a:r>
              <a:rPr lang="de-DE" altLang="de-DE" sz="1200" b="1">
                <a:solidFill>
                  <a:srgbClr val="002060"/>
                </a:solidFill>
                <a:sym typeface="Wingdings" panose="05000000000000000000" pitchFamily="2" charset="2"/>
              </a:rPr>
              <a:t>Kommentierung</a:t>
            </a:r>
          </a:p>
          <a:p>
            <a:pPr>
              <a:spcBef>
                <a:spcPts val="600"/>
              </a:spcBef>
              <a:spcAft>
                <a:spcPts val="600"/>
              </a:spcAft>
              <a:buClr>
                <a:srgbClr val="002060"/>
              </a:buClr>
              <a:buSzTx/>
              <a:buFont typeface="Wingdings" panose="05000000000000000000" pitchFamily="2" charset="2"/>
              <a:buChar char="§"/>
            </a:pPr>
            <a:r>
              <a:rPr lang="de-DE" altLang="de-DE" sz="1200">
                <a:solidFill>
                  <a:srgbClr val="646464"/>
                </a:solidFill>
                <a:latin typeface="Cambria" panose="02040503050406030204" pitchFamily="18" charset="0"/>
                <a:sym typeface="Wingdings" panose="05000000000000000000" pitchFamily="2" charset="2"/>
              </a:rPr>
              <a:t>  </a:t>
            </a:r>
          </a:p>
          <a:p>
            <a:pPr>
              <a:spcBef>
                <a:spcPts val="600"/>
              </a:spcBef>
              <a:spcAft>
                <a:spcPts val="600"/>
              </a:spcAft>
              <a:buClr>
                <a:srgbClr val="002060"/>
              </a:buClr>
              <a:buSzTx/>
              <a:buFont typeface="Wingdings" panose="05000000000000000000" pitchFamily="2" charset="2"/>
              <a:buChar char="§"/>
            </a:pPr>
            <a:r>
              <a:rPr lang="de-DE" altLang="de-DE" sz="1200">
                <a:solidFill>
                  <a:srgbClr val="646464"/>
                </a:solidFill>
                <a:latin typeface="Cambria" panose="02040503050406030204" pitchFamily="18" charset="0"/>
                <a:sym typeface="Wingdings" panose="05000000000000000000" pitchFamily="2" charset="2"/>
              </a:rPr>
              <a:t> </a:t>
            </a:r>
          </a:p>
          <a:p>
            <a:pPr>
              <a:spcBef>
                <a:spcPts val="600"/>
              </a:spcBef>
              <a:spcAft>
                <a:spcPts val="600"/>
              </a:spcAft>
              <a:buClr>
                <a:srgbClr val="002060"/>
              </a:buClr>
              <a:buSzTx/>
              <a:buFont typeface="Wingdings" panose="05000000000000000000" pitchFamily="2" charset="2"/>
              <a:buChar char="§"/>
            </a:pPr>
            <a:r>
              <a:rPr lang="de-DE" altLang="de-DE" sz="1200">
                <a:solidFill>
                  <a:srgbClr val="646464"/>
                </a:solidFill>
                <a:latin typeface="Cambria" panose="02040503050406030204" pitchFamily="18" charset="0"/>
                <a:sym typeface="Wingdings" panose="05000000000000000000" pitchFamily="2" charset="2"/>
              </a:rPr>
              <a:t> </a:t>
            </a:r>
            <a:endParaRPr lang="de-DE" altLang="de-DE" sz="1200">
              <a:solidFill>
                <a:srgbClr val="646464"/>
              </a:solidFill>
              <a:sym typeface="Wingdings" panose="05000000000000000000" pitchFamily="2" charset="2"/>
            </a:endParaRPr>
          </a:p>
        </p:txBody>
      </p:sp>
      <p:sp>
        <p:nvSpPr>
          <p:cNvPr id="17414" name="Rectangle 8">
            <a:extLst>
              <a:ext uri="{FF2B5EF4-FFF2-40B4-BE49-F238E27FC236}">
                <a16:creationId xmlns:a16="http://schemas.microsoft.com/office/drawing/2014/main" id="{036DD245-CA33-447D-A29B-D3BC837300F6}"/>
              </a:ext>
            </a:extLst>
          </p:cNvPr>
          <p:cNvSpPr>
            <a:spLocks noChangeArrowheads="1"/>
          </p:cNvSpPr>
          <p:nvPr/>
        </p:nvSpPr>
        <p:spPr bwMode="auto">
          <a:xfrm>
            <a:off x="5435600" y="1268413"/>
            <a:ext cx="3457575"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1971" rIns="0" bIns="71971"/>
          <a:lstStyle>
            <a:lvl1pPr marL="84138" defTabSz="493713">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493713">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493713">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493713">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493713">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493713"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493713"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493713"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493713"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ts val="600"/>
              </a:spcBef>
              <a:spcAft>
                <a:spcPts val="600"/>
              </a:spcAft>
              <a:buClr>
                <a:srgbClr val="0359A4"/>
              </a:buClr>
              <a:buSzTx/>
              <a:buFontTx/>
              <a:buNone/>
            </a:pPr>
            <a:r>
              <a:rPr lang="de-DE" altLang="de-DE" sz="1200" b="1">
                <a:solidFill>
                  <a:srgbClr val="002060"/>
                </a:solidFill>
                <a:sym typeface="Wingdings" panose="05000000000000000000" pitchFamily="2" charset="2"/>
              </a:rPr>
              <a:t>Kommentierung</a:t>
            </a:r>
          </a:p>
          <a:p>
            <a:pPr>
              <a:spcBef>
                <a:spcPts val="600"/>
              </a:spcBef>
              <a:spcAft>
                <a:spcPts val="600"/>
              </a:spcAft>
              <a:buClr>
                <a:srgbClr val="002060"/>
              </a:buClr>
              <a:buSzTx/>
              <a:buFont typeface="Wingdings" panose="05000000000000000000" pitchFamily="2" charset="2"/>
              <a:buChar char="§"/>
            </a:pPr>
            <a:r>
              <a:rPr lang="de-DE" altLang="de-DE" sz="1200">
                <a:solidFill>
                  <a:srgbClr val="646464"/>
                </a:solidFill>
                <a:latin typeface="Cambria" panose="02040503050406030204" pitchFamily="18" charset="0"/>
                <a:sym typeface="Wingdings" panose="05000000000000000000" pitchFamily="2" charset="2"/>
              </a:rPr>
              <a:t>  </a:t>
            </a:r>
          </a:p>
          <a:p>
            <a:pPr>
              <a:spcBef>
                <a:spcPts val="600"/>
              </a:spcBef>
              <a:spcAft>
                <a:spcPts val="600"/>
              </a:spcAft>
              <a:buClr>
                <a:srgbClr val="002060"/>
              </a:buClr>
              <a:buSzTx/>
              <a:buFont typeface="Wingdings" panose="05000000000000000000" pitchFamily="2" charset="2"/>
              <a:buChar char="§"/>
            </a:pPr>
            <a:r>
              <a:rPr lang="de-DE" altLang="de-DE" sz="1200">
                <a:solidFill>
                  <a:srgbClr val="646464"/>
                </a:solidFill>
                <a:latin typeface="Cambria" panose="02040503050406030204" pitchFamily="18" charset="0"/>
                <a:sym typeface="Wingdings" panose="05000000000000000000" pitchFamily="2" charset="2"/>
              </a:rPr>
              <a:t> </a:t>
            </a:r>
          </a:p>
          <a:p>
            <a:pPr>
              <a:spcBef>
                <a:spcPts val="600"/>
              </a:spcBef>
              <a:spcAft>
                <a:spcPts val="600"/>
              </a:spcAft>
              <a:buClr>
                <a:srgbClr val="002060"/>
              </a:buClr>
              <a:buSzTx/>
              <a:buFont typeface="Wingdings" panose="05000000000000000000" pitchFamily="2" charset="2"/>
              <a:buChar char="§"/>
            </a:pPr>
            <a:r>
              <a:rPr lang="de-DE" altLang="de-DE" sz="1200">
                <a:solidFill>
                  <a:srgbClr val="646464"/>
                </a:solidFill>
                <a:latin typeface="Cambria" panose="02040503050406030204" pitchFamily="18" charset="0"/>
                <a:sym typeface="Wingdings" panose="05000000000000000000" pitchFamily="2" charset="2"/>
              </a:rPr>
              <a:t> </a:t>
            </a:r>
            <a:endParaRPr lang="de-DE" altLang="de-DE" sz="1200">
              <a:solidFill>
                <a:srgbClr val="646464"/>
              </a:solidFill>
              <a:sym typeface="Wingdings" panose="05000000000000000000" pitchFamily="2" charset="2"/>
            </a:endParaRPr>
          </a:p>
        </p:txBody>
      </p:sp>
      <p:pic>
        <p:nvPicPr>
          <p:cNvPr id="17415" name="Grafik 3">
            <a:extLst>
              <a:ext uri="{FF2B5EF4-FFF2-40B4-BE49-F238E27FC236}">
                <a16:creationId xmlns:a16="http://schemas.microsoft.com/office/drawing/2014/main" id="{483EE043-F6FE-4355-A5CF-B1945C114B6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74850" y="1196975"/>
            <a:ext cx="2890838"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Grafik 4">
            <a:extLst>
              <a:ext uri="{FF2B5EF4-FFF2-40B4-BE49-F238E27FC236}">
                <a16:creationId xmlns:a16="http://schemas.microsoft.com/office/drawing/2014/main" id="{1E3298FF-6526-4DCA-A8B8-7E6D8B2025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54213" y="3825875"/>
            <a:ext cx="2911475"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Grafik 6">
            <a:extLst>
              <a:ext uri="{FF2B5EF4-FFF2-40B4-BE49-F238E27FC236}">
                <a16:creationId xmlns:a16="http://schemas.microsoft.com/office/drawing/2014/main" id="{B37AC665-762F-46DA-99D2-25E0240A7A9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59625" y="5380038"/>
            <a:ext cx="173355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el 3">
            <a:extLst>
              <a:ext uri="{FF2B5EF4-FFF2-40B4-BE49-F238E27FC236}">
                <a16:creationId xmlns:a16="http://schemas.microsoft.com/office/drawing/2014/main" id="{B6BFBA9D-8432-4F3D-82AB-327CA846A0AD}"/>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4.3 Markt und Wettbewerb</a:t>
            </a:r>
          </a:p>
        </p:txBody>
      </p:sp>
    </p:spTree>
    <p:extLst>
      <p:ext uri="{BB962C8B-B14F-4D97-AF65-F5344CB8AC3E}">
        <p14:creationId xmlns:p14="http://schemas.microsoft.com/office/powerpoint/2010/main" val="351307136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8A7BB3BF-BBDA-40C0-9A6D-87866A205765}"/>
              </a:ext>
            </a:extLst>
          </p:cNvPr>
          <p:cNvSpPr>
            <a:spLocks/>
          </p:cNvSpPr>
          <p:nvPr/>
        </p:nvSpPr>
        <p:spPr>
          <a:xfrm>
            <a:off x="1865313" y="3027363"/>
            <a:ext cx="2089150" cy="215900"/>
          </a:xfrm>
          <a:prstGeom prst="rect">
            <a:avLst/>
          </a:prstGeom>
          <a:solidFill>
            <a:srgbClr val="002060"/>
          </a:solidFill>
          <a:ln w="6350">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100" b="1" dirty="0">
                <a:solidFill>
                  <a:srgbClr val="FFFFFF"/>
                </a:solidFill>
              </a:rPr>
              <a:t>Lieferanten</a:t>
            </a:r>
          </a:p>
        </p:txBody>
      </p:sp>
      <p:sp>
        <p:nvSpPr>
          <p:cNvPr id="18435" name="Textfeld 48">
            <a:extLst>
              <a:ext uri="{FF2B5EF4-FFF2-40B4-BE49-F238E27FC236}">
                <a16:creationId xmlns:a16="http://schemas.microsoft.com/office/drawing/2014/main" id="{5D23C50B-FB5A-494B-8CB8-8BE3E7C3A28F}"/>
              </a:ext>
            </a:extLst>
          </p:cNvPr>
          <p:cNvSpPr txBox="1">
            <a:spLocks noChangeArrowheads="1"/>
          </p:cNvSpPr>
          <p:nvPr/>
        </p:nvSpPr>
        <p:spPr bwMode="auto">
          <a:xfrm>
            <a:off x="3378200" y="1146175"/>
            <a:ext cx="41798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en-US" sz="1800" b="1">
                <a:solidFill>
                  <a:srgbClr val="002060"/>
                </a:solidFill>
                <a:latin typeface="Frutiger 45 light" pitchFamily="34" charset="0"/>
              </a:rPr>
              <a:t>Branchenanalyse (nach Porter)</a:t>
            </a:r>
          </a:p>
          <a:p>
            <a:pPr eaLnBrk="1" hangingPunct="1">
              <a:spcBef>
                <a:spcPct val="0"/>
              </a:spcBef>
              <a:buClrTx/>
              <a:buSzTx/>
              <a:buFontTx/>
              <a:buNone/>
            </a:pPr>
            <a:endParaRPr lang="de-DE" altLang="en-US" sz="1800" b="1">
              <a:solidFill>
                <a:srgbClr val="002060"/>
              </a:solidFill>
            </a:endParaRPr>
          </a:p>
        </p:txBody>
      </p:sp>
      <p:sp>
        <p:nvSpPr>
          <p:cNvPr id="4" name="Rechteck 3">
            <a:extLst>
              <a:ext uri="{FF2B5EF4-FFF2-40B4-BE49-F238E27FC236}">
                <a16:creationId xmlns:a16="http://schemas.microsoft.com/office/drawing/2014/main" id="{B824BC9A-1A5E-424F-BE83-5339A803F108}"/>
              </a:ext>
            </a:extLst>
          </p:cNvPr>
          <p:cNvSpPr>
            <a:spLocks/>
          </p:cNvSpPr>
          <p:nvPr/>
        </p:nvSpPr>
        <p:spPr>
          <a:xfrm>
            <a:off x="4170363" y="1514475"/>
            <a:ext cx="2303462" cy="215900"/>
          </a:xfrm>
          <a:prstGeom prst="rect">
            <a:avLst/>
          </a:prstGeom>
          <a:solidFill>
            <a:srgbClr val="002060"/>
          </a:solidFill>
          <a:ln w="6350">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100" b="1" dirty="0">
                <a:solidFill>
                  <a:srgbClr val="FFFFFF"/>
                </a:solidFill>
              </a:rPr>
              <a:t>Potenzielle neue Konkurrenten</a:t>
            </a:r>
          </a:p>
        </p:txBody>
      </p:sp>
      <p:sp>
        <p:nvSpPr>
          <p:cNvPr id="18437" name="Text Placeholder 55">
            <a:extLst>
              <a:ext uri="{FF2B5EF4-FFF2-40B4-BE49-F238E27FC236}">
                <a16:creationId xmlns:a16="http://schemas.microsoft.com/office/drawing/2014/main" id="{3DB28127-165F-4C48-BF84-C236F38AFC4F}"/>
              </a:ext>
            </a:extLst>
          </p:cNvPr>
          <p:cNvSpPr>
            <a:spLocks noGrp="1"/>
          </p:cNvSpPr>
          <p:nvPr>
            <p:custDataLst>
              <p:tags r:id="rId1"/>
            </p:custDataLst>
          </p:nvPr>
        </p:nvSpPr>
        <p:spPr bwMode="gray">
          <a:xfrm>
            <a:off x="1865313" y="3244850"/>
            <a:ext cx="2087562" cy="1008063"/>
          </a:xfrm>
          <a:prstGeom prst="rect">
            <a:avLst/>
          </a:prstGeom>
          <a:solidFill>
            <a:srgbClr val="FFFFFF"/>
          </a:solidFill>
          <a:ln w="6350">
            <a:solidFill>
              <a:srgbClr val="409DAD"/>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de-DE" sz="120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de-DE" sz="1200">
              <a:solidFill>
                <a:srgbClr val="000000"/>
              </a:solidFill>
              <a:ea typeface="MS PGothic" panose="020B0600070205080204" pitchFamily="34" charset="-128"/>
            </a:endParaRPr>
          </a:p>
        </p:txBody>
      </p:sp>
      <p:sp>
        <p:nvSpPr>
          <p:cNvPr id="18438" name="Text Placeholder 55">
            <a:extLst>
              <a:ext uri="{FF2B5EF4-FFF2-40B4-BE49-F238E27FC236}">
                <a16:creationId xmlns:a16="http://schemas.microsoft.com/office/drawing/2014/main" id="{9D896526-C3AC-4F27-B413-1251B2ED3D63}"/>
              </a:ext>
            </a:extLst>
          </p:cNvPr>
          <p:cNvSpPr>
            <a:spLocks noGrp="1"/>
          </p:cNvSpPr>
          <p:nvPr>
            <p:custDataLst>
              <p:tags r:id="rId2"/>
            </p:custDataLst>
          </p:nvPr>
        </p:nvSpPr>
        <p:spPr bwMode="gray">
          <a:xfrm>
            <a:off x="4173538" y="3248025"/>
            <a:ext cx="2303462" cy="1008063"/>
          </a:xfrm>
          <a:prstGeom prst="rect">
            <a:avLst/>
          </a:prstGeom>
          <a:solidFill>
            <a:srgbClr val="FFFFFF"/>
          </a:solidFill>
          <a:ln w="6350">
            <a:solidFill>
              <a:srgbClr val="409DAD"/>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de-DE" sz="120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de-DE" sz="120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de-DE" sz="120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de-DE" sz="1200">
              <a:solidFill>
                <a:srgbClr val="000000"/>
              </a:solidFill>
              <a:ea typeface="MS PGothic" panose="020B0600070205080204" pitchFamily="34" charset="-128"/>
            </a:endParaRPr>
          </a:p>
        </p:txBody>
      </p:sp>
      <p:sp>
        <p:nvSpPr>
          <p:cNvPr id="8" name="Rechteck 7">
            <a:extLst>
              <a:ext uri="{FF2B5EF4-FFF2-40B4-BE49-F238E27FC236}">
                <a16:creationId xmlns:a16="http://schemas.microsoft.com/office/drawing/2014/main" id="{15BADE40-07B3-46F5-A8B4-24A56B37367A}"/>
              </a:ext>
            </a:extLst>
          </p:cNvPr>
          <p:cNvSpPr>
            <a:spLocks/>
          </p:cNvSpPr>
          <p:nvPr/>
        </p:nvSpPr>
        <p:spPr>
          <a:xfrm>
            <a:off x="4173538" y="3027363"/>
            <a:ext cx="2303462" cy="215900"/>
          </a:xfrm>
          <a:prstGeom prst="rect">
            <a:avLst/>
          </a:prstGeom>
          <a:solidFill>
            <a:srgbClr val="002060"/>
          </a:solidFill>
          <a:ln w="6350">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100" b="1" dirty="0">
                <a:solidFill>
                  <a:srgbClr val="FFFFFF"/>
                </a:solidFill>
              </a:rPr>
              <a:t>Wettbewerb</a:t>
            </a:r>
          </a:p>
        </p:txBody>
      </p:sp>
      <p:sp>
        <p:nvSpPr>
          <p:cNvPr id="18440" name="Text Placeholder 55">
            <a:extLst>
              <a:ext uri="{FF2B5EF4-FFF2-40B4-BE49-F238E27FC236}">
                <a16:creationId xmlns:a16="http://schemas.microsoft.com/office/drawing/2014/main" id="{818E9F39-14AD-46A9-B98C-6830B4D2BED1}"/>
              </a:ext>
            </a:extLst>
          </p:cNvPr>
          <p:cNvSpPr>
            <a:spLocks noGrp="1"/>
          </p:cNvSpPr>
          <p:nvPr>
            <p:custDataLst>
              <p:tags r:id="rId3"/>
            </p:custDataLst>
          </p:nvPr>
        </p:nvSpPr>
        <p:spPr bwMode="gray">
          <a:xfrm>
            <a:off x="4173538" y="4932363"/>
            <a:ext cx="2303462" cy="788987"/>
          </a:xfrm>
          <a:prstGeom prst="rect">
            <a:avLst/>
          </a:prstGeom>
          <a:solidFill>
            <a:srgbClr val="FFFFFF"/>
          </a:solidFill>
          <a:ln w="6350">
            <a:solidFill>
              <a:srgbClr val="409DAD"/>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de-DE" sz="1200">
                <a:solidFill>
                  <a:srgbClr val="000000"/>
                </a:solidFill>
                <a:ea typeface="MS PGothic" panose="020B0600070205080204" pitchFamily="34" charset="-128"/>
              </a:rPr>
              <a:t> </a:t>
            </a:r>
          </a:p>
        </p:txBody>
      </p:sp>
      <p:sp>
        <p:nvSpPr>
          <p:cNvPr id="10" name="Rechteck 9">
            <a:extLst>
              <a:ext uri="{FF2B5EF4-FFF2-40B4-BE49-F238E27FC236}">
                <a16:creationId xmlns:a16="http://schemas.microsoft.com/office/drawing/2014/main" id="{70E296F3-62C1-4623-9CF5-57AB50D9C9CC}"/>
              </a:ext>
            </a:extLst>
          </p:cNvPr>
          <p:cNvSpPr>
            <a:spLocks/>
          </p:cNvSpPr>
          <p:nvPr/>
        </p:nvSpPr>
        <p:spPr>
          <a:xfrm>
            <a:off x="4173538" y="4710113"/>
            <a:ext cx="2303462" cy="215900"/>
          </a:xfrm>
          <a:prstGeom prst="rect">
            <a:avLst/>
          </a:prstGeom>
          <a:solidFill>
            <a:srgbClr val="002060"/>
          </a:solidFill>
          <a:ln w="6350">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100" b="1" dirty="0">
                <a:solidFill>
                  <a:srgbClr val="FFFFFF"/>
                </a:solidFill>
              </a:rPr>
              <a:t>Ersatzprodukte</a:t>
            </a:r>
          </a:p>
        </p:txBody>
      </p:sp>
      <p:sp>
        <p:nvSpPr>
          <p:cNvPr id="18442" name="Text Placeholder 55">
            <a:extLst>
              <a:ext uri="{FF2B5EF4-FFF2-40B4-BE49-F238E27FC236}">
                <a16:creationId xmlns:a16="http://schemas.microsoft.com/office/drawing/2014/main" id="{DF0DBF21-463B-461B-967D-ED88783FDB67}"/>
              </a:ext>
            </a:extLst>
          </p:cNvPr>
          <p:cNvSpPr>
            <a:spLocks noGrp="1"/>
          </p:cNvSpPr>
          <p:nvPr>
            <p:custDataLst>
              <p:tags r:id="rId4"/>
            </p:custDataLst>
          </p:nvPr>
        </p:nvSpPr>
        <p:spPr bwMode="gray">
          <a:xfrm>
            <a:off x="6689725" y="3244850"/>
            <a:ext cx="2305050" cy="1008063"/>
          </a:xfrm>
          <a:prstGeom prst="rect">
            <a:avLst/>
          </a:prstGeom>
          <a:solidFill>
            <a:srgbClr val="FFFFFF"/>
          </a:solidFill>
          <a:ln w="6350">
            <a:solidFill>
              <a:srgbClr val="409DAD"/>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de-DE" sz="120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de-DE" sz="1200">
              <a:solidFill>
                <a:srgbClr val="000000"/>
              </a:solidFill>
              <a:ea typeface="MS PGothic" panose="020B0600070205080204" pitchFamily="34" charset="-128"/>
            </a:endParaRPr>
          </a:p>
          <a:p>
            <a:pPr lvl="2" eaLnBrk="1" hangingPunct="1">
              <a:spcBef>
                <a:spcPts val="300"/>
              </a:spcBef>
              <a:buClr>
                <a:srgbClr val="97989A"/>
              </a:buClr>
              <a:buSzTx/>
              <a:buFont typeface="Arial" panose="020B0604020202020204" pitchFamily="34" charset="0"/>
              <a:buChar char="■"/>
            </a:pPr>
            <a:endParaRPr lang="de-DE" altLang="de-DE" sz="1200">
              <a:solidFill>
                <a:srgbClr val="000000"/>
              </a:solidFill>
              <a:ea typeface="MS PGothic" panose="020B0600070205080204" pitchFamily="34" charset="-128"/>
            </a:endParaRPr>
          </a:p>
        </p:txBody>
      </p:sp>
      <p:sp>
        <p:nvSpPr>
          <p:cNvPr id="12" name="Rechteck 11">
            <a:extLst>
              <a:ext uri="{FF2B5EF4-FFF2-40B4-BE49-F238E27FC236}">
                <a16:creationId xmlns:a16="http://schemas.microsoft.com/office/drawing/2014/main" id="{3768D8B4-DD5B-4819-9DB4-3B3CFE784DAA}"/>
              </a:ext>
            </a:extLst>
          </p:cNvPr>
          <p:cNvSpPr>
            <a:spLocks/>
          </p:cNvSpPr>
          <p:nvPr/>
        </p:nvSpPr>
        <p:spPr>
          <a:xfrm>
            <a:off x="6689725" y="3027363"/>
            <a:ext cx="2305050" cy="215900"/>
          </a:xfrm>
          <a:prstGeom prst="rect">
            <a:avLst/>
          </a:prstGeom>
          <a:solidFill>
            <a:srgbClr val="002060"/>
          </a:solidFill>
          <a:ln w="6350">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eaLnBrk="1" hangingPunct="1">
              <a:spcBef>
                <a:spcPts val="600"/>
              </a:spcBef>
              <a:defRPr/>
            </a:pPr>
            <a:r>
              <a:rPr lang="de-DE" sz="1100" b="1" dirty="0">
                <a:solidFill>
                  <a:srgbClr val="FFFFFF"/>
                </a:solidFill>
              </a:rPr>
              <a:t>Kunden</a:t>
            </a:r>
          </a:p>
        </p:txBody>
      </p:sp>
      <p:sp>
        <p:nvSpPr>
          <p:cNvPr id="13" name="Rechteck 12">
            <a:extLst>
              <a:ext uri="{FF2B5EF4-FFF2-40B4-BE49-F238E27FC236}">
                <a16:creationId xmlns:a16="http://schemas.microsoft.com/office/drawing/2014/main" id="{BF9513CD-05F8-47B4-B5C5-6286DBDE31D5}"/>
              </a:ext>
            </a:extLst>
          </p:cNvPr>
          <p:cNvSpPr/>
          <p:nvPr/>
        </p:nvSpPr>
        <p:spPr>
          <a:xfrm>
            <a:off x="4170363" y="2519363"/>
            <a:ext cx="2303462" cy="290512"/>
          </a:xfrm>
          <a:prstGeom prst="rect">
            <a:avLst/>
          </a:prstGeom>
          <a:solidFill>
            <a:srgbClr val="E5F2F4"/>
          </a:solidFill>
          <a:ln w="6350">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18445" name="Textfeld 13">
            <a:extLst>
              <a:ext uri="{FF2B5EF4-FFF2-40B4-BE49-F238E27FC236}">
                <a16:creationId xmlns:a16="http://schemas.microsoft.com/office/drawing/2014/main" id="{C28A558D-38CE-469C-A7B2-DCE7B1442F61}"/>
              </a:ext>
            </a:extLst>
          </p:cNvPr>
          <p:cNvSpPr txBox="1">
            <a:spLocks noChangeArrowheads="1"/>
          </p:cNvSpPr>
          <p:nvPr/>
        </p:nvSpPr>
        <p:spPr bwMode="auto">
          <a:xfrm>
            <a:off x="4219575" y="2652713"/>
            <a:ext cx="42386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000" b="1"/>
              <a:t>niedrig</a:t>
            </a:r>
          </a:p>
        </p:txBody>
      </p:sp>
      <p:sp>
        <p:nvSpPr>
          <p:cNvPr id="18446" name="Textfeld 14">
            <a:extLst>
              <a:ext uri="{FF2B5EF4-FFF2-40B4-BE49-F238E27FC236}">
                <a16:creationId xmlns:a16="http://schemas.microsoft.com/office/drawing/2014/main" id="{FF3E4ED4-500A-45D5-AEB4-EA8FA67E9F26}"/>
              </a:ext>
            </a:extLst>
          </p:cNvPr>
          <p:cNvSpPr txBox="1">
            <a:spLocks noChangeArrowheads="1"/>
          </p:cNvSpPr>
          <p:nvPr/>
        </p:nvSpPr>
        <p:spPr bwMode="auto">
          <a:xfrm>
            <a:off x="6113463" y="2651125"/>
            <a:ext cx="357187"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r" eaLnBrk="1" hangingPunct="1">
              <a:spcBef>
                <a:spcPct val="0"/>
              </a:spcBef>
              <a:buClrTx/>
              <a:buSzTx/>
              <a:buFontTx/>
              <a:buNone/>
            </a:pPr>
            <a:r>
              <a:rPr lang="de-DE" altLang="de-DE" sz="1000" b="1"/>
              <a:t>hoch</a:t>
            </a:r>
          </a:p>
        </p:txBody>
      </p:sp>
      <p:cxnSp>
        <p:nvCxnSpPr>
          <p:cNvPr id="16" name="Gerade Verbindung 15">
            <a:extLst>
              <a:ext uri="{FF2B5EF4-FFF2-40B4-BE49-F238E27FC236}">
                <a16:creationId xmlns:a16="http://schemas.microsoft.com/office/drawing/2014/main" id="{EFA5FDF9-4244-4E56-A6B8-F9A6D05EB93B}"/>
              </a:ext>
            </a:extLst>
          </p:cNvPr>
          <p:cNvCxnSpPr/>
          <p:nvPr/>
        </p:nvCxnSpPr>
        <p:spPr>
          <a:xfrm>
            <a:off x="4265613" y="2609850"/>
            <a:ext cx="2119312"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27071603-703A-4B1E-8169-2BF288794EEA}"/>
              </a:ext>
            </a:extLst>
          </p:cNvPr>
          <p:cNvSpPr/>
          <p:nvPr/>
        </p:nvSpPr>
        <p:spPr>
          <a:xfrm>
            <a:off x="6689725" y="4254500"/>
            <a:ext cx="2305050" cy="288925"/>
          </a:xfrm>
          <a:prstGeom prst="rect">
            <a:avLst/>
          </a:prstGeom>
          <a:solidFill>
            <a:srgbClr val="E5F2F4"/>
          </a:solidFill>
          <a:ln w="6350">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18449" name="Textfeld 17">
            <a:extLst>
              <a:ext uri="{FF2B5EF4-FFF2-40B4-BE49-F238E27FC236}">
                <a16:creationId xmlns:a16="http://schemas.microsoft.com/office/drawing/2014/main" id="{A1FC7FDE-1EB3-4E14-9D48-B8698894E32C}"/>
              </a:ext>
            </a:extLst>
          </p:cNvPr>
          <p:cNvSpPr txBox="1">
            <a:spLocks noChangeArrowheads="1"/>
          </p:cNvSpPr>
          <p:nvPr/>
        </p:nvSpPr>
        <p:spPr bwMode="auto">
          <a:xfrm>
            <a:off x="6727825" y="4395788"/>
            <a:ext cx="42545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000" b="1"/>
              <a:t>niedrig</a:t>
            </a:r>
          </a:p>
        </p:txBody>
      </p:sp>
      <p:sp>
        <p:nvSpPr>
          <p:cNvPr id="18450" name="Textfeld 18">
            <a:extLst>
              <a:ext uri="{FF2B5EF4-FFF2-40B4-BE49-F238E27FC236}">
                <a16:creationId xmlns:a16="http://schemas.microsoft.com/office/drawing/2014/main" id="{EE3C4712-A281-4A33-B21B-23489B8B78E4}"/>
              </a:ext>
            </a:extLst>
          </p:cNvPr>
          <p:cNvSpPr txBox="1">
            <a:spLocks noChangeArrowheads="1"/>
          </p:cNvSpPr>
          <p:nvPr/>
        </p:nvSpPr>
        <p:spPr bwMode="auto">
          <a:xfrm>
            <a:off x="7294563" y="4392613"/>
            <a:ext cx="1258887"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1000"/>
              <a:t>Risikoeinschätzung</a:t>
            </a:r>
          </a:p>
        </p:txBody>
      </p:sp>
      <p:sp>
        <p:nvSpPr>
          <p:cNvPr id="18451" name="Textfeld 19">
            <a:extLst>
              <a:ext uri="{FF2B5EF4-FFF2-40B4-BE49-F238E27FC236}">
                <a16:creationId xmlns:a16="http://schemas.microsoft.com/office/drawing/2014/main" id="{0CCEA523-3D9C-48C4-ADB4-F0C61BACB6E2}"/>
              </a:ext>
            </a:extLst>
          </p:cNvPr>
          <p:cNvSpPr txBox="1">
            <a:spLocks noChangeArrowheads="1"/>
          </p:cNvSpPr>
          <p:nvPr/>
        </p:nvSpPr>
        <p:spPr bwMode="auto">
          <a:xfrm>
            <a:off x="8628063" y="4394200"/>
            <a:ext cx="366712"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r" eaLnBrk="1" hangingPunct="1">
              <a:spcBef>
                <a:spcPct val="0"/>
              </a:spcBef>
              <a:buClrTx/>
              <a:buSzTx/>
              <a:buFontTx/>
              <a:buNone/>
            </a:pPr>
            <a:r>
              <a:rPr lang="de-DE" altLang="de-DE" sz="1000" b="1"/>
              <a:t>hoch</a:t>
            </a:r>
          </a:p>
        </p:txBody>
      </p:sp>
      <p:cxnSp>
        <p:nvCxnSpPr>
          <p:cNvPr id="21" name="Gerade Verbindung 20">
            <a:extLst>
              <a:ext uri="{FF2B5EF4-FFF2-40B4-BE49-F238E27FC236}">
                <a16:creationId xmlns:a16="http://schemas.microsoft.com/office/drawing/2014/main" id="{42F724FA-9542-4CF6-B62C-0F492C23BCA0}"/>
              </a:ext>
            </a:extLst>
          </p:cNvPr>
          <p:cNvCxnSpPr/>
          <p:nvPr/>
        </p:nvCxnSpPr>
        <p:spPr>
          <a:xfrm>
            <a:off x="6777038" y="4343400"/>
            <a:ext cx="2117725"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2" name="Rechteck 21">
            <a:extLst>
              <a:ext uri="{FF2B5EF4-FFF2-40B4-BE49-F238E27FC236}">
                <a16:creationId xmlns:a16="http://schemas.microsoft.com/office/drawing/2014/main" id="{7F4CB0F2-2849-4038-9C3F-FB86EF490884}"/>
              </a:ext>
            </a:extLst>
          </p:cNvPr>
          <p:cNvSpPr/>
          <p:nvPr/>
        </p:nvSpPr>
        <p:spPr>
          <a:xfrm>
            <a:off x="4173538" y="4254500"/>
            <a:ext cx="2303462" cy="288925"/>
          </a:xfrm>
          <a:prstGeom prst="rect">
            <a:avLst/>
          </a:prstGeom>
          <a:solidFill>
            <a:srgbClr val="E5F2F4"/>
          </a:solidFill>
          <a:ln w="6350">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18454" name="Textfeld 22">
            <a:extLst>
              <a:ext uri="{FF2B5EF4-FFF2-40B4-BE49-F238E27FC236}">
                <a16:creationId xmlns:a16="http://schemas.microsoft.com/office/drawing/2014/main" id="{0F217B43-6E54-4B3E-B9DA-862FB9B6704A}"/>
              </a:ext>
            </a:extLst>
          </p:cNvPr>
          <p:cNvSpPr txBox="1">
            <a:spLocks noChangeArrowheads="1"/>
          </p:cNvSpPr>
          <p:nvPr/>
        </p:nvSpPr>
        <p:spPr bwMode="auto">
          <a:xfrm>
            <a:off x="4211638" y="4395788"/>
            <a:ext cx="425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000" b="1"/>
              <a:t>niedrig</a:t>
            </a:r>
          </a:p>
        </p:txBody>
      </p:sp>
      <p:sp>
        <p:nvSpPr>
          <p:cNvPr id="18455" name="Textfeld 23">
            <a:extLst>
              <a:ext uri="{FF2B5EF4-FFF2-40B4-BE49-F238E27FC236}">
                <a16:creationId xmlns:a16="http://schemas.microsoft.com/office/drawing/2014/main" id="{30EF9A4B-7139-43FD-A146-DAD8AD3903E7}"/>
              </a:ext>
            </a:extLst>
          </p:cNvPr>
          <p:cNvSpPr txBox="1">
            <a:spLocks noChangeArrowheads="1"/>
          </p:cNvSpPr>
          <p:nvPr/>
        </p:nvSpPr>
        <p:spPr bwMode="auto">
          <a:xfrm>
            <a:off x="4729163" y="4392613"/>
            <a:ext cx="1277937"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1000"/>
              <a:t>Risikoeinschätzung</a:t>
            </a:r>
          </a:p>
        </p:txBody>
      </p:sp>
      <p:sp>
        <p:nvSpPr>
          <p:cNvPr id="18456" name="Textfeld 24">
            <a:extLst>
              <a:ext uri="{FF2B5EF4-FFF2-40B4-BE49-F238E27FC236}">
                <a16:creationId xmlns:a16="http://schemas.microsoft.com/office/drawing/2014/main" id="{B93C94FF-90B6-4E55-B70D-09C07653A316}"/>
              </a:ext>
            </a:extLst>
          </p:cNvPr>
          <p:cNvSpPr txBox="1">
            <a:spLocks noChangeArrowheads="1"/>
          </p:cNvSpPr>
          <p:nvPr/>
        </p:nvSpPr>
        <p:spPr bwMode="auto">
          <a:xfrm>
            <a:off x="6113463" y="4394200"/>
            <a:ext cx="357187"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r" eaLnBrk="1" hangingPunct="1">
              <a:spcBef>
                <a:spcPct val="0"/>
              </a:spcBef>
              <a:buClrTx/>
              <a:buSzTx/>
              <a:buFontTx/>
              <a:buNone/>
            </a:pPr>
            <a:r>
              <a:rPr lang="de-DE" altLang="de-DE" sz="1000" b="1"/>
              <a:t>hoch</a:t>
            </a:r>
          </a:p>
        </p:txBody>
      </p:sp>
      <p:cxnSp>
        <p:nvCxnSpPr>
          <p:cNvPr id="26" name="Gerade Verbindung 25">
            <a:extLst>
              <a:ext uri="{FF2B5EF4-FFF2-40B4-BE49-F238E27FC236}">
                <a16:creationId xmlns:a16="http://schemas.microsoft.com/office/drawing/2014/main" id="{78FC146D-39F6-4269-B74A-E83E08FC84F2}"/>
              </a:ext>
            </a:extLst>
          </p:cNvPr>
          <p:cNvCxnSpPr/>
          <p:nvPr/>
        </p:nvCxnSpPr>
        <p:spPr>
          <a:xfrm>
            <a:off x="4265613" y="4343400"/>
            <a:ext cx="2119312"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27" name="Rechteck 26">
            <a:extLst>
              <a:ext uri="{FF2B5EF4-FFF2-40B4-BE49-F238E27FC236}">
                <a16:creationId xmlns:a16="http://schemas.microsoft.com/office/drawing/2014/main" id="{48F137B1-9FC3-4AEA-AE86-F05A6CD5719D}"/>
              </a:ext>
            </a:extLst>
          </p:cNvPr>
          <p:cNvSpPr/>
          <p:nvPr/>
        </p:nvSpPr>
        <p:spPr>
          <a:xfrm>
            <a:off x="1865313" y="4252913"/>
            <a:ext cx="2089150" cy="288925"/>
          </a:xfrm>
          <a:prstGeom prst="rect">
            <a:avLst/>
          </a:prstGeom>
          <a:solidFill>
            <a:srgbClr val="E5F2F4"/>
          </a:solidFill>
          <a:ln w="6350">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18459" name="Textfeld 27">
            <a:extLst>
              <a:ext uri="{FF2B5EF4-FFF2-40B4-BE49-F238E27FC236}">
                <a16:creationId xmlns:a16="http://schemas.microsoft.com/office/drawing/2014/main" id="{D539A1C7-BEC0-43D1-966B-BF4F73641946}"/>
              </a:ext>
            </a:extLst>
          </p:cNvPr>
          <p:cNvSpPr txBox="1">
            <a:spLocks noChangeArrowheads="1"/>
          </p:cNvSpPr>
          <p:nvPr/>
        </p:nvSpPr>
        <p:spPr bwMode="auto">
          <a:xfrm>
            <a:off x="1903413" y="4394200"/>
            <a:ext cx="504825"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000" b="1"/>
              <a:t>niedrig</a:t>
            </a:r>
          </a:p>
        </p:txBody>
      </p:sp>
      <p:sp>
        <p:nvSpPr>
          <p:cNvPr id="18460" name="Textfeld 28">
            <a:extLst>
              <a:ext uri="{FF2B5EF4-FFF2-40B4-BE49-F238E27FC236}">
                <a16:creationId xmlns:a16="http://schemas.microsoft.com/office/drawing/2014/main" id="{BCA6D31B-3617-4AA3-9FE8-181429E1B3D2}"/>
              </a:ext>
            </a:extLst>
          </p:cNvPr>
          <p:cNvSpPr txBox="1">
            <a:spLocks noChangeArrowheads="1"/>
          </p:cNvSpPr>
          <p:nvPr/>
        </p:nvSpPr>
        <p:spPr bwMode="auto">
          <a:xfrm>
            <a:off x="2384425" y="4392613"/>
            <a:ext cx="11636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1000"/>
              <a:t>Risikoeinschätzung</a:t>
            </a:r>
          </a:p>
        </p:txBody>
      </p:sp>
      <p:sp>
        <p:nvSpPr>
          <p:cNvPr id="18461" name="Textfeld 29">
            <a:extLst>
              <a:ext uri="{FF2B5EF4-FFF2-40B4-BE49-F238E27FC236}">
                <a16:creationId xmlns:a16="http://schemas.microsoft.com/office/drawing/2014/main" id="{2A31C748-8EFF-480A-AC97-ED621FD6DA1F}"/>
              </a:ext>
            </a:extLst>
          </p:cNvPr>
          <p:cNvSpPr txBox="1">
            <a:spLocks noChangeArrowheads="1"/>
          </p:cNvSpPr>
          <p:nvPr/>
        </p:nvSpPr>
        <p:spPr bwMode="auto">
          <a:xfrm>
            <a:off x="3621088" y="4392613"/>
            <a:ext cx="331787"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r" eaLnBrk="1" hangingPunct="1">
              <a:spcBef>
                <a:spcPct val="0"/>
              </a:spcBef>
              <a:buClrTx/>
              <a:buSzTx/>
              <a:buFontTx/>
              <a:buNone/>
            </a:pPr>
            <a:r>
              <a:rPr lang="de-DE" altLang="de-DE" sz="1000" b="1"/>
              <a:t>hoch</a:t>
            </a:r>
          </a:p>
        </p:txBody>
      </p:sp>
      <p:cxnSp>
        <p:nvCxnSpPr>
          <p:cNvPr id="31" name="Gerade Verbindung 30">
            <a:extLst>
              <a:ext uri="{FF2B5EF4-FFF2-40B4-BE49-F238E27FC236}">
                <a16:creationId xmlns:a16="http://schemas.microsoft.com/office/drawing/2014/main" id="{EE66B6A6-5737-42BB-AD0B-473B749B1D84}"/>
              </a:ext>
            </a:extLst>
          </p:cNvPr>
          <p:cNvCxnSpPr/>
          <p:nvPr/>
        </p:nvCxnSpPr>
        <p:spPr>
          <a:xfrm>
            <a:off x="1941513" y="4341813"/>
            <a:ext cx="1919287"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2" name="Rechteck 31">
            <a:extLst>
              <a:ext uri="{FF2B5EF4-FFF2-40B4-BE49-F238E27FC236}">
                <a16:creationId xmlns:a16="http://schemas.microsoft.com/office/drawing/2014/main" id="{8EAA9198-C1BD-4B02-8B87-5D7A0E180A70}"/>
              </a:ext>
            </a:extLst>
          </p:cNvPr>
          <p:cNvSpPr/>
          <p:nvPr/>
        </p:nvSpPr>
        <p:spPr>
          <a:xfrm>
            <a:off x="4171950" y="5719763"/>
            <a:ext cx="2305050" cy="288925"/>
          </a:xfrm>
          <a:prstGeom prst="rect">
            <a:avLst/>
          </a:prstGeom>
          <a:solidFill>
            <a:srgbClr val="E5F2F4"/>
          </a:solidFill>
          <a:ln w="6350">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18464" name="Textfeld 32">
            <a:extLst>
              <a:ext uri="{FF2B5EF4-FFF2-40B4-BE49-F238E27FC236}">
                <a16:creationId xmlns:a16="http://schemas.microsoft.com/office/drawing/2014/main" id="{3FD16367-931E-4F92-A2A7-6C0BA326390C}"/>
              </a:ext>
            </a:extLst>
          </p:cNvPr>
          <p:cNvSpPr txBox="1">
            <a:spLocks noChangeArrowheads="1"/>
          </p:cNvSpPr>
          <p:nvPr/>
        </p:nvSpPr>
        <p:spPr bwMode="auto">
          <a:xfrm>
            <a:off x="4222750" y="5861050"/>
            <a:ext cx="423863"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000" b="1"/>
              <a:t>niedrig</a:t>
            </a:r>
          </a:p>
        </p:txBody>
      </p:sp>
      <p:sp>
        <p:nvSpPr>
          <p:cNvPr id="18465" name="Textfeld 33">
            <a:extLst>
              <a:ext uri="{FF2B5EF4-FFF2-40B4-BE49-F238E27FC236}">
                <a16:creationId xmlns:a16="http://schemas.microsoft.com/office/drawing/2014/main" id="{187514B1-A856-4A2C-873A-85F057AD3A6E}"/>
              </a:ext>
            </a:extLst>
          </p:cNvPr>
          <p:cNvSpPr txBox="1">
            <a:spLocks noChangeArrowheads="1"/>
          </p:cNvSpPr>
          <p:nvPr/>
        </p:nvSpPr>
        <p:spPr bwMode="auto">
          <a:xfrm>
            <a:off x="4729163" y="5859463"/>
            <a:ext cx="1277937"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1000"/>
              <a:t>Risikoeinschätzung</a:t>
            </a:r>
          </a:p>
        </p:txBody>
      </p:sp>
      <p:sp>
        <p:nvSpPr>
          <p:cNvPr id="18466" name="Textfeld 34">
            <a:extLst>
              <a:ext uri="{FF2B5EF4-FFF2-40B4-BE49-F238E27FC236}">
                <a16:creationId xmlns:a16="http://schemas.microsoft.com/office/drawing/2014/main" id="{05AD1579-DCF4-4A5E-9856-3958813A368A}"/>
              </a:ext>
            </a:extLst>
          </p:cNvPr>
          <p:cNvSpPr txBox="1">
            <a:spLocks noChangeArrowheads="1"/>
          </p:cNvSpPr>
          <p:nvPr/>
        </p:nvSpPr>
        <p:spPr bwMode="auto">
          <a:xfrm>
            <a:off x="6116638" y="5859463"/>
            <a:ext cx="357187"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r" eaLnBrk="1" hangingPunct="1">
              <a:spcBef>
                <a:spcPct val="0"/>
              </a:spcBef>
              <a:buClrTx/>
              <a:buSzTx/>
              <a:buFontTx/>
              <a:buNone/>
            </a:pPr>
            <a:r>
              <a:rPr lang="de-DE" altLang="de-DE" sz="1000" b="1"/>
              <a:t>hoch</a:t>
            </a:r>
          </a:p>
        </p:txBody>
      </p:sp>
      <p:cxnSp>
        <p:nvCxnSpPr>
          <p:cNvPr id="36" name="Gerade Verbindung 35">
            <a:extLst>
              <a:ext uri="{FF2B5EF4-FFF2-40B4-BE49-F238E27FC236}">
                <a16:creationId xmlns:a16="http://schemas.microsoft.com/office/drawing/2014/main" id="{A76B86F3-138D-40C5-9D37-9101925553AE}"/>
              </a:ext>
            </a:extLst>
          </p:cNvPr>
          <p:cNvCxnSpPr/>
          <p:nvPr/>
        </p:nvCxnSpPr>
        <p:spPr>
          <a:xfrm>
            <a:off x="4265613" y="5808663"/>
            <a:ext cx="2119312" cy="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sp>
        <p:nvSpPr>
          <p:cNvPr id="37" name="Gleichschenkliges Dreieck 36">
            <a:extLst>
              <a:ext uri="{FF2B5EF4-FFF2-40B4-BE49-F238E27FC236}">
                <a16:creationId xmlns:a16="http://schemas.microsoft.com/office/drawing/2014/main" id="{9F08CD08-2F0C-4A5C-AD44-DB26A2E28A90}"/>
              </a:ext>
            </a:extLst>
          </p:cNvPr>
          <p:cNvSpPr/>
          <p:nvPr/>
        </p:nvSpPr>
        <p:spPr>
          <a:xfrm rot="5400000">
            <a:off x="3345656" y="3733007"/>
            <a:ext cx="1425575" cy="115888"/>
          </a:xfrm>
          <a:prstGeom prst="triangle">
            <a:avLst/>
          </a:prstGeom>
          <a:solidFill>
            <a:srgbClr val="80B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38" name="Gleichschenkliges Dreieck 37">
            <a:extLst>
              <a:ext uri="{FF2B5EF4-FFF2-40B4-BE49-F238E27FC236}">
                <a16:creationId xmlns:a16="http://schemas.microsoft.com/office/drawing/2014/main" id="{6CBF03C0-4BF0-45BA-B592-F313EC136D94}"/>
              </a:ext>
            </a:extLst>
          </p:cNvPr>
          <p:cNvSpPr/>
          <p:nvPr/>
        </p:nvSpPr>
        <p:spPr>
          <a:xfrm rot="16200000">
            <a:off x="5876131" y="3733007"/>
            <a:ext cx="1425575" cy="115888"/>
          </a:xfrm>
          <a:prstGeom prst="triangle">
            <a:avLst/>
          </a:prstGeom>
          <a:solidFill>
            <a:srgbClr val="80B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39" name="Gleichschenkliges Dreieck 38">
            <a:extLst>
              <a:ext uri="{FF2B5EF4-FFF2-40B4-BE49-F238E27FC236}">
                <a16:creationId xmlns:a16="http://schemas.microsoft.com/office/drawing/2014/main" id="{BBAACBAB-2EEC-4E67-9FF7-B9C505669069}"/>
              </a:ext>
            </a:extLst>
          </p:cNvPr>
          <p:cNvSpPr/>
          <p:nvPr/>
        </p:nvSpPr>
        <p:spPr>
          <a:xfrm rot="10800000">
            <a:off x="4370388" y="2838450"/>
            <a:ext cx="1908175" cy="115888"/>
          </a:xfrm>
          <a:prstGeom prst="triangle">
            <a:avLst/>
          </a:prstGeom>
          <a:solidFill>
            <a:srgbClr val="80B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40" name="Gleichschenkliges Dreieck 39">
            <a:extLst>
              <a:ext uri="{FF2B5EF4-FFF2-40B4-BE49-F238E27FC236}">
                <a16:creationId xmlns:a16="http://schemas.microsoft.com/office/drawing/2014/main" id="{E7B782C6-4A16-4121-95DA-BE2B77B8914C}"/>
              </a:ext>
            </a:extLst>
          </p:cNvPr>
          <p:cNvSpPr/>
          <p:nvPr/>
        </p:nvSpPr>
        <p:spPr>
          <a:xfrm>
            <a:off x="4370388" y="4568825"/>
            <a:ext cx="1908175" cy="117475"/>
          </a:xfrm>
          <a:prstGeom prst="triangle">
            <a:avLst/>
          </a:prstGeom>
          <a:solidFill>
            <a:srgbClr val="80B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18472" name="Text Placeholder 55">
            <a:extLst>
              <a:ext uri="{FF2B5EF4-FFF2-40B4-BE49-F238E27FC236}">
                <a16:creationId xmlns:a16="http://schemas.microsoft.com/office/drawing/2014/main" id="{31327B2A-46D7-4032-99C5-66A326B4255D}"/>
              </a:ext>
            </a:extLst>
          </p:cNvPr>
          <p:cNvSpPr>
            <a:spLocks noGrp="1"/>
          </p:cNvSpPr>
          <p:nvPr>
            <p:custDataLst>
              <p:tags r:id="rId5"/>
            </p:custDataLst>
          </p:nvPr>
        </p:nvSpPr>
        <p:spPr bwMode="gray">
          <a:xfrm>
            <a:off x="4170363" y="1730375"/>
            <a:ext cx="2303462" cy="788988"/>
          </a:xfrm>
          <a:prstGeom prst="rect">
            <a:avLst/>
          </a:prstGeom>
          <a:solidFill>
            <a:srgbClr val="FFFFFF"/>
          </a:solidFill>
          <a:ln w="6350">
            <a:solidFill>
              <a:srgbClr val="409DAD"/>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de-DE" sz="1200">
                <a:solidFill>
                  <a:srgbClr val="000000"/>
                </a:solidFill>
                <a:ea typeface="MS PGothic" panose="020B0600070205080204" pitchFamily="34" charset="-128"/>
              </a:rPr>
              <a:t> </a:t>
            </a:r>
            <a:endParaRPr lang="de-DE" altLang="de-DE" sz="1200">
              <a:ea typeface="MS PGothic" panose="020B0600070205080204" pitchFamily="34" charset="-128"/>
            </a:endParaRPr>
          </a:p>
        </p:txBody>
      </p:sp>
      <p:sp>
        <p:nvSpPr>
          <p:cNvPr id="18473" name="Textfeld 41">
            <a:extLst>
              <a:ext uri="{FF2B5EF4-FFF2-40B4-BE49-F238E27FC236}">
                <a16:creationId xmlns:a16="http://schemas.microsoft.com/office/drawing/2014/main" id="{6505650A-C6C0-4522-8EDC-238EE532C801}"/>
              </a:ext>
            </a:extLst>
          </p:cNvPr>
          <p:cNvSpPr txBox="1">
            <a:spLocks noChangeArrowheads="1"/>
          </p:cNvSpPr>
          <p:nvPr/>
        </p:nvSpPr>
        <p:spPr bwMode="auto">
          <a:xfrm>
            <a:off x="4740275" y="2651125"/>
            <a:ext cx="1265238"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1000"/>
              <a:t>Risikoeinschätzung</a:t>
            </a:r>
          </a:p>
        </p:txBody>
      </p:sp>
      <p:sp>
        <p:nvSpPr>
          <p:cNvPr id="44" name="Ellipse 43">
            <a:extLst>
              <a:ext uri="{FF2B5EF4-FFF2-40B4-BE49-F238E27FC236}">
                <a16:creationId xmlns:a16="http://schemas.microsoft.com/office/drawing/2014/main" id="{BE7C6BE1-7E9C-40E1-B581-4BDA8784CDCF}"/>
              </a:ext>
            </a:extLst>
          </p:cNvPr>
          <p:cNvSpPr/>
          <p:nvPr/>
        </p:nvSpPr>
        <p:spPr>
          <a:xfrm>
            <a:off x="4313238" y="2538413"/>
            <a:ext cx="149225" cy="142875"/>
          </a:xfrm>
          <a:prstGeom prst="ellipse">
            <a:avLst/>
          </a:prstGeom>
          <a:solidFill>
            <a:srgbClr val="7AB8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45" name="Ellipse 44">
            <a:extLst>
              <a:ext uri="{FF2B5EF4-FFF2-40B4-BE49-F238E27FC236}">
                <a16:creationId xmlns:a16="http://schemas.microsoft.com/office/drawing/2014/main" id="{D70B73FC-4F14-416A-BC4A-0826BEFA9668}"/>
              </a:ext>
            </a:extLst>
          </p:cNvPr>
          <p:cNvSpPr/>
          <p:nvPr/>
        </p:nvSpPr>
        <p:spPr>
          <a:xfrm>
            <a:off x="7261225" y="4271963"/>
            <a:ext cx="149225" cy="142875"/>
          </a:xfrm>
          <a:prstGeom prst="ellipse">
            <a:avLst/>
          </a:prstGeom>
          <a:solidFill>
            <a:srgbClr val="EBB7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46" name="Ellipse 45">
            <a:extLst>
              <a:ext uri="{FF2B5EF4-FFF2-40B4-BE49-F238E27FC236}">
                <a16:creationId xmlns:a16="http://schemas.microsoft.com/office/drawing/2014/main" id="{F5CD3D8B-B6B3-4A66-82A2-B3AC32BED9BE}"/>
              </a:ext>
            </a:extLst>
          </p:cNvPr>
          <p:cNvSpPr/>
          <p:nvPr/>
        </p:nvSpPr>
        <p:spPr>
          <a:xfrm>
            <a:off x="2081213" y="4270375"/>
            <a:ext cx="134937" cy="142875"/>
          </a:xfrm>
          <a:prstGeom prst="ellipse">
            <a:avLst/>
          </a:prstGeom>
          <a:solidFill>
            <a:srgbClr val="7AB8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47" name="Ellipse 46">
            <a:extLst>
              <a:ext uri="{FF2B5EF4-FFF2-40B4-BE49-F238E27FC236}">
                <a16:creationId xmlns:a16="http://schemas.microsoft.com/office/drawing/2014/main" id="{6F59E166-1040-4F57-811B-D96C9B809939}"/>
              </a:ext>
            </a:extLst>
          </p:cNvPr>
          <p:cNvSpPr/>
          <p:nvPr/>
        </p:nvSpPr>
        <p:spPr>
          <a:xfrm>
            <a:off x="4313238" y="5737225"/>
            <a:ext cx="149225" cy="142875"/>
          </a:xfrm>
          <a:prstGeom prst="ellipse">
            <a:avLst/>
          </a:prstGeom>
          <a:solidFill>
            <a:srgbClr val="7AB8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48" name="Ellipse 47">
            <a:extLst>
              <a:ext uri="{FF2B5EF4-FFF2-40B4-BE49-F238E27FC236}">
                <a16:creationId xmlns:a16="http://schemas.microsoft.com/office/drawing/2014/main" id="{4EE9A7CF-B55C-4454-8F61-2C48C8B609B3}"/>
              </a:ext>
            </a:extLst>
          </p:cNvPr>
          <p:cNvSpPr/>
          <p:nvPr/>
        </p:nvSpPr>
        <p:spPr>
          <a:xfrm>
            <a:off x="6181725" y="4271963"/>
            <a:ext cx="147638" cy="142875"/>
          </a:xfrm>
          <a:prstGeom prst="ellipse">
            <a:avLst/>
          </a:prstGeom>
          <a:solidFill>
            <a:srgbClr val="9E3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33839" name="Foliennummernplatzhalter 2">
            <a:extLst>
              <a:ext uri="{FF2B5EF4-FFF2-40B4-BE49-F238E27FC236}">
                <a16:creationId xmlns:a16="http://schemas.microsoft.com/office/drawing/2014/main" id="{BEE123D7-57D6-441A-9A9F-471A5C3BB994}"/>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FCDF8235-8E26-40F1-8D7C-2A6F3F4B4DB5}" type="slidenum">
              <a:rPr lang="de-DE" altLang="de-DE" sz="1000"/>
              <a:pPr>
                <a:spcBef>
                  <a:spcPct val="0"/>
                </a:spcBef>
                <a:buClrTx/>
                <a:buSzTx/>
                <a:buFontTx/>
                <a:buNone/>
              </a:pPr>
              <a:t>34</a:t>
            </a:fld>
            <a:endParaRPr lang="de-DE" altLang="de-DE" sz="1000"/>
          </a:p>
        </p:txBody>
      </p:sp>
      <p:sp>
        <p:nvSpPr>
          <p:cNvPr id="56" name="Textplatzhalter 59">
            <a:extLst>
              <a:ext uri="{FF2B5EF4-FFF2-40B4-BE49-F238E27FC236}">
                <a16:creationId xmlns:a16="http://schemas.microsoft.com/office/drawing/2014/main" id="{F96492DD-6AFE-490D-99CC-EE56A8AA75C7}"/>
              </a:ext>
            </a:extLst>
          </p:cNvPr>
          <p:cNvSpPr txBox="1">
            <a:spLocks/>
          </p:cNvSpPr>
          <p:nvPr/>
        </p:nvSpPr>
        <p:spPr bwMode="auto">
          <a:xfrm>
            <a:off x="77788" y="1389856"/>
            <a:ext cx="1614487" cy="4078288"/>
          </a:xfrm>
          <a:prstGeom prst="rect">
            <a:avLst/>
          </a:prstGeom>
          <a:solidFill>
            <a:schemeClr val="bg1">
              <a:lumMod val="95000"/>
            </a:schemeClr>
          </a:solidFill>
          <a:ln>
            <a:noFill/>
          </a:ln>
          <a:effectLst/>
        </p:spPr>
        <p:txBody>
          <a:bodyPr/>
          <a:lstStyle>
            <a:defPPr>
              <a:defRPr lang="de-DE"/>
            </a:defPPr>
            <a:lvl1pPr algn="ctr" rtl="0" fontAlgn="base">
              <a:spcBef>
                <a:spcPct val="0"/>
              </a:spcBef>
              <a:spcAft>
                <a:spcPct val="0"/>
              </a:spcAft>
              <a:defRPr sz="10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174625" indent="-174625" algn="l">
              <a:spcBef>
                <a:spcPct val="20000"/>
              </a:spcBef>
              <a:buClr>
                <a:srgbClr val="0C2D83"/>
              </a:buClr>
              <a:buSzPct val="150000"/>
              <a:buFont typeface="Wingdings" panose="05000000000000000000" pitchFamily="2" charset="2"/>
              <a:buChar char="§"/>
              <a:defRPr/>
            </a:pPr>
            <a:r>
              <a:rPr lang="de-DE" sz="1200" kern="0" dirty="0"/>
              <a:t>Kernaussage</a:t>
            </a:r>
          </a:p>
        </p:txBody>
      </p:sp>
      <p:sp>
        <p:nvSpPr>
          <p:cNvPr id="51" name="Titel 3">
            <a:extLst>
              <a:ext uri="{FF2B5EF4-FFF2-40B4-BE49-F238E27FC236}">
                <a16:creationId xmlns:a16="http://schemas.microsoft.com/office/drawing/2014/main" id="{55340710-3F58-459A-A8AE-F48703AF1D3C}"/>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4.3 Markt und Wettbewerb</a:t>
            </a:r>
          </a:p>
        </p:txBody>
      </p:sp>
    </p:spTree>
    <p:extLst>
      <p:ext uri="{BB962C8B-B14F-4D97-AF65-F5344CB8AC3E}">
        <p14:creationId xmlns:p14="http://schemas.microsoft.com/office/powerpoint/2010/main" val="230066843"/>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a:extLst>
              <a:ext uri="{FF2B5EF4-FFF2-40B4-BE49-F238E27FC236}">
                <a16:creationId xmlns:a16="http://schemas.microsoft.com/office/drawing/2014/main" id="{AA981779-3438-44BC-9233-65F86B78E223}"/>
              </a:ext>
            </a:extLst>
          </p:cNvPr>
          <p:cNvSpPr>
            <a:spLocks noChangeArrowheads="1"/>
          </p:cNvSpPr>
          <p:nvPr>
            <p:custDataLst>
              <p:tags r:id="rId1"/>
            </p:custDataLst>
          </p:nvPr>
        </p:nvSpPr>
        <p:spPr bwMode="auto">
          <a:xfrm>
            <a:off x="7308850" y="1925638"/>
            <a:ext cx="1554163" cy="2327275"/>
          </a:xfrm>
          <a:prstGeom prst="rect">
            <a:avLst/>
          </a:prstGeom>
          <a:solidFill>
            <a:srgbClr val="E5F2F4"/>
          </a:solidFill>
          <a:ln w="6350">
            <a:solidFill>
              <a:srgbClr val="007C92"/>
            </a:solidFill>
            <a:prstDash val="dash"/>
            <a:miter lim="800000"/>
            <a:headEnd/>
            <a:tailEnd/>
          </a:ln>
        </p:spPr>
        <p:txBody>
          <a:bodyPr wrap="none" lIns="54000" tIns="54000" rIns="54000" bIns="54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459" name="Textfeld 48">
            <a:extLst>
              <a:ext uri="{FF2B5EF4-FFF2-40B4-BE49-F238E27FC236}">
                <a16:creationId xmlns:a16="http://schemas.microsoft.com/office/drawing/2014/main" id="{2A872331-BA28-4B92-92BD-D77980C28AA8}"/>
              </a:ext>
            </a:extLst>
          </p:cNvPr>
          <p:cNvSpPr txBox="1">
            <a:spLocks noChangeArrowheads="1"/>
          </p:cNvSpPr>
          <p:nvPr/>
        </p:nvSpPr>
        <p:spPr bwMode="auto">
          <a:xfrm>
            <a:off x="3738563" y="1304925"/>
            <a:ext cx="41798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en-US" sz="1800" b="1">
                <a:solidFill>
                  <a:srgbClr val="002060"/>
                </a:solidFill>
                <a:latin typeface="Frutiger 45 light" pitchFamily="34" charset="0"/>
              </a:rPr>
              <a:t>Wettbewerbsanalyse</a:t>
            </a:r>
          </a:p>
          <a:p>
            <a:pPr eaLnBrk="1" hangingPunct="1">
              <a:spcBef>
                <a:spcPct val="0"/>
              </a:spcBef>
              <a:buClrTx/>
              <a:buSzTx/>
              <a:buFontTx/>
              <a:buNone/>
            </a:pPr>
            <a:endParaRPr lang="de-DE" altLang="en-US" sz="1800" b="1">
              <a:solidFill>
                <a:srgbClr val="002060"/>
              </a:solidFill>
            </a:endParaRPr>
          </a:p>
        </p:txBody>
      </p:sp>
      <p:sp>
        <p:nvSpPr>
          <p:cNvPr id="35844" name="Foliennummernplatzhalter 2">
            <a:extLst>
              <a:ext uri="{FF2B5EF4-FFF2-40B4-BE49-F238E27FC236}">
                <a16:creationId xmlns:a16="http://schemas.microsoft.com/office/drawing/2014/main" id="{664E9C16-5F77-499E-BA94-FD6395F812DE}"/>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C873A177-DEA6-4974-AE56-ADECC77ECC3C}" type="slidenum">
              <a:rPr lang="de-DE" altLang="de-DE" sz="1000"/>
              <a:pPr>
                <a:spcBef>
                  <a:spcPct val="0"/>
                </a:spcBef>
                <a:buClrTx/>
                <a:buSzTx/>
                <a:buFontTx/>
                <a:buNone/>
              </a:pPr>
              <a:t>35</a:t>
            </a:fld>
            <a:endParaRPr lang="de-DE" altLang="de-DE" sz="1000"/>
          </a:p>
        </p:txBody>
      </p:sp>
      <p:sp>
        <p:nvSpPr>
          <p:cNvPr id="19461" name="Rectangle 21">
            <a:extLst>
              <a:ext uri="{FF2B5EF4-FFF2-40B4-BE49-F238E27FC236}">
                <a16:creationId xmlns:a16="http://schemas.microsoft.com/office/drawing/2014/main" id="{BA6F70C7-5999-485D-B06C-2D867B7871FF}"/>
              </a:ext>
            </a:extLst>
          </p:cNvPr>
          <p:cNvSpPr>
            <a:spLocks noChangeArrowheads="1"/>
          </p:cNvSpPr>
          <p:nvPr>
            <p:custDataLst>
              <p:tags r:id="rId2"/>
            </p:custDataLst>
          </p:nvPr>
        </p:nvSpPr>
        <p:spPr bwMode="auto">
          <a:xfrm>
            <a:off x="1836738" y="1714500"/>
            <a:ext cx="5864225"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200" b="1">
                <a:solidFill>
                  <a:srgbClr val="002060"/>
                </a:solidFill>
              </a:rPr>
              <a:t>Umsatz- und EBIT Margenentwicklung der Hauptwettbewerber, Jahr 1 – Jahr 4</a:t>
            </a:r>
            <a:endParaRPr lang="de-DE" altLang="de-DE" sz="1200" b="1" baseline="30000">
              <a:solidFill>
                <a:srgbClr val="002060"/>
              </a:solidFill>
            </a:endParaRPr>
          </a:p>
        </p:txBody>
      </p:sp>
      <p:sp>
        <p:nvSpPr>
          <p:cNvPr id="40965" name="Rectangle 5">
            <a:extLst>
              <a:ext uri="{FF2B5EF4-FFF2-40B4-BE49-F238E27FC236}">
                <a16:creationId xmlns:a16="http://schemas.microsoft.com/office/drawing/2014/main" id="{3701FE95-8884-47DC-A70C-F38BACDBE0CE}"/>
              </a:ext>
            </a:extLst>
          </p:cNvPr>
          <p:cNvSpPr>
            <a:spLocks noChangeArrowheads="1"/>
          </p:cNvSpPr>
          <p:nvPr>
            <p:custDataLst>
              <p:tags r:id="rId3"/>
            </p:custDataLst>
          </p:nvPr>
        </p:nvSpPr>
        <p:spPr bwMode="auto">
          <a:xfrm>
            <a:off x="1836738" y="1925638"/>
            <a:ext cx="1555750" cy="2324100"/>
          </a:xfrm>
          <a:prstGeom prst="rect">
            <a:avLst/>
          </a:prstGeom>
          <a:solidFill>
            <a:schemeClr val="bg1">
              <a:lumMod val="95000"/>
            </a:schemeClr>
          </a:solidFill>
          <a:ln w="6350">
            <a:solidFill>
              <a:schemeClr val="accent1"/>
            </a:solidFill>
            <a:prstDash val="dash"/>
            <a:miter lim="800000"/>
            <a:headEnd/>
            <a:tailEnd/>
          </a:ln>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a:spcBef>
                <a:spcPct val="20000"/>
              </a:spcBef>
              <a:buChar char="–"/>
              <a:defRPr sz="1400">
                <a:solidFill>
                  <a:schemeClr val="tx1"/>
                </a:solidFill>
                <a:latin typeface="Arial" pitchFamily="34" charset="0"/>
                <a:ea typeface="Arial" pitchFamily="34" charset="0"/>
                <a:cs typeface="Arial" pitchFamily="34" charset="0"/>
              </a:defRPr>
            </a:lvl4pPr>
            <a:lvl5pPr marL="2057400" indent="-228600">
              <a:spcBef>
                <a:spcPct val="20000"/>
              </a:spcBef>
              <a:defRPr sz="1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eaLnBrk="1" hangingPunct="1">
              <a:spcBef>
                <a:spcPct val="0"/>
              </a:spcBef>
              <a:buClrTx/>
              <a:buSzTx/>
              <a:buFontTx/>
              <a:buNone/>
              <a:defRPr/>
            </a:pPr>
            <a:endParaRPr lang="de-DE" altLang="de-DE" sz="1800"/>
          </a:p>
        </p:txBody>
      </p:sp>
      <p:sp>
        <p:nvSpPr>
          <p:cNvPr id="19463" name="Text Box 41">
            <a:extLst>
              <a:ext uri="{FF2B5EF4-FFF2-40B4-BE49-F238E27FC236}">
                <a16:creationId xmlns:a16="http://schemas.microsoft.com/office/drawing/2014/main" id="{D8A93755-05E0-4F58-A2E5-4D39DEF53581}"/>
              </a:ext>
            </a:extLst>
          </p:cNvPr>
          <p:cNvSpPr txBox="1">
            <a:spLocks noChangeArrowheads="1"/>
          </p:cNvSpPr>
          <p:nvPr>
            <p:custDataLst>
              <p:tags r:id="rId4"/>
            </p:custDataLst>
          </p:nvPr>
        </p:nvSpPr>
        <p:spPr bwMode="auto">
          <a:xfrm>
            <a:off x="1792288" y="3394075"/>
            <a:ext cx="155575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50000"/>
              </a:spcBef>
              <a:buClrTx/>
              <a:buSzTx/>
              <a:buFontTx/>
              <a:buNone/>
            </a:pPr>
            <a:r>
              <a:rPr lang="de-DE" altLang="de-DE" sz="900" b="1">
                <a:solidFill>
                  <a:srgbClr val="002060"/>
                </a:solidFill>
              </a:rPr>
              <a:t>Branchendurchschnitt</a:t>
            </a:r>
          </a:p>
        </p:txBody>
      </p:sp>
      <p:sp>
        <p:nvSpPr>
          <p:cNvPr id="56" name="Rechteck 55">
            <a:extLst>
              <a:ext uri="{FF2B5EF4-FFF2-40B4-BE49-F238E27FC236}">
                <a16:creationId xmlns:a16="http://schemas.microsoft.com/office/drawing/2014/main" id="{441E6C8C-37AC-4B8D-BB55-4F7090B57454}"/>
              </a:ext>
            </a:extLst>
          </p:cNvPr>
          <p:cNvSpPr/>
          <p:nvPr/>
        </p:nvSpPr>
        <p:spPr bwMode="auto">
          <a:xfrm>
            <a:off x="1903413" y="3956050"/>
            <a:ext cx="85725" cy="58738"/>
          </a:xfrm>
          <a:prstGeom prst="rect">
            <a:avLst/>
          </a:prstGeom>
          <a:solidFill>
            <a:srgbClr val="002060">
              <a:alpha val="5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57" name="Rechteck 56">
            <a:extLst>
              <a:ext uri="{FF2B5EF4-FFF2-40B4-BE49-F238E27FC236}">
                <a16:creationId xmlns:a16="http://schemas.microsoft.com/office/drawing/2014/main" id="{BF49B34D-AF8D-4379-A6B3-00E68181C554}"/>
              </a:ext>
            </a:extLst>
          </p:cNvPr>
          <p:cNvSpPr/>
          <p:nvPr/>
        </p:nvSpPr>
        <p:spPr bwMode="auto">
          <a:xfrm>
            <a:off x="1903413" y="4135438"/>
            <a:ext cx="85725" cy="58737"/>
          </a:xfrm>
          <a:prstGeom prst="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19466" name="Textfeld 57">
            <a:extLst>
              <a:ext uri="{FF2B5EF4-FFF2-40B4-BE49-F238E27FC236}">
                <a16:creationId xmlns:a16="http://schemas.microsoft.com/office/drawing/2014/main" id="{8A375BA0-573D-429A-8898-82AB4C0BD212}"/>
              </a:ext>
            </a:extLst>
          </p:cNvPr>
          <p:cNvSpPr txBox="1">
            <a:spLocks noChangeArrowheads="1"/>
          </p:cNvSpPr>
          <p:nvPr/>
        </p:nvSpPr>
        <p:spPr bwMode="auto">
          <a:xfrm>
            <a:off x="2028825" y="3914775"/>
            <a:ext cx="962025"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900"/>
              <a:t>Umsatz (€ Mrd.)</a:t>
            </a:r>
          </a:p>
        </p:txBody>
      </p:sp>
      <p:sp>
        <p:nvSpPr>
          <p:cNvPr id="19467" name="Textfeld 58">
            <a:extLst>
              <a:ext uri="{FF2B5EF4-FFF2-40B4-BE49-F238E27FC236}">
                <a16:creationId xmlns:a16="http://schemas.microsoft.com/office/drawing/2014/main" id="{218E7305-9A32-4DCD-9C51-9B9A72BABBCB}"/>
              </a:ext>
            </a:extLst>
          </p:cNvPr>
          <p:cNvSpPr txBox="1">
            <a:spLocks noChangeArrowheads="1"/>
          </p:cNvSpPr>
          <p:nvPr/>
        </p:nvSpPr>
        <p:spPr bwMode="auto">
          <a:xfrm>
            <a:off x="2028825" y="4098925"/>
            <a:ext cx="962025"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900"/>
              <a:t>EBIT Marge (%)</a:t>
            </a:r>
          </a:p>
        </p:txBody>
      </p:sp>
      <p:sp>
        <p:nvSpPr>
          <p:cNvPr id="19468" name="Rectangle 6">
            <a:extLst>
              <a:ext uri="{FF2B5EF4-FFF2-40B4-BE49-F238E27FC236}">
                <a16:creationId xmlns:a16="http://schemas.microsoft.com/office/drawing/2014/main" id="{5A3EC391-64D2-4821-9F5B-1E5D36252C9D}"/>
              </a:ext>
            </a:extLst>
          </p:cNvPr>
          <p:cNvSpPr>
            <a:spLocks noChangeArrowheads="1"/>
          </p:cNvSpPr>
          <p:nvPr/>
        </p:nvSpPr>
        <p:spPr bwMode="auto">
          <a:xfrm>
            <a:off x="1911350" y="3008313"/>
            <a:ext cx="138113" cy="123825"/>
          </a:xfrm>
          <a:prstGeom prst="rect">
            <a:avLst/>
          </a:prstGeom>
          <a:solidFill>
            <a:srgbClr val="00206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469" name="Freeform 7">
            <a:extLst>
              <a:ext uri="{FF2B5EF4-FFF2-40B4-BE49-F238E27FC236}">
                <a16:creationId xmlns:a16="http://schemas.microsoft.com/office/drawing/2014/main" id="{717C5A31-42B2-4BB8-B219-81F3B1D5CA24}"/>
              </a:ext>
            </a:extLst>
          </p:cNvPr>
          <p:cNvSpPr>
            <a:spLocks noEditPoints="1"/>
          </p:cNvSpPr>
          <p:nvPr/>
        </p:nvSpPr>
        <p:spPr bwMode="auto">
          <a:xfrm>
            <a:off x="1906588" y="3003550"/>
            <a:ext cx="136525" cy="123825"/>
          </a:xfrm>
          <a:custGeom>
            <a:avLst/>
            <a:gdLst>
              <a:gd name="T0" fmla="*/ 0 w 192"/>
              <a:gd name="T1" fmla="*/ 2147483647 h 208"/>
              <a:gd name="T2" fmla="*/ 2147483647 w 192"/>
              <a:gd name="T3" fmla="*/ 0 h 208"/>
              <a:gd name="T4" fmla="*/ 2147483647 w 192"/>
              <a:gd name="T5" fmla="*/ 0 h 208"/>
              <a:gd name="T6" fmla="*/ 2147483647 w 192"/>
              <a:gd name="T7" fmla="*/ 2147483647 h 208"/>
              <a:gd name="T8" fmla="*/ 2147483647 w 192"/>
              <a:gd name="T9" fmla="*/ 2147483647 h 208"/>
              <a:gd name="T10" fmla="*/ 2147483647 w 192"/>
              <a:gd name="T11" fmla="*/ 2147483647 h 208"/>
              <a:gd name="T12" fmla="*/ 2147483647 w 192"/>
              <a:gd name="T13" fmla="*/ 2147483647 h 208"/>
              <a:gd name="T14" fmla="*/ 0 w 192"/>
              <a:gd name="T15" fmla="*/ 2147483647 h 208"/>
              <a:gd name="T16" fmla="*/ 0 w 192"/>
              <a:gd name="T17" fmla="*/ 2147483647 h 208"/>
              <a:gd name="T18" fmla="*/ 2147483647 w 192"/>
              <a:gd name="T19" fmla="*/ 2147483647 h 208"/>
              <a:gd name="T20" fmla="*/ 2147483647 w 192"/>
              <a:gd name="T21" fmla="*/ 2147483647 h 208"/>
              <a:gd name="T22" fmla="*/ 2147483647 w 192"/>
              <a:gd name="T23" fmla="*/ 2147483647 h 208"/>
              <a:gd name="T24" fmla="*/ 2147483647 w 192"/>
              <a:gd name="T25" fmla="*/ 2147483647 h 208"/>
              <a:gd name="T26" fmla="*/ 2147483647 w 192"/>
              <a:gd name="T27" fmla="*/ 2147483647 h 208"/>
              <a:gd name="T28" fmla="*/ 2147483647 w 192"/>
              <a:gd name="T29" fmla="*/ 2147483647 h 208"/>
              <a:gd name="T30" fmla="*/ 2147483647 w 192"/>
              <a:gd name="T31" fmla="*/ 2147483647 h 208"/>
              <a:gd name="T32" fmla="*/ 2147483647 w 192"/>
              <a:gd name="T33" fmla="*/ 2147483647 h 208"/>
              <a:gd name="T34" fmla="*/ 2147483647 w 192"/>
              <a:gd name="T35" fmla="*/ 2147483647 h 20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208">
                <a:moveTo>
                  <a:pt x="0" y="8"/>
                </a:moveTo>
                <a:cubicBezTo>
                  <a:pt x="0" y="4"/>
                  <a:pt x="4" y="0"/>
                  <a:pt x="8" y="0"/>
                </a:cubicBezTo>
                <a:lnTo>
                  <a:pt x="184" y="0"/>
                </a:lnTo>
                <a:cubicBezTo>
                  <a:pt x="189" y="0"/>
                  <a:pt x="192" y="4"/>
                  <a:pt x="192" y="8"/>
                </a:cubicBezTo>
                <a:lnTo>
                  <a:pt x="192" y="200"/>
                </a:lnTo>
                <a:cubicBezTo>
                  <a:pt x="192" y="205"/>
                  <a:pt x="189" y="208"/>
                  <a:pt x="184" y="208"/>
                </a:cubicBezTo>
                <a:lnTo>
                  <a:pt x="8" y="208"/>
                </a:lnTo>
                <a:cubicBezTo>
                  <a:pt x="4" y="208"/>
                  <a:pt x="0" y="205"/>
                  <a:pt x="0" y="200"/>
                </a:cubicBezTo>
                <a:lnTo>
                  <a:pt x="0" y="8"/>
                </a:lnTo>
                <a:close/>
                <a:moveTo>
                  <a:pt x="16" y="200"/>
                </a:moveTo>
                <a:lnTo>
                  <a:pt x="8" y="192"/>
                </a:lnTo>
                <a:lnTo>
                  <a:pt x="184" y="192"/>
                </a:lnTo>
                <a:lnTo>
                  <a:pt x="176" y="200"/>
                </a:lnTo>
                <a:lnTo>
                  <a:pt x="176" y="8"/>
                </a:lnTo>
                <a:lnTo>
                  <a:pt x="184" y="16"/>
                </a:lnTo>
                <a:lnTo>
                  <a:pt x="8" y="16"/>
                </a:lnTo>
                <a:lnTo>
                  <a:pt x="16" y="8"/>
                </a:lnTo>
                <a:lnTo>
                  <a:pt x="16" y="200"/>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470" name="Rectangle 8">
            <a:extLst>
              <a:ext uri="{FF2B5EF4-FFF2-40B4-BE49-F238E27FC236}">
                <a16:creationId xmlns:a16="http://schemas.microsoft.com/office/drawing/2014/main" id="{124F7FC3-D7E6-4BC7-B623-49D880359792}"/>
              </a:ext>
            </a:extLst>
          </p:cNvPr>
          <p:cNvSpPr>
            <a:spLocks noChangeArrowheads="1"/>
          </p:cNvSpPr>
          <p:nvPr/>
        </p:nvSpPr>
        <p:spPr bwMode="auto">
          <a:xfrm>
            <a:off x="2262188" y="3027363"/>
            <a:ext cx="134937" cy="104775"/>
          </a:xfrm>
          <a:prstGeom prst="rect">
            <a:avLst/>
          </a:prstGeom>
          <a:solidFill>
            <a:srgbClr val="00206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471" name="Freeform 9">
            <a:extLst>
              <a:ext uri="{FF2B5EF4-FFF2-40B4-BE49-F238E27FC236}">
                <a16:creationId xmlns:a16="http://schemas.microsoft.com/office/drawing/2014/main" id="{C5A77590-48FD-4A21-961C-22A9FCA9DF42}"/>
              </a:ext>
            </a:extLst>
          </p:cNvPr>
          <p:cNvSpPr>
            <a:spLocks noEditPoints="1"/>
          </p:cNvSpPr>
          <p:nvPr/>
        </p:nvSpPr>
        <p:spPr bwMode="auto">
          <a:xfrm>
            <a:off x="2255838" y="3022600"/>
            <a:ext cx="134937" cy="104775"/>
          </a:xfrm>
          <a:custGeom>
            <a:avLst/>
            <a:gdLst>
              <a:gd name="T0" fmla="*/ 0 w 192"/>
              <a:gd name="T1" fmla="*/ 2147483647 h 176"/>
              <a:gd name="T2" fmla="*/ 2147483647 w 192"/>
              <a:gd name="T3" fmla="*/ 0 h 176"/>
              <a:gd name="T4" fmla="*/ 2147483647 w 192"/>
              <a:gd name="T5" fmla="*/ 0 h 176"/>
              <a:gd name="T6" fmla="*/ 2147483647 w 192"/>
              <a:gd name="T7" fmla="*/ 2147483647 h 176"/>
              <a:gd name="T8" fmla="*/ 2147483647 w 192"/>
              <a:gd name="T9" fmla="*/ 2147483647 h 176"/>
              <a:gd name="T10" fmla="*/ 2147483647 w 192"/>
              <a:gd name="T11" fmla="*/ 2147483647 h 176"/>
              <a:gd name="T12" fmla="*/ 2147483647 w 192"/>
              <a:gd name="T13" fmla="*/ 2147483647 h 176"/>
              <a:gd name="T14" fmla="*/ 0 w 192"/>
              <a:gd name="T15" fmla="*/ 2147483647 h 176"/>
              <a:gd name="T16" fmla="*/ 0 w 192"/>
              <a:gd name="T17" fmla="*/ 2147483647 h 176"/>
              <a:gd name="T18" fmla="*/ 2147483647 w 192"/>
              <a:gd name="T19" fmla="*/ 2147483647 h 176"/>
              <a:gd name="T20" fmla="*/ 2147483647 w 192"/>
              <a:gd name="T21" fmla="*/ 2147483647 h 176"/>
              <a:gd name="T22" fmla="*/ 2147483647 w 192"/>
              <a:gd name="T23" fmla="*/ 2147483647 h 176"/>
              <a:gd name="T24" fmla="*/ 2147483647 w 192"/>
              <a:gd name="T25" fmla="*/ 2147483647 h 176"/>
              <a:gd name="T26" fmla="*/ 2147483647 w 192"/>
              <a:gd name="T27" fmla="*/ 2147483647 h 176"/>
              <a:gd name="T28" fmla="*/ 2147483647 w 192"/>
              <a:gd name="T29" fmla="*/ 2147483647 h 176"/>
              <a:gd name="T30" fmla="*/ 2147483647 w 192"/>
              <a:gd name="T31" fmla="*/ 2147483647 h 176"/>
              <a:gd name="T32" fmla="*/ 2147483647 w 192"/>
              <a:gd name="T33" fmla="*/ 2147483647 h 176"/>
              <a:gd name="T34" fmla="*/ 2147483647 w 192"/>
              <a:gd name="T35" fmla="*/ 2147483647 h 1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176">
                <a:moveTo>
                  <a:pt x="0" y="8"/>
                </a:moveTo>
                <a:cubicBezTo>
                  <a:pt x="0" y="4"/>
                  <a:pt x="4" y="0"/>
                  <a:pt x="8" y="0"/>
                </a:cubicBezTo>
                <a:lnTo>
                  <a:pt x="184" y="0"/>
                </a:lnTo>
                <a:cubicBezTo>
                  <a:pt x="189" y="0"/>
                  <a:pt x="192" y="4"/>
                  <a:pt x="192" y="8"/>
                </a:cubicBezTo>
                <a:lnTo>
                  <a:pt x="192" y="168"/>
                </a:lnTo>
                <a:cubicBezTo>
                  <a:pt x="192" y="173"/>
                  <a:pt x="189" y="176"/>
                  <a:pt x="184" y="176"/>
                </a:cubicBezTo>
                <a:lnTo>
                  <a:pt x="8" y="176"/>
                </a:lnTo>
                <a:cubicBezTo>
                  <a:pt x="4" y="176"/>
                  <a:pt x="0" y="173"/>
                  <a:pt x="0" y="168"/>
                </a:cubicBezTo>
                <a:lnTo>
                  <a:pt x="0" y="8"/>
                </a:lnTo>
                <a:close/>
                <a:moveTo>
                  <a:pt x="16" y="168"/>
                </a:moveTo>
                <a:lnTo>
                  <a:pt x="8" y="160"/>
                </a:lnTo>
                <a:lnTo>
                  <a:pt x="184" y="160"/>
                </a:lnTo>
                <a:lnTo>
                  <a:pt x="176" y="168"/>
                </a:lnTo>
                <a:lnTo>
                  <a:pt x="176" y="8"/>
                </a:lnTo>
                <a:lnTo>
                  <a:pt x="184" y="16"/>
                </a:lnTo>
                <a:lnTo>
                  <a:pt x="8" y="16"/>
                </a:lnTo>
                <a:lnTo>
                  <a:pt x="16" y="8"/>
                </a:lnTo>
                <a:lnTo>
                  <a:pt x="16" y="168"/>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472" name="Rectangle 10">
            <a:extLst>
              <a:ext uri="{FF2B5EF4-FFF2-40B4-BE49-F238E27FC236}">
                <a16:creationId xmlns:a16="http://schemas.microsoft.com/office/drawing/2014/main" id="{6CA61DBB-6A78-40DF-A462-0B84D9BE72DD}"/>
              </a:ext>
            </a:extLst>
          </p:cNvPr>
          <p:cNvSpPr>
            <a:spLocks noChangeArrowheads="1"/>
          </p:cNvSpPr>
          <p:nvPr/>
        </p:nvSpPr>
        <p:spPr bwMode="auto">
          <a:xfrm>
            <a:off x="2641600" y="3008313"/>
            <a:ext cx="136525" cy="123825"/>
          </a:xfrm>
          <a:prstGeom prst="rect">
            <a:avLst/>
          </a:prstGeom>
          <a:solidFill>
            <a:srgbClr val="00206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473" name="Freeform 11">
            <a:extLst>
              <a:ext uri="{FF2B5EF4-FFF2-40B4-BE49-F238E27FC236}">
                <a16:creationId xmlns:a16="http://schemas.microsoft.com/office/drawing/2014/main" id="{61FAAE88-1361-412B-82C9-41CFB168201B}"/>
              </a:ext>
            </a:extLst>
          </p:cNvPr>
          <p:cNvSpPr>
            <a:spLocks noEditPoints="1"/>
          </p:cNvSpPr>
          <p:nvPr/>
        </p:nvSpPr>
        <p:spPr bwMode="auto">
          <a:xfrm>
            <a:off x="2636838" y="3003550"/>
            <a:ext cx="136525" cy="123825"/>
          </a:xfrm>
          <a:custGeom>
            <a:avLst/>
            <a:gdLst>
              <a:gd name="T0" fmla="*/ 0 w 192"/>
              <a:gd name="T1" fmla="*/ 2147483647 h 208"/>
              <a:gd name="T2" fmla="*/ 2147483647 w 192"/>
              <a:gd name="T3" fmla="*/ 0 h 208"/>
              <a:gd name="T4" fmla="*/ 2147483647 w 192"/>
              <a:gd name="T5" fmla="*/ 0 h 208"/>
              <a:gd name="T6" fmla="*/ 2147483647 w 192"/>
              <a:gd name="T7" fmla="*/ 2147483647 h 208"/>
              <a:gd name="T8" fmla="*/ 2147483647 w 192"/>
              <a:gd name="T9" fmla="*/ 2147483647 h 208"/>
              <a:gd name="T10" fmla="*/ 2147483647 w 192"/>
              <a:gd name="T11" fmla="*/ 2147483647 h 208"/>
              <a:gd name="T12" fmla="*/ 2147483647 w 192"/>
              <a:gd name="T13" fmla="*/ 2147483647 h 208"/>
              <a:gd name="T14" fmla="*/ 0 w 192"/>
              <a:gd name="T15" fmla="*/ 2147483647 h 208"/>
              <a:gd name="T16" fmla="*/ 0 w 192"/>
              <a:gd name="T17" fmla="*/ 2147483647 h 208"/>
              <a:gd name="T18" fmla="*/ 2147483647 w 192"/>
              <a:gd name="T19" fmla="*/ 2147483647 h 208"/>
              <a:gd name="T20" fmla="*/ 2147483647 w 192"/>
              <a:gd name="T21" fmla="*/ 2147483647 h 208"/>
              <a:gd name="T22" fmla="*/ 2147483647 w 192"/>
              <a:gd name="T23" fmla="*/ 2147483647 h 208"/>
              <a:gd name="T24" fmla="*/ 2147483647 w 192"/>
              <a:gd name="T25" fmla="*/ 2147483647 h 208"/>
              <a:gd name="T26" fmla="*/ 2147483647 w 192"/>
              <a:gd name="T27" fmla="*/ 2147483647 h 208"/>
              <a:gd name="T28" fmla="*/ 2147483647 w 192"/>
              <a:gd name="T29" fmla="*/ 2147483647 h 208"/>
              <a:gd name="T30" fmla="*/ 2147483647 w 192"/>
              <a:gd name="T31" fmla="*/ 2147483647 h 208"/>
              <a:gd name="T32" fmla="*/ 2147483647 w 192"/>
              <a:gd name="T33" fmla="*/ 2147483647 h 208"/>
              <a:gd name="T34" fmla="*/ 2147483647 w 192"/>
              <a:gd name="T35" fmla="*/ 2147483647 h 20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208">
                <a:moveTo>
                  <a:pt x="0" y="8"/>
                </a:moveTo>
                <a:cubicBezTo>
                  <a:pt x="0" y="4"/>
                  <a:pt x="4" y="0"/>
                  <a:pt x="8" y="0"/>
                </a:cubicBezTo>
                <a:lnTo>
                  <a:pt x="184" y="0"/>
                </a:lnTo>
                <a:cubicBezTo>
                  <a:pt x="189" y="0"/>
                  <a:pt x="192" y="4"/>
                  <a:pt x="192" y="8"/>
                </a:cubicBezTo>
                <a:lnTo>
                  <a:pt x="192" y="200"/>
                </a:lnTo>
                <a:cubicBezTo>
                  <a:pt x="192" y="205"/>
                  <a:pt x="189" y="208"/>
                  <a:pt x="184" y="208"/>
                </a:cubicBezTo>
                <a:lnTo>
                  <a:pt x="8" y="208"/>
                </a:lnTo>
                <a:cubicBezTo>
                  <a:pt x="4" y="208"/>
                  <a:pt x="0" y="205"/>
                  <a:pt x="0" y="200"/>
                </a:cubicBezTo>
                <a:lnTo>
                  <a:pt x="0" y="8"/>
                </a:lnTo>
                <a:close/>
                <a:moveTo>
                  <a:pt x="16" y="200"/>
                </a:moveTo>
                <a:lnTo>
                  <a:pt x="8" y="192"/>
                </a:lnTo>
                <a:lnTo>
                  <a:pt x="184" y="192"/>
                </a:lnTo>
                <a:lnTo>
                  <a:pt x="176" y="200"/>
                </a:lnTo>
                <a:lnTo>
                  <a:pt x="176" y="8"/>
                </a:lnTo>
                <a:lnTo>
                  <a:pt x="184" y="16"/>
                </a:lnTo>
                <a:lnTo>
                  <a:pt x="8" y="16"/>
                </a:lnTo>
                <a:lnTo>
                  <a:pt x="16" y="8"/>
                </a:lnTo>
                <a:lnTo>
                  <a:pt x="16" y="200"/>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474" name="Rectangle 12">
            <a:extLst>
              <a:ext uri="{FF2B5EF4-FFF2-40B4-BE49-F238E27FC236}">
                <a16:creationId xmlns:a16="http://schemas.microsoft.com/office/drawing/2014/main" id="{0A7D3554-84DB-41B9-ACE1-DD3DB264FFAE}"/>
              </a:ext>
            </a:extLst>
          </p:cNvPr>
          <p:cNvSpPr>
            <a:spLocks noChangeArrowheads="1"/>
          </p:cNvSpPr>
          <p:nvPr/>
        </p:nvSpPr>
        <p:spPr bwMode="auto">
          <a:xfrm>
            <a:off x="3017838" y="2989263"/>
            <a:ext cx="134937" cy="142875"/>
          </a:xfrm>
          <a:prstGeom prst="rect">
            <a:avLst/>
          </a:prstGeom>
          <a:solidFill>
            <a:srgbClr val="00206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475" name="Freeform 13">
            <a:extLst>
              <a:ext uri="{FF2B5EF4-FFF2-40B4-BE49-F238E27FC236}">
                <a16:creationId xmlns:a16="http://schemas.microsoft.com/office/drawing/2014/main" id="{C2CEEAE4-96DC-4D54-A69D-7668A2373338}"/>
              </a:ext>
            </a:extLst>
          </p:cNvPr>
          <p:cNvSpPr>
            <a:spLocks noEditPoints="1"/>
          </p:cNvSpPr>
          <p:nvPr/>
        </p:nvSpPr>
        <p:spPr bwMode="auto">
          <a:xfrm>
            <a:off x="3011488" y="2984500"/>
            <a:ext cx="134937" cy="142875"/>
          </a:xfrm>
          <a:custGeom>
            <a:avLst/>
            <a:gdLst>
              <a:gd name="T0" fmla="*/ 0 w 192"/>
              <a:gd name="T1" fmla="*/ 2147483647 h 240"/>
              <a:gd name="T2" fmla="*/ 2147483647 w 192"/>
              <a:gd name="T3" fmla="*/ 0 h 240"/>
              <a:gd name="T4" fmla="*/ 2147483647 w 192"/>
              <a:gd name="T5" fmla="*/ 0 h 240"/>
              <a:gd name="T6" fmla="*/ 2147483647 w 192"/>
              <a:gd name="T7" fmla="*/ 2147483647 h 240"/>
              <a:gd name="T8" fmla="*/ 2147483647 w 192"/>
              <a:gd name="T9" fmla="*/ 2147483647 h 240"/>
              <a:gd name="T10" fmla="*/ 2147483647 w 192"/>
              <a:gd name="T11" fmla="*/ 2147483647 h 240"/>
              <a:gd name="T12" fmla="*/ 2147483647 w 192"/>
              <a:gd name="T13" fmla="*/ 2147483647 h 240"/>
              <a:gd name="T14" fmla="*/ 0 w 192"/>
              <a:gd name="T15" fmla="*/ 2147483647 h 240"/>
              <a:gd name="T16" fmla="*/ 0 w 192"/>
              <a:gd name="T17" fmla="*/ 2147483647 h 240"/>
              <a:gd name="T18" fmla="*/ 2147483647 w 192"/>
              <a:gd name="T19" fmla="*/ 2147483647 h 240"/>
              <a:gd name="T20" fmla="*/ 2147483647 w 192"/>
              <a:gd name="T21" fmla="*/ 2147483647 h 240"/>
              <a:gd name="T22" fmla="*/ 2147483647 w 192"/>
              <a:gd name="T23" fmla="*/ 2147483647 h 240"/>
              <a:gd name="T24" fmla="*/ 2147483647 w 192"/>
              <a:gd name="T25" fmla="*/ 2147483647 h 240"/>
              <a:gd name="T26" fmla="*/ 2147483647 w 192"/>
              <a:gd name="T27" fmla="*/ 2147483647 h 240"/>
              <a:gd name="T28" fmla="*/ 2147483647 w 192"/>
              <a:gd name="T29" fmla="*/ 2147483647 h 240"/>
              <a:gd name="T30" fmla="*/ 2147483647 w 192"/>
              <a:gd name="T31" fmla="*/ 2147483647 h 240"/>
              <a:gd name="T32" fmla="*/ 2147483647 w 192"/>
              <a:gd name="T33" fmla="*/ 2147483647 h 240"/>
              <a:gd name="T34" fmla="*/ 2147483647 w 192"/>
              <a:gd name="T35" fmla="*/ 2147483647 h 2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240">
                <a:moveTo>
                  <a:pt x="0" y="8"/>
                </a:moveTo>
                <a:cubicBezTo>
                  <a:pt x="0" y="4"/>
                  <a:pt x="4" y="0"/>
                  <a:pt x="8" y="0"/>
                </a:cubicBezTo>
                <a:lnTo>
                  <a:pt x="184" y="0"/>
                </a:lnTo>
                <a:cubicBezTo>
                  <a:pt x="189" y="0"/>
                  <a:pt x="192" y="4"/>
                  <a:pt x="192" y="8"/>
                </a:cubicBezTo>
                <a:lnTo>
                  <a:pt x="192" y="232"/>
                </a:lnTo>
                <a:cubicBezTo>
                  <a:pt x="192" y="237"/>
                  <a:pt x="189" y="240"/>
                  <a:pt x="184" y="240"/>
                </a:cubicBezTo>
                <a:lnTo>
                  <a:pt x="8" y="240"/>
                </a:lnTo>
                <a:cubicBezTo>
                  <a:pt x="4" y="240"/>
                  <a:pt x="0" y="237"/>
                  <a:pt x="0" y="232"/>
                </a:cubicBezTo>
                <a:lnTo>
                  <a:pt x="0" y="8"/>
                </a:lnTo>
                <a:close/>
                <a:moveTo>
                  <a:pt x="16" y="232"/>
                </a:moveTo>
                <a:lnTo>
                  <a:pt x="8" y="224"/>
                </a:lnTo>
                <a:lnTo>
                  <a:pt x="184" y="224"/>
                </a:lnTo>
                <a:lnTo>
                  <a:pt x="176" y="232"/>
                </a:lnTo>
                <a:lnTo>
                  <a:pt x="176" y="8"/>
                </a:lnTo>
                <a:lnTo>
                  <a:pt x="184" y="16"/>
                </a:lnTo>
                <a:lnTo>
                  <a:pt x="8" y="16"/>
                </a:lnTo>
                <a:lnTo>
                  <a:pt x="16" y="8"/>
                </a:lnTo>
                <a:lnTo>
                  <a:pt x="16" y="232"/>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476" name="Rectangle 36">
            <a:extLst>
              <a:ext uri="{FF2B5EF4-FFF2-40B4-BE49-F238E27FC236}">
                <a16:creationId xmlns:a16="http://schemas.microsoft.com/office/drawing/2014/main" id="{74C8584E-A405-4B26-8F05-262E7E20290B}"/>
              </a:ext>
            </a:extLst>
          </p:cNvPr>
          <p:cNvSpPr>
            <a:spLocks noChangeArrowheads="1"/>
          </p:cNvSpPr>
          <p:nvPr/>
        </p:nvSpPr>
        <p:spPr bwMode="auto">
          <a:xfrm>
            <a:off x="2082800" y="2511425"/>
            <a:ext cx="134938" cy="620713"/>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477" name="Freeform 37">
            <a:extLst>
              <a:ext uri="{FF2B5EF4-FFF2-40B4-BE49-F238E27FC236}">
                <a16:creationId xmlns:a16="http://schemas.microsoft.com/office/drawing/2014/main" id="{5814AB7B-F2EC-44DE-96A0-73411C46F083}"/>
              </a:ext>
            </a:extLst>
          </p:cNvPr>
          <p:cNvSpPr>
            <a:spLocks noEditPoints="1"/>
          </p:cNvSpPr>
          <p:nvPr/>
        </p:nvSpPr>
        <p:spPr bwMode="auto">
          <a:xfrm>
            <a:off x="2076450" y="2506663"/>
            <a:ext cx="134938" cy="620712"/>
          </a:xfrm>
          <a:custGeom>
            <a:avLst/>
            <a:gdLst>
              <a:gd name="T0" fmla="*/ 0 w 192"/>
              <a:gd name="T1" fmla="*/ 2147483647 h 1040"/>
              <a:gd name="T2" fmla="*/ 2147483647 w 192"/>
              <a:gd name="T3" fmla="*/ 0 h 1040"/>
              <a:gd name="T4" fmla="*/ 2147483647 w 192"/>
              <a:gd name="T5" fmla="*/ 0 h 1040"/>
              <a:gd name="T6" fmla="*/ 2147483647 w 192"/>
              <a:gd name="T7" fmla="*/ 2147483647 h 1040"/>
              <a:gd name="T8" fmla="*/ 2147483647 w 192"/>
              <a:gd name="T9" fmla="*/ 2147483647 h 1040"/>
              <a:gd name="T10" fmla="*/ 2147483647 w 192"/>
              <a:gd name="T11" fmla="*/ 2147483647 h 1040"/>
              <a:gd name="T12" fmla="*/ 2147483647 w 192"/>
              <a:gd name="T13" fmla="*/ 2147483647 h 1040"/>
              <a:gd name="T14" fmla="*/ 0 w 192"/>
              <a:gd name="T15" fmla="*/ 2147483647 h 1040"/>
              <a:gd name="T16" fmla="*/ 0 w 192"/>
              <a:gd name="T17" fmla="*/ 2147483647 h 1040"/>
              <a:gd name="T18" fmla="*/ 2147483647 w 192"/>
              <a:gd name="T19" fmla="*/ 2147483647 h 1040"/>
              <a:gd name="T20" fmla="*/ 2147483647 w 192"/>
              <a:gd name="T21" fmla="*/ 2147483647 h 1040"/>
              <a:gd name="T22" fmla="*/ 2147483647 w 192"/>
              <a:gd name="T23" fmla="*/ 2147483647 h 1040"/>
              <a:gd name="T24" fmla="*/ 2147483647 w 192"/>
              <a:gd name="T25" fmla="*/ 2147483647 h 1040"/>
              <a:gd name="T26" fmla="*/ 2147483647 w 192"/>
              <a:gd name="T27" fmla="*/ 2147483647 h 1040"/>
              <a:gd name="T28" fmla="*/ 2147483647 w 192"/>
              <a:gd name="T29" fmla="*/ 2147483647 h 1040"/>
              <a:gd name="T30" fmla="*/ 2147483647 w 192"/>
              <a:gd name="T31" fmla="*/ 2147483647 h 1040"/>
              <a:gd name="T32" fmla="*/ 2147483647 w 192"/>
              <a:gd name="T33" fmla="*/ 2147483647 h 1040"/>
              <a:gd name="T34" fmla="*/ 2147483647 w 192"/>
              <a:gd name="T35" fmla="*/ 2147483647 h 10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1040">
                <a:moveTo>
                  <a:pt x="0" y="8"/>
                </a:moveTo>
                <a:cubicBezTo>
                  <a:pt x="0" y="4"/>
                  <a:pt x="4" y="0"/>
                  <a:pt x="8" y="0"/>
                </a:cubicBezTo>
                <a:lnTo>
                  <a:pt x="184" y="0"/>
                </a:lnTo>
                <a:cubicBezTo>
                  <a:pt x="189" y="0"/>
                  <a:pt x="192" y="4"/>
                  <a:pt x="192" y="8"/>
                </a:cubicBezTo>
                <a:lnTo>
                  <a:pt x="192" y="1032"/>
                </a:lnTo>
                <a:cubicBezTo>
                  <a:pt x="192" y="1037"/>
                  <a:pt x="189" y="1040"/>
                  <a:pt x="184" y="1040"/>
                </a:cubicBezTo>
                <a:lnTo>
                  <a:pt x="8" y="1040"/>
                </a:lnTo>
                <a:cubicBezTo>
                  <a:pt x="4" y="1040"/>
                  <a:pt x="0" y="1037"/>
                  <a:pt x="0" y="1032"/>
                </a:cubicBezTo>
                <a:lnTo>
                  <a:pt x="0" y="8"/>
                </a:lnTo>
                <a:close/>
                <a:moveTo>
                  <a:pt x="16" y="1032"/>
                </a:moveTo>
                <a:lnTo>
                  <a:pt x="8" y="1024"/>
                </a:lnTo>
                <a:lnTo>
                  <a:pt x="184" y="1024"/>
                </a:lnTo>
                <a:lnTo>
                  <a:pt x="176" y="1032"/>
                </a:lnTo>
                <a:lnTo>
                  <a:pt x="176" y="8"/>
                </a:lnTo>
                <a:lnTo>
                  <a:pt x="184" y="16"/>
                </a:lnTo>
                <a:lnTo>
                  <a:pt x="8" y="16"/>
                </a:lnTo>
                <a:lnTo>
                  <a:pt x="16" y="8"/>
                </a:lnTo>
                <a:lnTo>
                  <a:pt x="16" y="1032"/>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478" name="Rectangle 38">
            <a:extLst>
              <a:ext uri="{FF2B5EF4-FFF2-40B4-BE49-F238E27FC236}">
                <a16:creationId xmlns:a16="http://schemas.microsoft.com/office/drawing/2014/main" id="{0A9ED079-8108-4753-B9EC-9CD9CCFFAF46}"/>
              </a:ext>
            </a:extLst>
          </p:cNvPr>
          <p:cNvSpPr>
            <a:spLocks noChangeArrowheads="1"/>
          </p:cNvSpPr>
          <p:nvPr/>
        </p:nvSpPr>
        <p:spPr bwMode="auto">
          <a:xfrm>
            <a:off x="2430463" y="3074988"/>
            <a:ext cx="146050" cy="5715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479" name="Freeform 39">
            <a:extLst>
              <a:ext uri="{FF2B5EF4-FFF2-40B4-BE49-F238E27FC236}">
                <a16:creationId xmlns:a16="http://schemas.microsoft.com/office/drawing/2014/main" id="{9F5A8DEF-9DE3-4749-8B6C-6AB2F9916E26}"/>
              </a:ext>
            </a:extLst>
          </p:cNvPr>
          <p:cNvSpPr>
            <a:spLocks noEditPoints="1"/>
          </p:cNvSpPr>
          <p:nvPr/>
        </p:nvSpPr>
        <p:spPr bwMode="auto">
          <a:xfrm>
            <a:off x="2425700" y="3070225"/>
            <a:ext cx="146050" cy="57150"/>
          </a:xfrm>
          <a:custGeom>
            <a:avLst/>
            <a:gdLst>
              <a:gd name="T0" fmla="*/ 0 w 208"/>
              <a:gd name="T1" fmla="*/ 2147483647 h 96"/>
              <a:gd name="T2" fmla="*/ 2147483647 w 208"/>
              <a:gd name="T3" fmla="*/ 0 h 96"/>
              <a:gd name="T4" fmla="*/ 2147483647 w 208"/>
              <a:gd name="T5" fmla="*/ 0 h 96"/>
              <a:gd name="T6" fmla="*/ 2147483647 w 208"/>
              <a:gd name="T7" fmla="*/ 2147483647 h 96"/>
              <a:gd name="T8" fmla="*/ 2147483647 w 208"/>
              <a:gd name="T9" fmla="*/ 2147483647 h 96"/>
              <a:gd name="T10" fmla="*/ 2147483647 w 208"/>
              <a:gd name="T11" fmla="*/ 2147483647 h 96"/>
              <a:gd name="T12" fmla="*/ 2147483647 w 208"/>
              <a:gd name="T13" fmla="*/ 2147483647 h 96"/>
              <a:gd name="T14" fmla="*/ 0 w 208"/>
              <a:gd name="T15" fmla="*/ 2147483647 h 96"/>
              <a:gd name="T16" fmla="*/ 0 w 208"/>
              <a:gd name="T17" fmla="*/ 2147483647 h 96"/>
              <a:gd name="T18" fmla="*/ 2147483647 w 208"/>
              <a:gd name="T19" fmla="*/ 2147483647 h 96"/>
              <a:gd name="T20" fmla="*/ 2147483647 w 208"/>
              <a:gd name="T21" fmla="*/ 2147483647 h 96"/>
              <a:gd name="T22" fmla="*/ 2147483647 w 208"/>
              <a:gd name="T23" fmla="*/ 2147483647 h 96"/>
              <a:gd name="T24" fmla="*/ 2147483647 w 208"/>
              <a:gd name="T25" fmla="*/ 2147483647 h 96"/>
              <a:gd name="T26" fmla="*/ 2147483647 w 208"/>
              <a:gd name="T27" fmla="*/ 2147483647 h 96"/>
              <a:gd name="T28" fmla="*/ 2147483647 w 208"/>
              <a:gd name="T29" fmla="*/ 2147483647 h 96"/>
              <a:gd name="T30" fmla="*/ 2147483647 w 208"/>
              <a:gd name="T31" fmla="*/ 2147483647 h 96"/>
              <a:gd name="T32" fmla="*/ 2147483647 w 208"/>
              <a:gd name="T33" fmla="*/ 2147483647 h 96"/>
              <a:gd name="T34" fmla="*/ 2147483647 w 208"/>
              <a:gd name="T35" fmla="*/ 2147483647 h 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96">
                <a:moveTo>
                  <a:pt x="0" y="8"/>
                </a:moveTo>
                <a:cubicBezTo>
                  <a:pt x="0" y="4"/>
                  <a:pt x="4" y="0"/>
                  <a:pt x="8" y="0"/>
                </a:cubicBezTo>
                <a:lnTo>
                  <a:pt x="200" y="0"/>
                </a:lnTo>
                <a:cubicBezTo>
                  <a:pt x="205" y="0"/>
                  <a:pt x="208" y="4"/>
                  <a:pt x="208" y="8"/>
                </a:cubicBezTo>
                <a:lnTo>
                  <a:pt x="208" y="88"/>
                </a:lnTo>
                <a:cubicBezTo>
                  <a:pt x="208" y="93"/>
                  <a:pt x="205" y="96"/>
                  <a:pt x="200" y="96"/>
                </a:cubicBezTo>
                <a:lnTo>
                  <a:pt x="8" y="96"/>
                </a:lnTo>
                <a:cubicBezTo>
                  <a:pt x="4" y="96"/>
                  <a:pt x="0" y="93"/>
                  <a:pt x="0" y="88"/>
                </a:cubicBezTo>
                <a:lnTo>
                  <a:pt x="0" y="8"/>
                </a:lnTo>
                <a:close/>
                <a:moveTo>
                  <a:pt x="16" y="88"/>
                </a:moveTo>
                <a:lnTo>
                  <a:pt x="8" y="80"/>
                </a:lnTo>
                <a:lnTo>
                  <a:pt x="200" y="80"/>
                </a:lnTo>
                <a:lnTo>
                  <a:pt x="192" y="88"/>
                </a:lnTo>
                <a:lnTo>
                  <a:pt x="192" y="8"/>
                </a:lnTo>
                <a:lnTo>
                  <a:pt x="200" y="16"/>
                </a:lnTo>
                <a:lnTo>
                  <a:pt x="8" y="16"/>
                </a:lnTo>
                <a:lnTo>
                  <a:pt x="16" y="8"/>
                </a:lnTo>
                <a:lnTo>
                  <a:pt x="16" y="88"/>
                </a:lnTo>
                <a:close/>
              </a:path>
            </a:pathLst>
          </a:custGeom>
          <a:solidFill>
            <a:srgbClr val="002060"/>
          </a:solidFill>
          <a:ln w="9525" cap="flat">
            <a:solidFill>
              <a:srgbClr val="FFFFFF"/>
            </a:solidFill>
            <a:prstDash val="solid"/>
            <a:bevel/>
            <a:headEnd/>
            <a:tailEnd/>
          </a:ln>
        </p:spPr>
        <p:txBody>
          <a:bodyPr/>
          <a:lstStyle/>
          <a:p>
            <a:endParaRPr lang="de-DE"/>
          </a:p>
        </p:txBody>
      </p:sp>
      <p:sp>
        <p:nvSpPr>
          <p:cNvPr id="19480" name="Rectangle 40">
            <a:extLst>
              <a:ext uri="{FF2B5EF4-FFF2-40B4-BE49-F238E27FC236}">
                <a16:creationId xmlns:a16="http://schemas.microsoft.com/office/drawing/2014/main" id="{8082E3BA-499A-4CAB-A10C-59282C969C3B}"/>
              </a:ext>
            </a:extLst>
          </p:cNvPr>
          <p:cNvSpPr>
            <a:spLocks noChangeArrowheads="1"/>
          </p:cNvSpPr>
          <p:nvPr/>
        </p:nvSpPr>
        <p:spPr bwMode="auto">
          <a:xfrm>
            <a:off x="2824163" y="2444750"/>
            <a:ext cx="134937" cy="687388"/>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481" name="Freeform 41">
            <a:extLst>
              <a:ext uri="{FF2B5EF4-FFF2-40B4-BE49-F238E27FC236}">
                <a16:creationId xmlns:a16="http://schemas.microsoft.com/office/drawing/2014/main" id="{87EA319F-65D3-4F12-876D-E5658C257C9A}"/>
              </a:ext>
            </a:extLst>
          </p:cNvPr>
          <p:cNvSpPr>
            <a:spLocks noEditPoints="1"/>
          </p:cNvSpPr>
          <p:nvPr/>
        </p:nvSpPr>
        <p:spPr bwMode="auto">
          <a:xfrm>
            <a:off x="2817813" y="2439988"/>
            <a:ext cx="134937" cy="687387"/>
          </a:xfrm>
          <a:custGeom>
            <a:avLst/>
            <a:gdLst>
              <a:gd name="T0" fmla="*/ 0 w 192"/>
              <a:gd name="T1" fmla="*/ 2147483647 h 1152"/>
              <a:gd name="T2" fmla="*/ 2147483647 w 192"/>
              <a:gd name="T3" fmla="*/ 0 h 1152"/>
              <a:gd name="T4" fmla="*/ 2147483647 w 192"/>
              <a:gd name="T5" fmla="*/ 0 h 1152"/>
              <a:gd name="T6" fmla="*/ 2147483647 w 192"/>
              <a:gd name="T7" fmla="*/ 2147483647 h 1152"/>
              <a:gd name="T8" fmla="*/ 2147483647 w 192"/>
              <a:gd name="T9" fmla="*/ 2147483647 h 1152"/>
              <a:gd name="T10" fmla="*/ 2147483647 w 192"/>
              <a:gd name="T11" fmla="*/ 2147483647 h 1152"/>
              <a:gd name="T12" fmla="*/ 2147483647 w 192"/>
              <a:gd name="T13" fmla="*/ 2147483647 h 1152"/>
              <a:gd name="T14" fmla="*/ 0 w 192"/>
              <a:gd name="T15" fmla="*/ 2147483647 h 1152"/>
              <a:gd name="T16" fmla="*/ 0 w 192"/>
              <a:gd name="T17" fmla="*/ 2147483647 h 1152"/>
              <a:gd name="T18" fmla="*/ 2147483647 w 192"/>
              <a:gd name="T19" fmla="*/ 2147483647 h 1152"/>
              <a:gd name="T20" fmla="*/ 2147483647 w 192"/>
              <a:gd name="T21" fmla="*/ 2147483647 h 1152"/>
              <a:gd name="T22" fmla="*/ 2147483647 w 192"/>
              <a:gd name="T23" fmla="*/ 2147483647 h 1152"/>
              <a:gd name="T24" fmla="*/ 2147483647 w 192"/>
              <a:gd name="T25" fmla="*/ 2147483647 h 1152"/>
              <a:gd name="T26" fmla="*/ 2147483647 w 192"/>
              <a:gd name="T27" fmla="*/ 2147483647 h 1152"/>
              <a:gd name="T28" fmla="*/ 2147483647 w 192"/>
              <a:gd name="T29" fmla="*/ 2147483647 h 1152"/>
              <a:gd name="T30" fmla="*/ 2147483647 w 192"/>
              <a:gd name="T31" fmla="*/ 2147483647 h 1152"/>
              <a:gd name="T32" fmla="*/ 2147483647 w 192"/>
              <a:gd name="T33" fmla="*/ 2147483647 h 1152"/>
              <a:gd name="T34" fmla="*/ 2147483647 w 192"/>
              <a:gd name="T35" fmla="*/ 2147483647 h 11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1152">
                <a:moveTo>
                  <a:pt x="0" y="8"/>
                </a:moveTo>
                <a:cubicBezTo>
                  <a:pt x="0" y="4"/>
                  <a:pt x="4" y="0"/>
                  <a:pt x="8" y="0"/>
                </a:cubicBezTo>
                <a:lnTo>
                  <a:pt x="184" y="0"/>
                </a:lnTo>
                <a:cubicBezTo>
                  <a:pt x="189" y="0"/>
                  <a:pt x="192" y="4"/>
                  <a:pt x="192" y="8"/>
                </a:cubicBezTo>
                <a:lnTo>
                  <a:pt x="192" y="1144"/>
                </a:lnTo>
                <a:cubicBezTo>
                  <a:pt x="192" y="1149"/>
                  <a:pt x="189" y="1152"/>
                  <a:pt x="184" y="1152"/>
                </a:cubicBezTo>
                <a:lnTo>
                  <a:pt x="8" y="1152"/>
                </a:lnTo>
                <a:cubicBezTo>
                  <a:pt x="4" y="1152"/>
                  <a:pt x="0" y="1149"/>
                  <a:pt x="0" y="1144"/>
                </a:cubicBezTo>
                <a:lnTo>
                  <a:pt x="0" y="8"/>
                </a:lnTo>
                <a:close/>
                <a:moveTo>
                  <a:pt x="16" y="1144"/>
                </a:moveTo>
                <a:lnTo>
                  <a:pt x="8" y="1136"/>
                </a:lnTo>
                <a:lnTo>
                  <a:pt x="184" y="1136"/>
                </a:lnTo>
                <a:lnTo>
                  <a:pt x="176" y="1144"/>
                </a:lnTo>
                <a:lnTo>
                  <a:pt x="176" y="8"/>
                </a:lnTo>
                <a:lnTo>
                  <a:pt x="184" y="16"/>
                </a:lnTo>
                <a:lnTo>
                  <a:pt x="8" y="16"/>
                </a:lnTo>
                <a:lnTo>
                  <a:pt x="16" y="8"/>
                </a:lnTo>
                <a:lnTo>
                  <a:pt x="16" y="1144"/>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482" name="Rectangle 42">
            <a:extLst>
              <a:ext uri="{FF2B5EF4-FFF2-40B4-BE49-F238E27FC236}">
                <a16:creationId xmlns:a16="http://schemas.microsoft.com/office/drawing/2014/main" id="{65CC6A83-2604-422C-AB9C-60259ABE2EC6}"/>
              </a:ext>
            </a:extLst>
          </p:cNvPr>
          <p:cNvSpPr>
            <a:spLocks noChangeArrowheads="1"/>
          </p:cNvSpPr>
          <p:nvPr/>
        </p:nvSpPr>
        <p:spPr bwMode="auto">
          <a:xfrm>
            <a:off x="3197225" y="2330450"/>
            <a:ext cx="134938" cy="801688"/>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483" name="Freeform 43">
            <a:extLst>
              <a:ext uri="{FF2B5EF4-FFF2-40B4-BE49-F238E27FC236}">
                <a16:creationId xmlns:a16="http://schemas.microsoft.com/office/drawing/2014/main" id="{9B678BBC-9982-4756-827F-90DFAA480CD9}"/>
              </a:ext>
            </a:extLst>
          </p:cNvPr>
          <p:cNvSpPr>
            <a:spLocks noEditPoints="1"/>
          </p:cNvSpPr>
          <p:nvPr/>
        </p:nvSpPr>
        <p:spPr bwMode="auto">
          <a:xfrm>
            <a:off x="3192463" y="2325688"/>
            <a:ext cx="133350" cy="801687"/>
          </a:xfrm>
          <a:custGeom>
            <a:avLst/>
            <a:gdLst>
              <a:gd name="T0" fmla="*/ 0 w 192"/>
              <a:gd name="T1" fmla="*/ 2147483647 h 1344"/>
              <a:gd name="T2" fmla="*/ 2147483647 w 192"/>
              <a:gd name="T3" fmla="*/ 0 h 1344"/>
              <a:gd name="T4" fmla="*/ 2147483647 w 192"/>
              <a:gd name="T5" fmla="*/ 0 h 1344"/>
              <a:gd name="T6" fmla="*/ 2147483647 w 192"/>
              <a:gd name="T7" fmla="*/ 2147483647 h 1344"/>
              <a:gd name="T8" fmla="*/ 2147483647 w 192"/>
              <a:gd name="T9" fmla="*/ 2147483647 h 1344"/>
              <a:gd name="T10" fmla="*/ 2147483647 w 192"/>
              <a:gd name="T11" fmla="*/ 2147483647 h 1344"/>
              <a:gd name="T12" fmla="*/ 2147483647 w 192"/>
              <a:gd name="T13" fmla="*/ 2147483647 h 1344"/>
              <a:gd name="T14" fmla="*/ 0 w 192"/>
              <a:gd name="T15" fmla="*/ 2147483647 h 1344"/>
              <a:gd name="T16" fmla="*/ 0 w 192"/>
              <a:gd name="T17" fmla="*/ 2147483647 h 1344"/>
              <a:gd name="T18" fmla="*/ 2147483647 w 192"/>
              <a:gd name="T19" fmla="*/ 2147483647 h 1344"/>
              <a:gd name="T20" fmla="*/ 2147483647 w 192"/>
              <a:gd name="T21" fmla="*/ 2147483647 h 1344"/>
              <a:gd name="T22" fmla="*/ 2147483647 w 192"/>
              <a:gd name="T23" fmla="*/ 2147483647 h 1344"/>
              <a:gd name="T24" fmla="*/ 2147483647 w 192"/>
              <a:gd name="T25" fmla="*/ 2147483647 h 1344"/>
              <a:gd name="T26" fmla="*/ 2147483647 w 192"/>
              <a:gd name="T27" fmla="*/ 2147483647 h 1344"/>
              <a:gd name="T28" fmla="*/ 2147483647 w 192"/>
              <a:gd name="T29" fmla="*/ 2147483647 h 1344"/>
              <a:gd name="T30" fmla="*/ 2147483647 w 192"/>
              <a:gd name="T31" fmla="*/ 2147483647 h 1344"/>
              <a:gd name="T32" fmla="*/ 2147483647 w 192"/>
              <a:gd name="T33" fmla="*/ 2147483647 h 1344"/>
              <a:gd name="T34" fmla="*/ 2147483647 w 192"/>
              <a:gd name="T35" fmla="*/ 2147483647 h 13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1344">
                <a:moveTo>
                  <a:pt x="0" y="8"/>
                </a:moveTo>
                <a:cubicBezTo>
                  <a:pt x="0" y="4"/>
                  <a:pt x="4" y="0"/>
                  <a:pt x="8" y="0"/>
                </a:cubicBezTo>
                <a:lnTo>
                  <a:pt x="184" y="0"/>
                </a:lnTo>
                <a:cubicBezTo>
                  <a:pt x="189" y="0"/>
                  <a:pt x="192" y="4"/>
                  <a:pt x="192" y="8"/>
                </a:cubicBezTo>
                <a:lnTo>
                  <a:pt x="192" y="1336"/>
                </a:lnTo>
                <a:cubicBezTo>
                  <a:pt x="192" y="1341"/>
                  <a:pt x="189" y="1344"/>
                  <a:pt x="184" y="1344"/>
                </a:cubicBezTo>
                <a:lnTo>
                  <a:pt x="8" y="1344"/>
                </a:lnTo>
                <a:cubicBezTo>
                  <a:pt x="4" y="1344"/>
                  <a:pt x="0" y="1341"/>
                  <a:pt x="0" y="1336"/>
                </a:cubicBezTo>
                <a:lnTo>
                  <a:pt x="0" y="8"/>
                </a:lnTo>
                <a:close/>
                <a:moveTo>
                  <a:pt x="16" y="1336"/>
                </a:moveTo>
                <a:lnTo>
                  <a:pt x="8" y="1328"/>
                </a:lnTo>
                <a:lnTo>
                  <a:pt x="184" y="1328"/>
                </a:lnTo>
                <a:lnTo>
                  <a:pt x="176" y="1336"/>
                </a:lnTo>
                <a:lnTo>
                  <a:pt x="176" y="8"/>
                </a:lnTo>
                <a:lnTo>
                  <a:pt x="184" y="16"/>
                </a:lnTo>
                <a:lnTo>
                  <a:pt x="8" y="16"/>
                </a:lnTo>
                <a:lnTo>
                  <a:pt x="16" y="8"/>
                </a:lnTo>
                <a:lnTo>
                  <a:pt x="16" y="1336"/>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484" name="Rectangle 68">
            <a:extLst>
              <a:ext uri="{FF2B5EF4-FFF2-40B4-BE49-F238E27FC236}">
                <a16:creationId xmlns:a16="http://schemas.microsoft.com/office/drawing/2014/main" id="{2448C508-DAD4-40C0-8E77-615682D10294}"/>
              </a:ext>
            </a:extLst>
          </p:cNvPr>
          <p:cNvSpPr>
            <a:spLocks noChangeArrowheads="1"/>
          </p:cNvSpPr>
          <p:nvPr/>
        </p:nvSpPr>
        <p:spPr bwMode="auto">
          <a:xfrm>
            <a:off x="1905000" y="2860675"/>
            <a:ext cx="14287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000000"/>
                </a:solidFill>
              </a:rPr>
              <a:t>0.6</a:t>
            </a:r>
            <a:endParaRPr lang="de-DE" altLang="de-DE" sz="2400" b="1"/>
          </a:p>
        </p:txBody>
      </p:sp>
      <p:sp>
        <p:nvSpPr>
          <p:cNvPr id="19485" name="Rectangle 69">
            <a:extLst>
              <a:ext uri="{FF2B5EF4-FFF2-40B4-BE49-F238E27FC236}">
                <a16:creationId xmlns:a16="http://schemas.microsoft.com/office/drawing/2014/main" id="{93DC69DA-220D-4F3A-90A2-C656536B2953}"/>
              </a:ext>
            </a:extLst>
          </p:cNvPr>
          <p:cNvSpPr>
            <a:spLocks noChangeArrowheads="1"/>
          </p:cNvSpPr>
          <p:nvPr/>
        </p:nvSpPr>
        <p:spPr bwMode="auto">
          <a:xfrm>
            <a:off x="2247900" y="2871788"/>
            <a:ext cx="144463"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000000"/>
                </a:solidFill>
              </a:rPr>
              <a:t>0.5</a:t>
            </a:r>
            <a:endParaRPr lang="de-DE" altLang="de-DE" sz="2400" b="1"/>
          </a:p>
        </p:txBody>
      </p:sp>
      <p:sp>
        <p:nvSpPr>
          <p:cNvPr id="19486" name="Rectangle 70">
            <a:extLst>
              <a:ext uri="{FF2B5EF4-FFF2-40B4-BE49-F238E27FC236}">
                <a16:creationId xmlns:a16="http://schemas.microsoft.com/office/drawing/2014/main" id="{1A486963-A325-4F39-BB45-6705F79E1F15}"/>
              </a:ext>
            </a:extLst>
          </p:cNvPr>
          <p:cNvSpPr>
            <a:spLocks noChangeArrowheads="1"/>
          </p:cNvSpPr>
          <p:nvPr/>
        </p:nvSpPr>
        <p:spPr bwMode="auto">
          <a:xfrm>
            <a:off x="2649538" y="2867025"/>
            <a:ext cx="14287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000000"/>
                </a:solidFill>
              </a:rPr>
              <a:t>0.6</a:t>
            </a:r>
            <a:endParaRPr lang="de-DE" altLang="de-DE" sz="2400" b="1"/>
          </a:p>
        </p:txBody>
      </p:sp>
      <p:sp>
        <p:nvSpPr>
          <p:cNvPr id="19487" name="Rectangle 71">
            <a:extLst>
              <a:ext uri="{FF2B5EF4-FFF2-40B4-BE49-F238E27FC236}">
                <a16:creationId xmlns:a16="http://schemas.microsoft.com/office/drawing/2014/main" id="{BAC78144-E78A-4BDE-AEC6-3582E90C67D9}"/>
              </a:ext>
            </a:extLst>
          </p:cNvPr>
          <p:cNvSpPr>
            <a:spLocks noChangeArrowheads="1"/>
          </p:cNvSpPr>
          <p:nvPr/>
        </p:nvSpPr>
        <p:spPr bwMode="auto">
          <a:xfrm>
            <a:off x="3013075" y="2860675"/>
            <a:ext cx="144463"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000000"/>
                </a:solidFill>
              </a:rPr>
              <a:t>0.7</a:t>
            </a:r>
            <a:endParaRPr lang="de-DE" altLang="de-DE" sz="2400" b="1"/>
          </a:p>
        </p:txBody>
      </p:sp>
      <p:sp>
        <p:nvSpPr>
          <p:cNvPr id="19488" name="Rectangle 83">
            <a:extLst>
              <a:ext uri="{FF2B5EF4-FFF2-40B4-BE49-F238E27FC236}">
                <a16:creationId xmlns:a16="http://schemas.microsoft.com/office/drawing/2014/main" id="{083DE9B6-1B5A-4EDB-852F-BA436DB06332}"/>
              </a:ext>
            </a:extLst>
          </p:cNvPr>
          <p:cNvSpPr>
            <a:spLocks noChangeArrowheads="1"/>
          </p:cNvSpPr>
          <p:nvPr/>
        </p:nvSpPr>
        <p:spPr bwMode="auto">
          <a:xfrm>
            <a:off x="2052638" y="2376488"/>
            <a:ext cx="23495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000000"/>
                </a:solidFill>
              </a:rPr>
              <a:t>4.9%</a:t>
            </a:r>
            <a:endParaRPr lang="de-DE" altLang="de-DE" sz="2400" b="1"/>
          </a:p>
        </p:txBody>
      </p:sp>
      <p:sp>
        <p:nvSpPr>
          <p:cNvPr id="19489" name="Rectangle 84">
            <a:extLst>
              <a:ext uri="{FF2B5EF4-FFF2-40B4-BE49-F238E27FC236}">
                <a16:creationId xmlns:a16="http://schemas.microsoft.com/office/drawing/2014/main" id="{331B11F6-D8AA-420A-A021-4A3C02DB8767}"/>
              </a:ext>
            </a:extLst>
          </p:cNvPr>
          <p:cNvSpPr>
            <a:spLocks noChangeArrowheads="1"/>
          </p:cNvSpPr>
          <p:nvPr/>
        </p:nvSpPr>
        <p:spPr bwMode="auto">
          <a:xfrm>
            <a:off x="2405063" y="2944813"/>
            <a:ext cx="23495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000000"/>
                </a:solidFill>
              </a:rPr>
              <a:t>0.4%</a:t>
            </a:r>
            <a:endParaRPr lang="de-DE" altLang="de-DE" sz="2400" b="1"/>
          </a:p>
        </p:txBody>
      </p:sp>
      <p:sp>
        <p:nvSpPr>
          <p:cNvPr id="19490" name="Rectangle 85">
            <a:extLst>
              <a:ext uri="{FF2B5EF4-FFF2-40B4-BE49-F238E27FC236}">
                <a16:creationId xmlns:a16="http://schemas.microsoft.com/office/drawing/2014/main" id="{8E2EC8AD-DF8D-4FAD-A9F4-76FFE54A855E}"/>
              </a:ext>
            </a:extLst>
          </p:cNvPr>
          <p:cNvSpPr>
            <a:spLocks noChangeArrowheads="1"/>
          </p:cNvSpPr>
          <p:nvPr/>
        </p:nvSpPr>
        <p:spPr bwMode="auto">
          <a:xfrm>
            <a:off x="2773363" y="2282825"/>
            <a:ext cx="23653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000000"/>
                </a:solidFill>
              </a:rPr>
              <a:t>5.4%</a:t>
            </a:r>
            <a:endParaRPr lang="de-DE" altLang="de-DE" sz="2400" b="1"/>
          </a:p>
        </p:txBody>
      </p:sp>
      <p:sp>
        <p:nvSpPr>
          <p:cNvPr id="19491" name="Rectangle 86">
            <a:extLst>
              <a:ext uri="{FF2B5EF4-FFF2-40B4-BE49-F238E27FC236}">
                <a16:creationId xmlns:a16="http://schemas.microsoft.com/office/drawing/2014/main" id="{76AA7B85-45FE-4AFE-914D-6D5810D9B06D}"/>
              </a:ext>
            </a:extLst>
          </p:cNvPr>
          <p:cNvSpPr>
            <a:spLocks noChangeArrowheads="1"/>
          </p:cNvSpPr>
          <p:nvPr/>
        </p:nvSpPr>
        <p:spPr bwMode="auto">
          <a:xfrm>
            <a:off x="3163888" y="2203450"/>
            <a:ext cx="23495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000000"/>
                </a:solidFill>
              </a:rPr>
              <a:t>6.3%</a:t>
            </a:r>
            <a:endParaRPr lang="de-DE" altLang="de-DE" sz="2400" b="1"/>
          </a:p>
        </p:txBody>
      </p:sp>
      <p:sp>
        <p:nvSpPr>
          <p:cNvPr id="19492" name="Rectangle 102">
            <a:extLst>
              <a:ext uri="{FF2B5EF4-FFF2-40B4-BE49-F238E27FC236}">
                <a16:creationId xmlns:a16="http://schemas.microsoft.com/office/drawing/2014/main" id="{D9218231-D919-41C6-ADBB-DDF570F7827D}"/>
              </a:ext>
            </a:extLst>
          </p:cNvPr>
          <p:cNvSpPr>
            <a:spLocks noChangeArrowheads="1"/>
          </p:cNvSpPr>
          <p:nvPr/>
        </p:nvSpPr>
        <p:spPr bwMode="auto">
          <a:xfrm>
            <a:off x="1887538" y="3184525"/>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000000"/>
                </a:solidFill>
              </a:rPr>
              <a:t>Jahr 1</a:t>
            </a:r>
            <a:endParaRPr lang="de-DE" altLang="de-DE" sz="2400" b="1"/>
          </a:p>
        </p:txBody>
      </p:sp>
      <p:sp>
        <p:nvSpPr>
          <p:cNvPr id="19493" name="Rectangle 103">
            <a:extLst>
              <a:ext uri="{FF2B5EF4-FFF2-40B4-BE49-F238E27FC236}">
                <a16:creationId xmlns:a16="http://schemas.microsoft.com/office/drawing/2014/main" id="{CC6699B3-BE3A-454D-A93D-DF70B1561AB4}"/>
              </a:ext>
            </a:extLst>
          </p:cNvPr>
          <p:cNvSpPr>
            <a:spLocks noChangeArrowheads="1"/>
          </p:cNvSpPr>
          <p:nvPr/>
        </p:nvSpPr>
        <p:spPr bwMode="auto">
          <a:xfrm>
            <a:off x="2290763" y="3184525"/>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000000"/>
                </a:solidFill>
              </a:rPr>
              <a:t>Jahr 2</a:t>
            </a:r>
            <a:endParaRPr lang="de-DE" altLang="de-DE" sz="2400" b="1"/>
          </a:p>
        </p:txBody>
      </p:sp>
      <p:sp>
        <p:nvSpPr>
          <p:cNvPr id="19494" name="Rectangle 104">
            <a:extLst>
              <a:ext uri="{FF2B5EF4-FFF2-40B4-BE49-F238E27FC236}">
                <a16:creationId xmlns:a16="http://schemas.microsoft.com/office/drawing/2014/main" id="{A9F7E623-D944-4C8B-96DD-3EC67DDDEDB5}"/>
              </a:ext>
            </a:extLst>
          </p:cNvPr>
          <p:cNvSpPr>
            <a:spLocks noChangeArrowheads="1"/>
          </p:cNvSpPr>
          <p:nvPr/>
        </p:nvSpPr>
        <p:spPr bwMode="auto">
          <a:xfrm>
            <a:off x="2678113" y="3184525"/>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000000"/>
                </a:solidFill>
              </a:rPr>
              <a:t>Jahr 3</a:t>
            </a:r>
            <a:endParaRPr lang="de-DE" altLang="de-DE" sz="2400" b="1"/>
          </a:p>
        </p:txBody>
      </p:sp>
      <p:sp>
        <p:nvSpPr>
          <p:cNvPr id="19495" name="Rectangle 105">
            <a:extLst>
              <a:ext uri="{FF2B5EF4-FFF2-40B4-BE49-F238E27FC236}">
                <a16:creationId xmlns:a16="http://schemas.microsoft.com/office/drawing/2014/main" id="{7AA9F634-2DB9-45DE-B4A4-B80A6C3743FB}"/>
              </a:ext>
            </a:extLst>
          </p:cNvPr>
          <p:cNvSpPr>
            <a:spLocks noChangeArrowheads="1"/>
          </p:cNvSpPr>
          <p:nvPr/>
        </p:nvSpPr>
        <p:spPr bwMode="auto">
          <a:xfrm>
            <a:off x="3055938" y="3184525"/>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000000"/>
                </a:solidFill>
              </a:rPr>
              <a:t>Jahr 4</a:t>
            </a:r>
            <a:endParaRPr lang="de-DE" altLang="de-DE" sz="2400" b="1"/>
          </a:p>
        </p:txBody>
      </p:sp>
      <p:sp>
        <p:nvSpPr>
          <p:cNvPr id="152" name="Rechteck 151">
            <a:extLst>
              <a:ext uri="{FF2B5EF4-FFF2-40B4-BE49-F238E27FC236}">
                <a16:creationId xmlns:a16="http://schemas.microsoft.com/office/drawing/2014/main" id="{94B1197A-7DE8-4B8A-99E0-B42C64654156}"/>
              </a:ext>
            </a:extLst>
          </p:cNvPr>
          <p:cNvSpPr/>
          <p:nvPr/>
        </p:nvSpPr>
        <p:spPr bwMode="auto">
          <a:xfrm>
            <a:off x="7394575" y="3956050"/>
            <a:ext cx="88900" cy="58738"/>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153" name="Rechteck 152">
            <a:extLst>
              <a:ext uri="{FF2B5EF4-FFF2-40B4-BE49-F238E27FC236}">
                <a16:creationId xmlns:a16="http://schemas.microsoft.com/office/drawing/2014/main" id="{7C9EA04E-574B-4C5C-A2A4-98F50880ADE9}"/>
              </a:ext>
            </a:extLst>
          </p:cNvPr>
          <p:cNvSpPr/>
          <p:nvPr/>
        </p:nvSpPr>
        <p:spPr bwMode="auto">
          <a:xfrm>
            <a:off x="7394575" y="4133850"/>
            <a:ext cx="88900" cy="58738"/>
          </a:xfrm>
          <a:prstGeom prst="rect">
            <a:avLst/>
          </a:prstGeom>
          <a:solidFill>
            <a:schemeClr val="accent2">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41001" name="Textfeld 153">
            <a:extLst>
              <a:ext uri="{FF2B5EF4-FFF2-40B4-BE49-F238E27FC236}">
                <a16:creationId xmlns:a16="http://schemas.microsoft.com/office/drawing/2014/main" id="{409253BF-0C1E-4462-A75A-6A84CA0874EF}"/>
              </a:ext>
            </a:extLst>
          </p:cNvPr>
          <p:cNvSpPr txBox="1">
            <a:spLocks noChangeArrowheads="1"/>
          </p:cNvSpPr>
          <p:nvPr/>
        </p:nvSpPr>
        <p:spPr bwMode="auto">
          <a:xfrm>
            <a:off x="7526338" y="3914775"/>
            <a:ext cx="963612"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de-DE" altLang="de-DE" sz="900">
                <a:solidFill>
                  <a:schemeClr val="tx2">
                    <a:lumMod val="85000"/>
                    <a:lumOff val="15000"/>
                  </a:schemeClr>
                </a:solidFill>
                <a:cs typeface="Arial" panose="020B0604020202020204" pitchFamily="34" charset="0"/>
              </a:rPr>
              <a:t>Umsatz (€ Mrd.)</a:t>
            </a:r>
          </a:p>
        </p:txBody>
      </p:sp>
      <p:sp>
        <p:nvSpPr>
          <p:cNvPr id="41002" name="Textfeld 154">
            <a:extLst>
              <a:ext uri="{FF2B5EF4-FFF2-40B4-BE49-F238E27FC236}">
                <a16:creationId xmlns:a16="http://schemas.microsoft.com/office/drawing/2014/main" id="{BBE7700D-A7DE-4B86-9A51-1906E798A565}"/>
              </a:ext>
            </a:extLst>
          </p:cNvPr>
          <p:cNvSpPr txBox="1">
            <a:spLocks noChangeArrowheads="1"/>
          </p:cNvSpPr>
          <p:nvPr/>
        </p:nvSpPr>
        <p:spPr bwMode="auto">
          <a:xfrm>
            <a:off x="7526338" y="4098925"/>
            <a:ext cx="882650"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de-DE" altLang="de-DE" sz="900">
                <a:solidFill>
                  <a:schemeClr val="tx2">
                    <a:lumMod val="85000"/>
                    <a:lumOff val="15000"/>
                  </a:schemeClr>
                </a:solidFill>
                <a:cs typeface="Arial" panose="020B0604020202020204" pitchFamily="34" charset="0"/>
              </a:rPr>
              <a:t>EBIT Marge</a:t>
            </a:r>
          </a:p>
        </p:txBody>
      </p:sp>
      <p:sp>
        <p:nvSpPr>
          <p:cNvPr id="19500" name="Rectangle 30">
            <a:extLst>
              <a:ext uri="{FF2B5EF4-FFF2-40B4-BE49-F238E27FC236}">
                <a16:creationId xmlns:a16="http://schemas.microsoft.com/office/drawing/2014/main" id="{41CBF5D1-D318-4706-A6F3-91B6FA4F500E}"/>
              </a:ext>
            </a:extLst>
          </p:cNvPr>
          <p:cNvSpPr>
            <a:spLocks noChangeArrowheads="1"/>
          </p:cNvSpPr>
          <p:nvPr/>
        </p:nvSpPr>
        <p:spPr bwMode="auto">
          <a:xfrm>
            <a:off x="7397750" y="2773363"/>
            <a:ext cx="139700" cy="35401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01" name="Freeform 31">
            <a:extLst>
              <a:ext uri="{FF2B5EF4-FFF2-40B4-BE49-F238E27FC236}">
                <a16:creationId xmlns:a16="http://schemas.microsoft.com/office/drawing/2014/main" id="{24E171F2-C5D4-44AF-A12D-7A5D6FDC74E5}"/>
              </a:ext>
            </a:extLst>
          </p:cNvPr>
          <p:cNvSpPr>
            <a:spLocks noEditPoints="1"/>
          </p:cNvSpPr>
          <p:nvPr/>
        </p:nvSpPr>
        <p:spPr bwMode="auto">
          <a:xfrm>
            <a:off x="7391400" y="2768600"/>
            <a:ext cx="139700" cy="354013"/>
          </a:xfrm>
          <a:custGeom>
            <a:avLst/>
            <a:gdLst>
              <a:gd name="T0" fmla="*/ 0 w 192"/>
              <a:gd name="T1" fmla="*/ 2147483647 h 592"/>
              <a:gd name="T2" fmla="*/ 2147483647 w 192"/>
              <a:gd name="T3" fmla="*/ 0 h 592"/>
              <a:gd name="T4" fmla="*/ 2147483647 w 192"/>
              <a:gd name="T5" fmla="*/ 0 h 592"/>
              <a:gd name="T6" fmla="*/ 2147483647 w 192"/>
              <a:gd name="T7" fmla="*/ 2147483647 h 592"/>
              <a:gd name="T8" fmla="*/ 2147483647 w 192"/>
              <a:gd name="T9" fmla="*/ 2147483647 h 592"/>
              <a:gd name="T10" fmla="*/ 2147483647 w 192"/>
              <a:gd name="T11" fmla="*/ 2147483647 h 592"/>
              <a:gd name="T12" fmla="*/ 2147483647 w 192"/>
              <a:gd name="T13" fmla="*/ 2147483647 h 592"/>
              <a:gd name="T14" fmla="*/ 0 w 192"/>
              <a:gd name="T15" fmla="*/ 2147483647 h 592"/>
              <a:gd name="T16" fmla="*/ 0 w 192"/>
              <a:gd name="T17" fmla="*/ 2147483647 h 592"/>
              <a:gd name="T18" fmla="*/ 2147483647 w 192"/>
              <a:gd name="T19" fmla="*/ 2147483647 h 592"/>
              <a:gd name="T20" fmla="*/ 2147483647 w 192"/>
              <a:gd name="T21" fmla="*/ 2147483647 h 592"/>
              <a:gd name="T22" fmla="*/ 2147483647 w 192"/>
              <a:gd name="T23" fmla="*/ 2147483647 h 592"/>
              <a:gd name="T24" fmla="*/ 2147483647 w 192"/>
              <a:gd name="T25" fmla="*/ 2147483647 h 592"/>
              <a:gd name="T26" fmla="*/ 2147483647 w 192"/>
              <a:gd name="T27" fmla="*/ 2147483647 h 592"/>
              <a:gd name="T28" fmla="*/ 2147483647 w 192"/>
              <a:gd name="T29" fmla="*/ 2147483647 h 592"/>
              <a:gd name="T30" fmla="*/ 2147483647 w 192"/>
              <a:gd name="T31" fmla="*/ 2147483647 h 592"/>
              <a:gd name="T32" fmla="*/ 2147483647 w 192"/>
              <a:gd name="T33" fmla="*/ 2147483647 h 592"/>
              <a:gd name="T34" fmla="*/ 2147483647 w 192"/>
              <a:gd name="T35" fmla="*/ 2147483647 h 5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592">
                <a:moveTo>
                  <a:pt x="0" y="8"/>
                </a:moveTo>
                <a:cubicBezTo>
                  <a:pt x="0" y="4"/>
                  <a:pt x="4" y="0"/>
                  <a:pt x="8" y="0"/>
                </a:cubicBezTo>
                <a:lnTo>
                  <a:pt x="184" y="0"/>
                </a:lnTo>
                <a:cubicBezTo>
                  <a:pt x="189" y="0"/>
                  <a:pt x="192" y="4"/>
                  <a:pt x="192" y="8"/>
                </a:cubicBezTo>
                <a:lnTo>
                  <a:pt x="192" y="584"/>
                </a:lnTo>
                <a:cubicBezTo>
                  <a:pt x="192" y="589"/>
                  <a:pt x="189" y="592"/>
                  <a:pt x="184" y="592"/>
                </a:cubicBezTo>
                <a:lnTo>
                  <a:pt x="8" y="592"/>
                </a:lnTo>
                <a:cubicBezTo>
                  <a:pt x="4" y="592"/>
                  <a:pt x="0" y="589"/>
                  <a:pt x="0" y="584"/>
                </a:cubicBezTo>
                <a:lnTo>
                  <a:pt x="0" y="8"/>
                </a:lnTo>
                <a:close/>
                <a:moveTo>
                  <a:pt x="16" y="584"/>
                </a:moveTo>
                <a:lnTo>
                  <a:pt x="8" y="576"/>
                </a:lnTo>
                <a:lnTo>
                  <a:pt x="184" y="576"/>
                </a:lnTo>
                <a:lnTo>
                  <a:pt x="176" y="584"/>
                </a:lnTo>
                <a:lnTo>
                  <a:pt x="176" y="8"/>
                </a:lnTo>
                <a:lnTo>
                  <a:pt x="184" y="16"/>
                </a:lnTo>
                <a:lnTo>
                  <a:pt x="8" y="16"/>
                </a:lnTo>
                <a:lnTo>
                  <a:pt x="16" y="8"/>
                </a:lnTo>
                <a:lnTo>
                  <a:pt x="16" y="584"/>
                </a:lnTo>
                <a:close/>
              </a:path>
            </a:pathLst>
          </a:custGeom>
          <a:solidFill>
            <a:schemeClr val="accent2"/>
          </a:solidFill>
          <a:ln w="9525" cap="flat">
            <a:solidFill>
              <a:srgbClr val="FFFFFF"/>
            </a:solidFill>
            <a:prstDash val="solid"/>
            <a:bevel/>
            <a:headEnd/>
            <a:tailEnd/>
          </a:ln>
        </p:spPr>
        <p:txBody>
          <a:bodyPr/>
          <a:lstStyle/>
          <a:p>
            <a:endParaRPr lang="de-DE"/>
          </a:p>
        </p:txBody>
      </p:sp>
      <p:sp>
        <p:nvSpPr>
          <p:cNvPr id="19502" name="Rectangle 32">
            <a:extLst>
              <a:ext uri="{FF2B5EF4-FFF2-40B4-BE49-F238E27FC236}">
                <a16:creationId xmlns:a16="http://schemas.microsoft.com/office/drawing/2014/main" id="{9DC0C99B-7B81-4081-A746-C727FD83B666}"/>
              </a:ext>
            </a:extLst>
          </p:cNvPr>
          <p:cNvSpPr>
            <a:spLocks noChangeArrowheads="1"/>
          </p:cNvSpPr>
          <p:nvPr/>
        </p:nvSpPr>
        <p:spPr bwMode="auto">
          <a:xfrm>
            <a:off x="7767638" y="2898775"/>
            <a:ext cx="138112" cy="228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03" name="Freeform 33">
            <a:extLst>
              <a:ext uri="{FF2B5EF4-FFF2-40B4-BE49-F238E27FC236}">
                <a16:creationId xmlns:a16="http://schemas.microsoft.com/office/drawing/2014/main" id="{E49E893D-D6EC-4FD6-B2DE-EE590F978481}"/>
              </a:ext>
            </a:extLst>
          </p:cNvPr>
          <p:cNvSpPr>
            <a:spLocks noEditPoints="1"/>
          </p:cNvSpPr>
          <p:nvPr/>
        </p:nvSpPr>
        <p:spPr bwMode="auto">
          <a:xfrm>
            <a:off x="7761288" y="2894013"/>
            <a:ext cx="139700" cy="228600"/>
          </a:xfrm>
          <a:custGeom>
            <a:avLst/>
            <a:gdLst>
              <a:gd name="T0" fmla="*/ 0 w 192"/>
              <a:gd name="T1" fmla="*/ 2147483647 h 384"/>
              <a:gd name="T2" fmla="*/ 2147483647 w 192"/>
              <a:gd name="T3" fmla="*/ 0 h 384"/>
              <a:gd name="T4" fmla="*/ 2147483647 w 192"/>
              <a:gd name="T5" fmla="*/ 0 h 384"/>
              <a:gd name="T6" fmla="*/ 2147483647 w 192"/>
              <a:gd name="T7" fmla="*/ 2147483647 h 384"/>
              <a:gd name="T8" fmla="*/ 2147483647 w 192"/>
              <a:gd name="T9" fmla="*/ 2147483647 h 384"/>
              <a:gd name="T10" fmla="*/ 2147483647 w 192"/>
              <a:gd name="T11" fmla="*/ 2147483647 h 384"/>
              <a:gd name="T12" fmla="*/ 2147483647 w 192"/>
              <a:gd name="T13" fmla="*/ 2147483647 h 384"/>
              <a:gd name="T14" fmla="*/ 0 w 192"/>
              <a:gd name="T15" fmla="*/ 2147483647 h 384"/>
              <a:gd name="T16" fmla="*/ 0 w 192"/>
              <a:gd name="T17" fmla="*/ 2147483647 h 384"/>
              <a:gd name="T18" fmla="*/ 2147483647 w 192"/>
              <a:gd name="T19" fmla="*/ 2147483647 h 384"/>
              <a:gd name="T20" fmla="*/ 2147483647 w 192"/>
              <a:gd name="T21" fmla="*/ 2147483647 h 384"/>
              <a:gd name="T22" fmla="*/ 2147483647 w 192"/>
              <a:gd name="T23" fmla="*/ 2147483647 h 384"/>
              <a:gd name="T24" fmla="*/ 2147483647 w 192"/>
              <a:gd name="T25" fmla="*/ 2147483647 h 384"/>
              <a:gd name="T26" fmla="*/ 2147483647 w 192"/>
              <a:gd name="T27" fmla="*/ 2147483647 h 384"/>
              <a:gd name="T28" fmla="*/ 2147483647 w 192"/>
              <a:gd name="T29" fmla="*/ 2147483647 h 384"/>
              <a:gd name="T30" fmla="*/ 2147483647 w 192"/>
              <a:gd name="T31" fmla="*/ 2147483647 h 384"/>
              <a:gd name="T32" fmla="*/ 2147483647 w 192"/>
              <a:gd name="T33" fmla="*/ 2147483647 h 384"/>
              <a:gd name="T34" fmla="*/ 2147483647 w 192"/>
              <a:gd name="T35" fmla="*/ 2147483647 h 3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384">
                <a:moveTo>
                  <a:pt x="0" y="8"/>
                </a:moveTo>
                <a:cubicBezTo>
                  <a:pt x="0" y="4"/>
                  <a:pt x="4" y="0"/>
                  <a:pt x="8" y="0"/>
                </a:cubicBezTo>
                <a:lnTo>
                  <a:pt x="184" y="0"/>
                </a:lnTo>
                <a:cubicBezTo>
                  <a:pt x="189" y="0"/>
                  <a:pt x="192" y="4"/>
                  <a:pt x="192" y="8"/>
                </a:cubicBezTo>
                <a:lnTo>
                  <a:pt x="192" y="376"/>
                </a:lnTo>
                <a:cubicBezTo>
                  <a:pt x="192" y="381"/>
                  <a:pt x="189" y="384"/>
                  <a:pt x="184" y="384"/>
                </a:cubicBezTo>
                <a:lnTo>
                  <a:pt x="8" y="384"/>
                </a:lnTo>
                <a:cubicBezTo>
                  <a:pt x="4" y="384"/>
                  <a:pt x="0" y="381"/>
                  <a:pt x="0" y="376"/>
                </a:cubicBezTo>
                <a:lnTo>
                  <a:pt x="0" y="8"/>
                </a:lnTo>
                <a:close/>
                <a:moveTo>
                  <a:pt x="16" y="376"/>
                </a:moveTo>
                <a:lnTo>
                  <a:pt x="8" y="368"/>
                </a:lnTo>
                <a:lnTo>
                  <a:pt x="184" y="368"/>
                </a:lnTo>
                <a:lnTo>
                  <a:pt x="176" y="376"/>
                </a:lnTo>
                <a:lnTo>
                  <a:pt x="176" y="8"/>
                </a:lnTo>
                <a:lnTo>
                  <a:pt x="184" y="16"/>
                </a:lnTo>
                <a:lnTo>
                  <a:pt x="8" y="16"/>
                </a:lnTo>
                <a:lnTo>
                  <a:pt x="16" y="8"/>
                </a:lnTo>
                <a:lnTo>
                  <a:pt x="16" y="376"/>
                </a:lnTo>
                <a:close/>
              </a:path>
            </a:pathLst>
          </a:custGeom>
          <a:solidFill>
            <a:schemeClr val="accent2"/>
          </a:solidFill>
          <a:ln w="9525" cap="flat">
            <a:solidFill>
              <a:srgbClr val="FFFFFF"/>
            </a:solidFill>
            <a:prstDash val="solid"/>
            <a:bevel/>
            <a:headEnd/>
            <a:tailEnd/>
          </a:ln>
        </p:spPr>
        <p:txBody>
          <a:bodyPr/>
          <a:lstStyle/>
          <a:p>
            <a:endParaRPr lang="de-DE"/>
          </a:p>
        </p:txBody>
      </p:sp>
      <p:sp>
        <p:nvSpPr>
          <p:cNvPr id="19504" name="Rectangle 34">
            <a:extLst>
              <a:ext uri="{FF2B5EF4-FFF2-40B4-BE49-F238E27FC236}">
                <a16:creationId xmlns:a16="http://schemas.microsoft.com/office/drawing/2014/main" id="{9A1BE20C-A564-4B6C-BAB0-F9FAFC894BF3}"/>
              </a:ext>
            </a:extLst>
          </p:cNvPr>
          <p:cNvSpPr>
            <a:spLocks noChangeArrowheads="1"/>
          </p:cNvSpPr>
          <p:nvPr/>
        </p:nvSpPr>
        <p:spPr bwMode="auto">
          <a:xfrm>
            <a:off x="8107363" y="2927350"/>
            <a:ext cx="139700" cy="2000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05" name="Freeform 35">
            <a:extLst>
              <a:ext uri="{FF2B5EF4-FFF2-40B4-BE49-F238E27FC236}">
                <a16:creationId xmlns:a16="http://schemas.microsoft.com/office/drawing/2014/main" id="{0ECEF629-BC15-47B7-BE71-22F044EDCC0B}"/>
              </a:ext>
            </a:extLst>
          </p:cNvPr>
          <p:cNvSpPr>
            <a:spLocks noEditPoints="1"/>
          </p:cNvSpPr>
          <p:nvPr/>
        </p:nvSpPr>
        <p:spPr bwMode="auto">
          <a:xfrm>
            <a:off x="8101013" y="2922588"/>
            <a:ext cx="139700" cy="200025"/>
          </a:xfrm>
          <a:custGeom>
            <a:avLst/>
            <a:gdLst>
              <a:gd name="T0" fmla="*/ 0 w 192"/>
              <a:gd name="T1" fmla="*/ 2147483647 h 336"/>
              <a:gd name="T2" fmla="*/ 2147483647 w 192"/>
              <a:gd name="T3" fmla="*/ 0 h 336"/>
              <a:gd name="T4" fmla="*/ 2147483647 w 192"/>
              <a:gd name="T5" fmla="*/ 0 h 336"/>
              <a:gd name="T6" fmla="*/ 2147483647 w 192"/>
              <a:gd name="T7" fmla="*/ 2147483647 h 336"/>
              <a:gd name="T8" fmla="*/ 2147483647 w 192"/>
              <a:gd name="T9" fmla="*/ 2147483647 h 336"/>
              <a:gd name="T10" fmla="*/ 2147483647 w 192"/>
              <a:gd name="T11" fmla="*/ 2147483647 h 336"/>
              <a:gd name="T12" fmla="*/ 2147483647 w 192"/>
              <a:gd name="T13" fmla="*/ 2147483647 h 336"/>
              <a:gd name="T14" fmla="*/ 0 w 192"/>
              <a:gd name="T15" fmla="*/ 2147483647 h 336"/>
              <a:gd name="T16" fmla="*/ 0 w 192"/>
              <a:gd name="T17" fmla="*/ 2147483647 h 336"/>
              <a:gd name="T18" fmla="*/ 2147483647 w 192"/>
              <a:gd name="T19" fmla="*/ 2147483647 h 336"/>
              <a:gd name="T20" fmla="*/ 2147483647 w 192"/>
              <a:gd name="T21" fmla="*/ 2147483647 h 336"/>
              <a:gd name="T22" fmla="*/ 2147483647 w 192"/>
              <a:gd name="T23" fmla="*/ 2147483647 h 336"/>
              <a:gd name="T24" fmla="*/ 2147483647 w 192"/>
              <a:gd name="T25" fmla="*/ 2147483647 h 336"/>
              <a:gd name="T26" fmla="*/ 2147483647 w 192"/>
              <a:gd name="T27" fmla="*/ 2147483647 h 336"/>
              <a:gd name="T28" fmla="*/ 2147483647 w 192"/>
              <a:gd name="T29" fmla="*/ 2147483647 h 336"/>
              <a:gd name="T30" fmla="*/ 2147483647 w 192"/>
              <a:gd name="T31" fmla="*/ 2147483647 h 336"/>
              <a:gd name="T32" fmla="*/ 2147483647 w 192"/>
              <a:gd name="T33" fmla="*/ 2147483647 h 336"/>
              <a:gd name="T34" fmla="*/ 2147483647 w 192"/>
              <a:gd name="T35" fmla="*/ 2147483647 h 3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336">
                <a:moveTo>
                  <a:pt x="0" y="8"/>
                </a:moveTo>
                <a:cubicBezTo>
                  <a:pt x="0" y="4"/>
                  <a:pt x="4" y="0"/>
                  <a:pt x="8" y="0"/>
                </a:cubicBezTo>
                <a:lnTo>
                  <a:pt x="184" y="0"/>
                </a:lnTo>
                <a:cubicBezTo>
                  <a:pt x="189" y="0"/>
                  <a:pt x="192" y="4"/>
                  <a:pt x="192" y="8"/>
                </a:cubicBezTo>
                <a:lnTo>
                  <a:pt x="192" y="328"/>
                </a:lnTo>
                <a:cubicBezTo>
                  <a:pt x="192" y="333"/>
                  <a:pt x="189" y="336"/>
                  <a:pt x="184" y="336"/>
                </a:cubicBezTo>
                <a:lnTo>
                  <a:pt x="8" y="336"/>
                </a:lnTo>
                <a:cubicBezTo>
                  <a:pt x="4" y="336"/>
                  <a:pt x="0" y="333"/>
                  <a:pt x="0" y="328"/>
                </a:cubicBezTo>
                <a:lnTo>
                  <a:pt x="0" y="8"/>
                </a:lnTo>
                <a:close/>
                <a:moveTo>
                  <a:pt x="16" y="328"/>
                </a:moveTo>
                <a:lnTo>
                  <a:pt x="8" y="320"/>
                </a:lnTo>
                <a:lnTo>
                  <a:pt x="184" y="320"/>
                </a:lnTo>
                <a:lnTo>
                  <a:pt x="176" y="328"/>
                </a:lnTo>
                <a:lnTo>
                  <a:pt x="176" y="8"/>
                </a:lnTo>
                <a:lnTo>
                  <a:pt x="184" y="16"/>
                </a:lnTo>
                <a:lnTo>
                  <a:pt x="8" y="16"/>
                </a:lnTo>
                <a:lnTo>
                  <a:pt x="16" y="8"/>
                </a:lnTo>
                <a:lnTo>
                  <a:pt x="16" y="328"/>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06" name="Rectangle 60">
            <a:extLst>
              <a:ext uri="{FF2B5EF4-FFF2-40B4-BE49-F238E27FC236}">
                <a16:creationId xmlns:a16="http://schemas.microsoft.com/office/drawing/2014/main" id="{F593F248-86A9-442C-A959-A56B92EC9562}"/>
              </a:ext>
            </a:extLst>
          </p:cNvPr>
          <p:cNvSpPr>
            <a:spLocks noChangeArrowheads="1"/>
          </p:cNvSpPr>
          <p:nvPr/>
        </p:nvSpPr>
        <p:spPr bwMode="auto">
          <a:xfrm>
            <a:off x="7572375" y="2735263"/>
            <a:ext cx="128588" cy="382587"/>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07" name="Freeform 61">
            <a:extLst>
              <a:ext uri="{FF2B5EF4-FFF2-40B4-BE49-F238E27FC236}">
                <a16:creationId xmlns:a16="http://schemas.microsoft.com/office/drawing/2014/main" id="{3E5D2F25-12EB-4554-8C24-C4D93A773C40}"/>
              </a:ext>
            </a:extLst>
          </p:cNvPr>
          <p:cNvSpPr>
            <a:spLocks noEditPoints="1"/>
          </p:cNvSpPr>
          <p:nvPr/>
        </p:nvSpPr>
        <p:spPr bwMode="auto">
          <a:xfrm>
            <a:off x="7566025" y="2730500"/>
            <a:ext cx="141288" cy="392113"/>
          </a:xfrm>
          <a:custGeom>
            <a:avLst/>
            <a:gdLst>
              <a:gd name="T0" fmla="*/ 0 w 192"/>
              <a:gd name="T1" fmla="*/ 2147483647 h 656"/>
              <a:gd name="T2" fmla="*/ 2147483647 w 192"/>
              <a:gd name="T3" fmla="*/ 0 h 656"/>
              <a:gd name="T4" fmla="*/ 2147483647 w 192"/>
              <a:gd name="T5" fmla="*/ 0 h 656"/>
              <a:gd name="T6" fmla="*/ 2147483647 w 192"/>
              <a:gd name="T7" fmla="*/ 2147483647 h 656"/>
              <a:gd name="T8" fmla="*/ 2147483647 w 192"/>
              <a:gd name="T9" fmla="*/ 2147483647 h 656"/>
              <a:gd name="T10" fmla="*/ 2147483647 w 192"/>
              <a:gd name="T11" fmla="*/ 2147483647 h 656"/>
              <a:gd name="T12" fmla="*/ 2147483647 w 192"/>
              <a:gd name="T13" fmla="*/ 2147483647 h 656"/>
              <a:gd name="T14" fmla="*/ 0 w 192"/>
              <a:gd name="T15" fmla="*/ 2147483647 h 656"/>
              <a:gd name="T16" fmla="*/ 0 w 192"/>
              <a:gd name="T17" fmla="*/ 2147483647 h 656"/>
              <a:gd name="T18" fmla="*/ 2147483647 w 192"/>
              <a:gd name="T19" fmla="*/ 2147483647 h 656"/>
              <a:gd name="T20" fmla="*/ 2147483647 w 192"/>
              <a:gd name="T21" fmla="*/ 2147483647 h 656"/>
              <a:gd name="T22" fmla="*/ 2147483647 w 192"/>
              <a:gd name="T23" fmla="*/ 2147483647 h 656"/>
              <a:gd name="T24" fmla="*/ 2147483647 w 192"/>
              <a:gd name="T25" fmla="*/ 2147483647 h 656"/>
              <a:gd name="T26" fmla="*/ 2147483647 w 192"/>
              <a:gd name="T27" fmla="*/ 2147483647 h 656"/>
              <a:gd name="T28" fmla="*/ 2147483647 w 192"/>
              <a:gd name="T29" fmla="*/ 2147483647 h 656"/>
              <a:gd name="T30" fmla="*/ 2147483647 w 192"/>
              <a:gd name="T31" fmla="*/ 2147483647 h 656"/>
              <a:gd name="T32" fmla="*/ 2147483647 w 192"/>
              <a:gd name="T33" fmla="*/ 2147483647 h 656"/>
              <a:gd name="T34" fmla="*/ 2147483647 w 192"/>
              <a:gd name="T35" fmla="*/ 2147483647 h 6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656">
                <a:moveTo>
                  <a:pt x="0" y="8"/>
                </a:moveTo>
                <a:cubicBezTo>
                  <a:pt x="0" y="4"/>
                  <a:pt x="4" y="0"/>
                  <a:pt x="8" y="0"/>
                </a:cubicBezTo>
                <a:lnTo>
                  <a:pt x="184" y="0"/>
                </a:lnTo>
                <a:cubicBezTo>
                  <a:pt x="189" y="0"/>
                  <a:pt x="192" y="4"/>
                  <a:pt x="192" y="8"/>
                </a:cubicBezTo>
                <a:lnTo>
                  <a:pt x="192" y="648"/>
                </a:lnTo>
                <a:cubicBezTo>
                  <a:pt x="192" y="653"/>
                  <a:pt x="189" y="656"/>
                  <a:pt x="184" y="656"/>
                </a:cubicBezTo>
                <a:lnTo>
                  <a:pt x="8" y="656"/>
                </a:lnTo>
                <a:cubicBezTo>
                  <a:pt x="4" y="656"/>
                  <a:pt x="0" y="653"/>
                  <a:pt x="0" y="648"/>
                </a:cubicBezTo>
                <a:lnTo>
                  <a:pt x="0" y="8"/>
                </a:lnTo>
                <a:close/>
                <a:moveTo>
                  <a:pt x="16" y="648"/>
                </a:moveTo>
                <a:lnTo>
                  <a:pt x="8" y="640"/>
                </a:lnTo>
                <a:lnTo>
                  <a:pt x="184" y="640"/>
                </a:lnTo>
                <a:lnTo>
                  <a:pt x="176" y="648"/>
                </a:lnTo>
                <a:lnTo>
                  <a:pt x="176" y="8"/>
                </a:lnTo>
                <a:lnTo>
                  <a:pt x="184" y="16"/>
                </a:lnTo>
                <a:lnTo>
                  <a:pt x="8" y="16"/>
                </a:lnTo>
                <a:lnTo>
                  <a:pt x="16" y="8"/>
                </a:lnTo>
                <a:lnTo>
                  <a:pt x="16" y="648"/>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08" name="Rectangle 62">
            <a:extLst>
              <a:ext uri="{FF2B5EF4-FFF2-40B4-BE49-F238E27FC236}">
                <a16:creationId xmlns:a16="http://schemas.microsoft.com/office/drawing/2014/main" id="{7BF189EF-7704-4AEC-A993-CBF4D3630763}"/>
              </a:ext>
            </a:extLst>
          </p:cNvPr>
          <p:cNvSpPr>
            <a:spLocks noChangeArrowheads="1"/>
          </p:cNvSpPr>
          <p:nvPr/>
        </p:nvSpPr>
        <p:spPr bwMode="auto">
          <a:xfrm>
            <a:off x="7940675" y="3117850"/>
            <a:ext cx="139700" cy="27305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09" name="Freeform 63">
            <a:extLst>
              <a:ext uri="{FF2B5EF4-FFF2-40B4-BE49-F238E27FC236}">
                <a16:creationId xmlns:a16="http://schemas.microsoft.com/office/drawing/2014/main" id="{DCBDE7C9-B64C-4A34-B898-D3905224288A}"/>
              </a:ext>
            </a:extLst>
          </p:cNvPr>
          <p:cNvSpPr>
            <a:spLocks noEditPoints="1"/>
          </p:cNvSpPr>
          <p:nvPr/>
        </p:nvSpPr>
        <p:spPr bwMode="auto">
          <a:xfrm>
            <a:off x="7935913" y="3113088"/>
            <a:ext cx="149225" cy="277812"/>
          </a:xfrm>
          <a:custGeom>
            <a:avLst/>
            <a:gdLst>
              <a:gd name="T0" fmla="*/ 0 w 208"/>
              <a:gd name="T1" fmla="*/ 2147483647 h 1696"/>
              <a:gd name="T2" fmla="*/ 2147483647 w 208"/>
              <a:gd name="T3" fmla="*/ 0 h 1696"/>
              <a:gd name="T4" fmla="*/ 2147483647 w 208"/>
              <a:gd name="T5" fmla="*/ 0 h 1696"/>
              <a:gd name="T6" fmla="*/ 2147483647 w 208"/>
              <a:gd name="T7" fmla="*/ 2147483647 h 1696"/>
              <a:gd name="T8" fmla="*/ 2147483647 w 208"/>
              <a:gd name="T9" fmla="*/ 2147483647 h 1696"/>
              <a:gd name="T10" fmla="*/ 2147483647 w 208"/>
              <a:gd name="T11" fmla="*/ 2147483647 h 1696"/>
              <a:gd name="T12" fmla="*/ 2147483647 w 208"/>
              <a:gd name="T13" fmla="*/ 2147483647 h 1696"/>
              <a:gd name="T14" fmla="*/ 0 w 208"/>
              <a:gd name="T15" fmla="*/ 2147483647 h 1696"/>
              <a:gd name="T16" fmla="*/ 0 w 208"/>
              <a:gd name="T17" fmla="*/ 2147483647 h 1696"/>
              <a:gd name="T18" fmla="*/ 2147483647 w 208"/>
              <a:gd name="T19" fmla="*/ 2147483647 h 1696"/>
              <a:gd name="T20" fmla="*/ 2147483647 w 208"/>
              <a:gd name="T21" fmla="*/ 2147483647 h 1696"/>
              <a:gd name="T22" fmla="*/ 2147483647 w 208"/>
              <a:gd name="T23" fmla="*/ 2147483647 h 1696"/>
              <a:gd name="T24" fmla="*/ 2147483647 w 208"/>
              <a:gd name="T25" fmla="*/ 2147483647 h 1696"/>
              <a:gd name="T26" fmla="*/ 2147483647 w 208"/>
              <a:gd name="T27" fmla="*/ 2147483647 h 1696"/>
              <a:gd name="T28" fmla="*/ 2147483647 w 208"/>
              <a:gd name="T29" fmla="*/ 2147483647 h 1696"/>
              <a:gd name="T30" fmla="*/ 2147483647 w 208"/>
              <a:gd name="T31" fmla="*/ 2147483647 h 1696"/>
              <a:gd name="T32" fmla="*/ 2147483647 w 208"/>
              <a:gd name="T33" fmla="*/ 2147483647 h 1696"/>
              <a:gd name="T34" fmla="*/ 2147483647 w 208"/>
              <a:gd name="T35" fmla="*/ 2147483647 h 16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696">
                <a:moveTo>
                  <a:pt x="0" y="8"/>
                </a:moveTo>
                <a:cubicBezTo>
                  <a:pt x="0" y="4"/>
                  <a:pt x="4" y="0"/>
                  <a:pt x="8" y="0"/>
                </a:cubicBezTo>
                <a:lnTo>
                  <a:pt x="200" y="0"/>
                </a:lnTo>
                <a:cubicBezTo>
                  <a:pt x="205" y="0"/>
                  <a:pt x="208" y="4"/>
                  <a:pt x="208" y="8"/>
                </a:cubicBezTo>
                <a:lnTo>
                  <a:pt x="208" y="1688"/>
                </a:lnTo>
                <a:cubicBezTo>
                  <a:pt x="208" y="1693"/>
                  <a:pt x="205" y="1696"/>
                  <a:pt x="200" y="1696"/>
                </a:cubicBezTo>
                <a:lnTo>
                  <a:pt x="8" y="1696"/>
                </a:lnTo>
                <a:cubicBezTo>
                  <a:pt x="4" y="1696"/>
                  <a:pt x="0" y="1693"/>
                  <a:pt x="0" y="1688"/>
                </a:cubicBezTo>
                <a:lnTo>
                  <a:pt x="0" y="8"/>
                </a:lnTo>
                <a:close/>
                <a:moveTo>
                  <a:pt x="16" y="1688"/>
                </a:moveTo>
                <a:lnTo>
                  <a:pt x="8" y="1680"/>
                </a:lnTo>
                <a:lnTo>
                  <a:pt x="200" y="1680"/>
                </a:lnTo>
                <a:lnTo>
                  <a:pt x="192" y="1688"/>
                </a:lnTo>
                <a:lnTo>
                  <a:pt x="192" y="8"/>
                </a:lnTo>
                <a:lnTo>
                  <a:pt x="200" y="16"/>
                </a:lnTo>
                <a:lnTo>
                  <a:pt x="8" y="16"/>
                </a:lnTo>
                <a:lnTo>
                  <a:pt x="16" y="8"/>
                </a:lnTo>
                <a:lnTo>
                  <a:pt x="16" y="1688"/>
                </a:lnTo>
                <a:close/>
              </a:path>
            </a:pathLst>
          </a:custGeom>
          <a:solidFill>
            <a:schemeClr val="accent2">
              <a:alpha val="50195"/>
            </a:schemeClr>
          </a:solidFill>
          <a:ln w="9525" cap="flat">
            <a:solidFill>
              <a:srgbClr val="FFFFFF"/>
            </a:solidFill>
            <a:prstDash val="solid"/>
            <a:bevel/>
            <a:headEnd/>
            <a:tailEnd/>
          </a:ln>
        </p:spPr>
        <p:txBody>
          <a:bodyPr/>
          <a:lstStyle/>
          <a:p>
            <a:endParaRPr lang="de-DE"/>
          </a:p>
        </p:txBody>
      </p:sp>
      <p:sp>
        <p:nvSpPr>
          <p:cNvPr id="19510" name="Rectangle 64">
            <a:extLst>
              <a:ext uri="{FF2B5EF4-FFF2-40B4-BE49-F238E27FC236}">
                <a16:creationId xmlns:a16="http://schemas.microsoft.com/office/drawing/2014/main" id="{FF4CFD5A-966D-48C3-9EDD-6D4207C4BEA5}"/>
              </a:ext>
            </a:extLst>
          </p:cNvPr>
          <p:cNvSpPr>
            <a:spLocks noChangeArrowheads="1"/>
          </p:cNvSpPr>
          <p:nvPr/>
        </p:nvSpPr>
        <p:spPr bwMode="auto">
          <a:xfrm>
            <a:off x="8294688" y="3117850"/>
            <a:ext cx="127000" cy="560388"/>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11" name="Freeform 65">
            <a:extLst>
              <a:ext uri="{FF2B5EF4-FFF2-40B4-BE49-F238E27FC236}">
                <a16:creationId xmlns:a16="http://schemas.microsoft.com/office/drawing/2014/main" id="{DC81CC73-2AE7-4396-BD37-9ADD072B1288}"/>
              </a:ext>
            </a:extLst>
          </p:cNvPr>
          <p:cNvSpPr>
            <a:spLocks noEditPoints="1"/>
          </p:cNvSpPr>
          <p:nvPr/>
        </p:nvSpPr>
        <p:spPr bwMode="auto">
          <a:xfrm>
            <a:off x="8288338" y="3113088"/>
            <a:ext cx="139700" cy="565150"/>
          </a:xfrm>
          <a:custGeom>
            <a:avLst/>
            <a:gdLst>
              <a:gd name="T0" fmla="*/ 0 w 192"/>
              <a:gd name="T1" fmla="*/ 2147483647 h 1504"/>
              <a:gd name="T2" fmla="*/ 2147483647 w 192"/>
              <a:gd name="T3" fmla="*/ 0 h 1504"/>
              <a:gd name="T4" fmla="*/ 2147483647 w 192"/>
              <a:gd name="T5" fmla="*/ 0 h 1504"/>
              <a:gd name="T6" fmla="*/ 2147483647 w 192"/>
              <a:gd name="T7" fmla="*/ 2147483647 h 1504"/>
              <a:gd name="T8" fmla="*/ 2147483647 w 192"/>
              <a:gd name="T9" fmla="*/ 2147483647 h 1504"/>
              <a:gd name="T10" fmla="*/ 2147483647 w 192"/>
              <a:gd name="T11" fmla="*/ 2147483647 h 1504"/>
              <a:gd name="T12" fmla="*/ 2147483647 w 192"/>
              <a:gd name="T13" fmla="*/ 2147483647 h 1504"/>
              <a:gd name="T14" fmla="*/ 0 w 192"/>
              <a:gd name="T15" fmla="*/ 2147483647 h 1504"/>
              <a:gd name="T16" fmla="*/ 0 w 192"/>
              <a:gd name="T17" fmla="*/ 2147483647 h 1504"/>
              <a:gd name="T18" fmla="*/ 2147483647 w 192"/>
              <a:gd name="T19" fmla="*/ 2147483647 h 1504"/>
              <a:gd name="T20" fmla="*/ 2147483647 w 192"/>
              <a:gd name="T21" fmla="*/ 2147483647 h 1504"/>
              <a:gd name="T22" fmla="*/ 2147483647 w 192"/>
              <a:gd name="T23" fmla="*/ 2147483647 h 1504"/>
              <a:gd name="T24" fmla="*/ 2147483647 w 192"/>
              <a:gd name="T25" fmla="*/ 2147483647 h 1504"/>
              <a:gd name="T26" fmla="*/ 2147483647 w 192"/>
              <a:gd name="T27" fmla="*/ 2147483647 h 1504"/>
              <a:gd name="T28" fmla="*/ 2147483647 w 192"/>
              <a:gd name="T29" fmla="*/ 2147483647 h 1504"/>
              <a:gd name="T30" fmla="*/ 2147483647 w 192"/>
              <a:gd name="T31" fmla="*/ 2147483647 h 1504"/>
              <a:gd name="T32" fmla="*/ 2147483647 w 192"/>
              <a:gd name="T33" fmla="*/ 2147483647 h 1504"/>
              <a:gd name="T34" fmla="*/ 2147483647 w 192"/>
              <a:gd name="T35" fmla="*/ 2147483647 h 15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1504">
                <a:moveTo>
                  <a:pt x="0" y="8"/>
                </a:moveTo>
                <a:cubicBezTo>
                  <a:pt x="0" y="4"/>
                  <a:pt x="4" y="0"/>
                  <a:pt x="8" y="0"/>
                </a:cubicBezTo>
                <a:lnTo>
                  <a:pt x="184" y="0"/>
                </a:lnTo>
                <a:cubicBezTo>
                  <a:pt x="189" y="0"/>
                  <a:pt x="192" y="4"/>
                  <a:pt x="192" y="8"/>
                </a:cubicBezTo>
                <a:lnTo>
                  <a:pt x="192" y="1496"/>
                </a:lnTo>
                <a:cubicBezTo>
                  <a:pt x="192" y="1501"/>
                  <a:pt x="189" y="1504"/>
                  <a:pt x="184" y="1504"/>
                </a:cubicBezTo>
                <a:lnTo>
                  <a:pt x="8" y="1504"/>
                </a:lnTo>
                <a:cubicBezTo>
                  <a:pt x="4" y="1504"/>
                  <a:pt x="0" y="1501"/>
                  <a:pt x="0" y="1496"/>
                </a:cubicBezTo>
                <a:lnTo>
                  <a:pt x="0" y="8"/>
                </a:lnTo>
                <a:close/>
                <a:moveTo>
                  <a:pt x="16" y="1496"/>
                </a:moveTo>
                <a:lnTo>
                  <a:pt x="8" y="1488"/>
                </a:lnTo>
                <a:lnTo>
                  <a:pt x="184" y="1488"/>
                </a:lnTo>
                <a:lnTo>
                  <a:pt x="176" y="1496"/>
                </a:lnTo>
                <a:lnTo>
                  <a:pt x="176" y="8"/>
                </a:lnTo>
                <a:lnTo>
                  <a:pt x="184" y="16"/>
                </a:lnTo>
                <a:lnTo>
                  <a:pt x="8" y="16"/>
                </a:lnTo>
                <a:lnTo>
                  <a:pt x="16" y="8"/>
                </a:lnTo>
                <a:lnTo>
                  <a:pt x="16" y="1496"/>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12" name="Rectangle 80">
            <a:extLst>
              <a:ext uri="{FF2B5EF4-FFF2-40B4-BE49-F238E27FC236}">
                <a16:creationId xmlns:a16="http://schemas.microsoft.com/office/drawing/2014/main" id="{46E79514-855D-4685-8C37-DB7D9BC5ECC4}"/>
              </a:ext>
            </a:extLst>
          </p:cNvPr>
          <p:cNvSpPr>
            <a:spLocks noChangeArrowheads="1"/>
          </p:cNvSpPr>
          <p:nvPr/>
        </p:nvSpPr>
        <p:spPr bwMode="auto">
          <a:xfrm>
            <a:off x="7370763" y="2640013"/>
            <a:ext cx="14446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1.7</a:t>
            </a:r>
            <a:endParaRPr lang="de-DE" altLang="de-DE" sz="2400" b="1">
              <a:solidFill>
                <a:srgbClr val="262626"/>
              </a:solidFill>
            </a:endParaRPr>
          </a:p>
        </p:txBody>
      </p:sp>
      <p:sp>
        <p:nvSpPr>
          <p:cNvPr id="19513" name="Rectangle 81">
            <a:extLst>
              <a:ext uri="{FF2B5EF4-FFF2-40B4-BE49-F238E27FC236}">
                <a16:creationId xmlns:a16="http://schemas.microsoft.com/office/drawing/2014/main" id="{C8481101-4E08-40CE-9BE3-A3D8DFB88AD5}"/>
              </a:ext>
            </a:extLst>
          </p:cNvPr>
          <p:cNvSpPr>
            <a:spLocks noChangeArrowheads="1"/>
          </p:cNvSpPr>
          <p:nvPr/>
        </p:nvSpPr>
        <p:spPr bwMode="auto">
          <a:xfrm>
            <a:off x="7759700" y="2763838"/>
            <a:ext cx="1444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1.1</a:t>
            </a:r>
            <a:endParaRPr lang="de-DE" altLang="de-DE" sz="2400" b="1">
              <a:solidFill>
                <a:srgbClr val="262626"/>
              </a:solidFill>
            </a:endParaRPr>
          </a:p>
        </p:txBody>
      </p:sp>
      <p:sp>
        <p:nvSpPr>
          <p:cNvPr id="19514" name="Rectangle 82">
            <a:extLst>
              <a:ext uri="{FF2B5EF4-FFF2-40B4-BE49-F238E27FC236}">
                <a16:creationId xmlns:a16="http://schemas.microsoft.com/office/drawing/2014/main" id="{A63F247B-38AE-4562-A0F0-2EC22FA53366}"/>
              </a:ext>
            </a:extLst>
          </p:cNvPr>
          <p:cNvSpPr>
            <a:spLocks noChangeArrowheads="1"/>
          </p:cNvSpPr>
          <p:nvPr/>
        </p:nvSpPr>
        <p:spPr bwMode="auto">
          <a:xfrm>
            <a:off x="8105775" y="279717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0.9</a:t>
            </a:r>
            <a:endParaRPr lang="de-DE" altLang="de-DE" sz="2400" b="1">
              <a:solidFill>
                <a:srgbClr val="262626"/>
              </a:solidFill>
            </a:endParaRPr>
          </a:p>
        </p:txBody>
      </p:sp>
      <p:sp>
        <p:nvSpPr>
          <p:cNvPr id="19515" name="Rectangle 97">
            <a:extLst>
              <a:ext uri="{FF2B5EF4-FFF2-40B4-BE49-F238E27FC236}">
                <a16:creationId xmlns:a16="http://schemas.microsoft.com/office/drawing/2014/main" id="{CC0FCDCC-A70A-4591-BE0F-7067892CFD9B}"/>
              </a:ext>
            </a:extLst>
          </p:cNvPr>
          <p:cNvSpPr>
            <a:spLocks noChangeArrowheads="1"/>
          </p:cNvSpPr>
          <p:nvPr/>
        </p:nvSpPr>
        <p:spPr bwMode="auto">
          <a:xfrm>
            <a:off x="7542213" y="2573338"/>
            <a:ext cx="23495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3.0%</a:t>
            </a:r>
            <a:endParaRPr lang="de-DE" altLang="de-DE" sz="2400" b="1">
              <a:solidFill>
                <a:srgbClr val="262626"/>
              </a:solidFill>
            </a:endParaRPr>
          </a:p>
        </p:txBody>
      </p:sp>
      <p:sp>
        <p:nvSpPr>
          <p:cNvPr id="19516" name="Rectangle 99">
            <a:extLst>
              <a:ext uri="{FF2B5EF4-FFF2-40B4-BE49-F238E27FC236}">
                <a16:creationId xmlns:a16="http://schemas.microsoft.com/office/drawing/2014/main" id="{EF05BA3C-3D4A-4B9F-89C1-911888F0EB64}"/>
              </a:ext>
            </a:extLst>
          </p:cNvPr>
          <p:cNvSpPr>
            <a:spLocks noChangeArrowheads="1"/>
          </p:cNvSpPr>
          <p:nvPr/>
        </p:nvSpPr>
        <p:spPr bwMode="auto">
          <a:xfrm>
            <a:off x="7886700" y="3414713"/>
            <a:ext cx="2682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-7.9%</a:t>
            </a:r>
            <a:endParaRPr lang="de-DE" altLang="de-DE" sz="2400" b="1">
              <a:solidFill>
                <a:srgbClr val="262626"/>
              </a:solidFill>
            </a:endParaRPr>
          </a:p>
        </p:txBody>
      </p:sp>
      <p:sp>
        <p:nvSpPr>
          <p:cNvPr id="19517" name="Rectangle 100">
            <a:extLst>
              <a:ext uri="{FF2B5EF4-FFF2-40B4-BE49-F238E27FC236}">
                <a16:creationId xmlns:a16="http://schemas.microsoft.com/office/drawing/2014/main" id="{C55AC64A-A49C-445B-9CC9-1E225D1AE345}"/>
              </a:ext>
            </a:extLst>
          </p:cNvPr>
          <p:cNvSpPr>
            <a:spLocks noChangeArrowheads="1"/>
          </p:cNvSpPr>
          <p:nvPr/>
        </p:nvSpPr>
        <p:spPr bwMode="auto">
          <a:xfrm>
            <a:off x="8243888" y="3875088"/>
            <a:ext cx="31750"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600">
                <a:solidFill>
                  <a:srgbClr val="000000"/>
                </a:solidFill>
              </a:rPr>
              <a:t>-</a:t>
            </a:r>
            <a:endParaRPr lang="de-DE" altLang="de-DE" sz="1800"/>
          </a:p>
        </p:txBody>
      </p:sp>
      <p:sp>
        <p:nvSpPr>
          <p:cNvPr id="19518" name="Rectangle 101">
            <a:extLst>
              <a:ext uri="{FF2B5EF4-FFF2-40B4-BE49-F238E27FC236}">
                <a16:creationId xmlns:a16="http://schemas.microsoft.com/office/drawing/2014/main" id="{150925B4-6271-40B8-903A-9B1C14332F67}"/>
              </a:ext>
            </a:extLst>
          </p:cNvPr>
          <p:cNvSpPr>
            <a:spLocks noChangeArrowheads="1"/>
          </p:cNvSpPr>
          <p:nvPr/>
        </p:nvSpPr>
        <p:spPr bwMode="auto">
          <a:xfrm>
            <a:off x="8250238" y="3714750"/>
            <a:ext cx="26987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-9.0%</a:t>
            </a:r>
            <a:endParaRPr lang="de-DE" altLang="de-DE" sz="2400" b="1">
              <a:solidFill>
                <a:srgbClr val="262626"/>
              </a:solidFill>
            </a:endParaRPr>
          </a:p>
        </p:txBody>
      </p:sp>
      <p:sp>
        <p:nvSpPr>
          <p:cNvPr id="19519" name="Rectangle 90">
            <a:extLst>
              <a:ext uri="{FF2B5EF4-FFF2-40B4-BE49-F238E27FC236}">
                <a16:creationId xmlns:a16="http://schemas.microsoft.com/office/drawing/2014/main" id="{B5790794-C74B-4E36-9C42-9524EE0E4D60}"/>
              </a:ext>
            </a:extLst>
          </p:cNvPr>
          <p:cNvSpPr>
            <a:spLocks noChangeArrowheads="1"/>
          </p:cNvSpPr>
          <p:nvPr/>
        </p:nvSpPr>
        <p:spPr bwMode="auto">
          <a:xfrm>
            <a:off x="6769100" y="2955925"/>
            <a:ext cx="215900"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600">
                <a:solidFill>
                  <a:srgbClr val="000000"/>
                </a:solidFill>
              </a:rPr>
              <a:t>0.3%</a:t>
            </a:r>
            <a:endParaRPr lang="de-DE" altLang="de-DE" sz="1800"/>
          </a:p>
        </p:txBody>
      </p:sp>
      <p:sp>
        <p:nvSpPr>
          <p:cNvPr id="19520" name="Rectangle 5">
            <a:extLst>
              <a:ext uri="{FF2B5EF4-FFF2-40B4-BE49-F238E27FC236}">
                <a16:creationId xmlns:a16="http://schemas.microsoft.com/office/drawing/2014/main" id="{840BE7C0-9925-4C7D-8453-2E3FC22F409E}"/>
              </a:ext>
            </a:extLst>
          </p:cNvPr>
          <p:cNvSpPr>
            <a:spLocks noChangeAspect="1" noChangeArrowheads="1"/>
          </p:cNvSpPr>
          <p:nvPr>
            <p:custDataLst>
              <p:tags r:id="rId5"/>
            </p:custDataLst>
          </p:nvPr>
        </p:nvSpPr>
        <p:spPr bwMode="auto">
          <a:xfrm>
            <a:off x="5470525" y="1925638"/>
            <a:ext cx="1554163" cy="2327275"/>
          </a:xfrm>
          <a:prstGeom prst="rect">
            <a:avLst/>
          </a:prstGeom>
          <a:solidFill>
            <a:srgbClr val="E5F2F4"/>
          </a:solidFill>
          <a:ln w="6350">
            <a:solidFill>
              <a:srgbClr val="007C92"/>
            </a:solidFill>
            <a:prstDash val="dash"/>
            <a:miter lim="800000"/>
            <a:headEnd/>
            <a:tailEnd/>
          </a:ln>
        </p:spPr>
        <p:txBody>
          <a:bodyPr wrap="none" lIns="54000" tIns="54000" rIns="54000" bIns="54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88" name="Rechteck 187">
            <a:extLst>
              <a:ext uri="{FF2B5EF4-FFF2-40B4-BE49-F238E27FC236}">
                <a16:creationId xmlns:a16="http://schemas.microsoft.com/office/drawing/2014/main" id="{132D44FF-71A4-41AA-BE6E-40E0EAD586AA}"/>
              </a:ext>
            </a:extLst>
          </p:cNvPr>
          <p:cNvSpPr/>
          <p:nvPr/>
        </p:nvSpPr>
        <p:spPr bwMode="auto">
          <a:xfrm>
            <a:off x="5534025" y="3956050"/>
            <a:ext cx="88900" cy="58738"/>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189" name="Rechteck 188">
            <a:extLst>
              <a:ext uri="{FF2B5EF4-FFF2-40B4-BE49-F238E27FC236}">
                <a16:creationId xmlns:a16="http://schemas.microsoft.com/office/drawing/2014/main" id="{061B3E04-450C-4C33-B1AF-B6C1069D5830}"/>
              </a:ext>
            </a:extLst>
          </p:cNvPr>
          <p:cNvSpPr/>
          <p:nvPr/>
        </p:nvSpPr>
        <p:spPr bwMode="auto">
          <a:xfrm>
            <a:off x="5534025" y="4137025"/>
            <a:ext cx="88900" cy="58738"/>
          </a:xfrm>
          <a:prstGeom prst="rect">
            <a:avLst/>
          </a:prstGeom>
          <a:solidFill>
            <a:schemeClr val="accent2">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41026" name="Textfeld 189">
            <a:extLst>
              <a:ext uri="{FF2B5EF4-FFF2-40B4-BE49-F238E27FC236}">
                <a16:creationId xmlns:a16="http://schemas.microsoft.com/office/drawing/2014/main" id="{03E0E3BC-FD1B-4B40-A1D6-68325699E884}"/>
              </a:ext>
            </a:extLst>
          </p:cNvPr>
          <p:cNvSpPr txBox="1">
            <a:spLocks noChangeArrowheads="1"/>
          </p:cNvSpPr>
          <p:nvPr/>
        </p:nvSpPr>
        <p:spPr bwMode="auto">
          <a:xfrm>
            <a:off x="5664200" y="3914775"/>
            <a:ext cx="963613"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de-DE" altLang="de-DE" sz="900">
                <a:solidFill>
                  <a:schemeClr val="tx2">
                    <a:lumMod val="85000"/>
                    <a:lumOff val="15000"/>
                  </a:schemeClr>
                </a:solidFill>
                <a:cs typeface="Arial" panose="020B0604020202020204" pitchFamily="34" charset="0"/>
              </a:rPr>
              <a:t>Umsatz (€ Mrd.)</a:t>
            </a:r>
          </a:p>
        </p:txBody>
      </p:sp>
      <p:sp>
        <p:nvSpPr>
          <p:cNvPr id="41027" name="Textfeld 190">
            <a:extLst>
              <a:ext uri="{FF2B5EF4-FFF2-40B4-BE49-F238E27FC236}">
                <a16:creationId xmlns:a16="http://schemas.microsoft.com/office/drawing/2014/main" id="{6E6A93D4-1895-4C01-9C85-051301CE50C3}"/>
              </a:ext>
            </a:extLst>
          </p:cNvPr>
          <p:cNvSpPr txBox="1">
            <a:spLocks noChangeArrowheads="1"/>
          </p:cNvSpPr>
          <p:nvPr/>
        </p:nvSpPr>
        <p:spPr bwMode="auto">
          <a:xfrm>
            <a:off x="5664200" y="4098925"/>
            <a:ext cx="882650"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de-DE" altLang="de-DE" sz="900">
                <a:solidFill>
                  <a:schemeClr val="tx2">
                    <a:lumMod val="85000"/>
                    <a:lumOff val="15000"/>
                  </a:schemeClr>
                </a:solidFill>
                <a:cs typeface="Arial" panose="020B0604020202020204" pitchFamily="34" charset="0"/>
              </a:rPr>
              <a:t>EBIT Marge (%)</a:t>
            </a:r>
          </a:p>
        </p:txBody>
      </p:sp>
      <p:sp>
        <p:nvSpPr>
          <p:cNvPr id="19525" name="Rectangle 14">
            <a:extLst>
              <a:ext uri="{FF2B5EF4-FFF2-40B4-BE49-F238E27FC236}">
                <a16:creationId xmlns:a16="http://schemas.microsoft.com/office/drawing/2014/main" id="{D0F31CEB-0CEB-4A21-A629-5651F76422B0}"/>
              </a:ext>
            </a:extLst>
          </p:cNvPr>
          <p:cNvSpPr>
            <a:spLocks noChangeArrowheads="1"/>
          </p:cNvSpPr>
          <p:nvPr/>
        </p:nvSpPr>
        <p:spPr bwMode="auto">
          <a:xfrm>
            <a:off x="5592763" y="2814638"/>
            <a:ext cx="139700" cy="31591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26" name="Freeform 15">
            <a:extLst>
              <a:ext uri="{FF2B5EF4-FFF2-40B4-BE49-F238E27FC236}">
                <a16:creationId xmlns:a16="http://schemas.microsoft.com/office/drawing/2014/main" id="{035CEBAB-99BD-48A7-A8DF-178A51121053}"/>
              </a:ext>
            </a:extLst>
          </p:cNvPr>
          <p:cNvSpPr>
            <a:spLocks noEditPoints="1"/>
          </p:cNvSpPr>
          <p:nvPr/>
        </p:nvSpPr>
        <p:spPr bwMode="auto">
          <a:xfrm>
            <a:off x="5588000" y="2809875"/>
            <a:ext cx="139700" cy="315913"/>
          </a:xfrm>
          <a:custGeom>
            <a:avLst/>
            <a:gdLst>
              <a:gd name="T0" fmla="*/ 0 w 192"/>
              <a:gd name="T1" fmla="*/ 2147483647 h 528"/>
              <a:gd name="T2" fmla="*/ 2147483647 w 192"/>
              <a:gd name="T3" fmla="*/ 0 h 528"/>
              <a:gd name="T4" fmla="*/ 2147483647 w 192"/>
              <a:gd name="T5" fmla="*/ 0 h 528"/>
              <a:gd name="T6" fmla="*/ 2147483647 w 192"/>
              <a:gd name="T7" fmla="*/ 2147483647 h 528"/>
              <a:gd name="T8" fmla="*/ 2147483647 w 192"/>
              <a:gd name="T9" fmla="*/ 2147483647 h 528"/>
              <a:gd name="T10" fmla="*/ 2147483647 w 192"/>
              <a:gd name="T11" fmla="*/ 2147483647 h 528"/>
              <a:gd name="T12" fmla="*/ 2147483647 w 192"/>
              <a:gd name="T13" fmla="*/ 2147483647 h 528"/>
              <a:gd name="T14" fmla="*/ 0 w 192"/>
              <a:gd name="T15" fmla="*/ 2147483647 h 528"/>
              <a:gd name="T16" fmla="*/ 0 w 192"/>
              <a:gd name="T17" fmla="*/ 2147483647 h 528"/>
              <a:gd name="T18" fmla="*/ 2147483647 w 192"/>
              <a:gd name="T19" fmla="*/ 2147483647 h 528"/>
              <a:gd name="T20" fmla="*/ 2147483647 w 192"/>
              <a:gd name="T21" fmla="*/ 2147483647 h 528"/>
              <a:gd name="T22" fmla="*/ 2147483647 w 192"/>
              <a:gd name="T23" fmla="*/ 2147483647 h 528"/>
              <a:gd name="T24" fmla="*/ 2147483647 w 192"/>
              <a:gd name="T25" fmla="*/ 2147483647 h 528"/>
              <a:gd name="T26" fmla="*/ 2147483647 w 192"/>
              <a:gd name="T27" fmla="*/ 2147483647 h 528"/>
              <a:gd name="T28" fmla="*/ 2147483647 w 192"/>
              <a:gd name="T29" fmla="*/ 2147483647 h 528"/>
              <a:gd name="T30" fmla="*/ 2147483647 w 192"/>
              <a:gd name="T31" fmla="*/ 2147483647 h 528"/>
              <a:gd name="T32" fmla="*/ 2147483647 w 192"/>
              <a:gd name="T33" fmla="*/ 2147483647 h 528"/>
              <a:gd name="T34" fmla="*/ 2147483647 w 192"/>
              <a:gd name="T35" fmla="*/ 2147483647 h 5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528">
                <a:moveTo>
                  <a:pt x="0" y="8"/>
                </a:moveTo>
                <a:cubicBezTo>
                  <a:pt x="0" y="4"/>
                  <a:pt x="4" y="0"/>
                  <a:pt x="8" y="0"/>
                </a:cubicBezTo>
                <a:lnTo>
                  <a:pt x="184" y="0"/>
                </a:lnTo>
                <a:cubicBezTo>
                  <a:pt x="189" y="0"/>
                  <a:pt x="192" y="4"/>
                  <a:pt x="192" y="8"/>
                </a:cubicBezTo>
                <a:lnTo>
                  <a:pt x="192" y="520"/>
                </a:lnTo>
                <a:cubicBezTo>
                  <a:pt x="192" y="525"/>
                  <a:pt x="189" y="528"/>
                  <a:pt x="184" y="528"/>
                </a:cubicBezTo>
                <a:lnTo>
                  <a:pt x="8" y="528"/>
                </a:lnTo>
                <a:cubicBezTo>
                  <a:pt x="4" y="528"/>
                  <a:pt x="0" y="525"/>
                  <a:pt x="0" y="520"/>
                </a:cubicBezTo>
                <a:lnTo>
                  <a:pt x="0" y="8"/>
                </a:lnTo>
                <a:close/>
                <a:moveTo>
                  <a:pt x="16" y="520"/>
                </a:moveTo>
                <a:lnTo>
                  <a:pt x="8" y="512"/>
                </a:lnTo>
                <a:lnTo>
                  <a:pt x="184" y="512"/>
                </a:lnTo>
                <a:lnTo>
                  <a:pt x="176" y="520"/>
                </a:lnTo>
                <a:lnTo>
                  <a:pt x="176" y="8"/>
                </a:lnTo>
                <a:lnTo>
                  <a:pt x="184" y="16"/>
                </a:lnTo>
                <a:lnTo>
                  <a:pt x="8" y="16"/>
                </a:lnTo>
                <a:lnTo>
                  <a:pt x="16" y="8"/>
                </a:lnTo>
                <a:lnTo>
                  <a:pt x="16" y="520"/>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27" name="Rectangle 16">
            <a:extLst>
              <a:ext uri="{FF2B5EF4-FFF2-40B4-BE49-F238E27FC236}">
                <a16:creationId xmlns:a16="http://schemas.microsoft.com/office/drawing/2014/main" id="{7B8D8FEA-801B-47E4-B351-03A3FE653B31}"/>
              </a:ext>
            </a:extLst>
          </p:cNvPr>
          <p:cNvSpPr>
            <a:spLocks noChangeArrowheads="1"/>
          </p:cNvSpPr>
          <p:nvPr/>
        </p:nvSpPr>
        <p:spPr bwMode="auto">
          <a:xfrm>
            <a:off x="5953125" y="2911475"/>
            <a:ext cx="141288" cy="21907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28" name="Freeform 17">
            <a:extLst>
              <a:ext uri="{FF2B5EF4-FFF2-40B4-BE49-F238E27FC236}">
                <a16:creationId xmlns:a16="http://schemas.microsoft.com/office/drawing/2014/main" id="{A28C3C28-FBFA-40EE-BBBC-9271C56654A6}"/>
              </a:ext>
            </a:extLst>
          </p:cNvPr>
          <p:cNvSpPr>
            <a:spLocks noEditPoints="1"/>
          </p:cNvSpPr>
          <p:nvPr/>
        </p:nvSpPr>
        <p:spPr bwMode="auto">
          <a:xfrm>
            <a:off x="5946775" y="2906713"/>
            <a:ext cx="141288" cy="219075"/>
          </a:xfrm>
          <a:custGeom>
            <a:avLst/>
            <a:gdLst>
              <a:gd name="T0" fmla="*/ 0 w 192"/>
              <a:gd name="T1" fmla="*/ 2147483647 h 368"/>
              <a:gd name="T2" fmla="*/ 2147483647 w 192"/>
              <a:gd name="T3" fmla="*/ 0 h 368"/>
              <a:gd name="T4" fmla="*/ 2147483647 w 192"/>
              <a:gd name="T5" fmla="*/ 0 h 368"/>
              <a:gd name="T6" fmla="*/ 2147483647 w 192"/>
              <a:gd name="T7" fmla="*/ 2147483647 h 368"/>
              <a:gd name="T8" fmla="*/ 2147483647 w 192"/>
              <a:gd name="T9" fmla="*/ 2147483647 h 368"/>
              <a:gd name="T10" fmla="*/ 2147483647 w 192"/>
              <a:gd name="T11" fmla="*/ 2147483647 h 368"/>
              <a:gd name="T12" fmla="*/ 2147483647 w 192"/>
              <a:gd name="T13" fmla="*/ 2147483647 h 368"/>
              <a:gd name="T14" fmla="*/ 0 w 192"/>
              <a:gd name="T15" fmla="*/ 2147483647 h 368"/>
              <a:gd name="T16" fmla="*/ 0 w 192"/>
              <a:gd name="T17" fmla="*/ 2147483647 h 368"/>
              <a:gd name="T18" fmla="*/ 2147483647 w 192"/>
              <a:gd name="T19" fmla="*/ 2147483647 h 368"/>
              <a:gd name="T20" fmla="*/ 2147483647 w 192"/>
              <a:gd name="T21" fmla="*/ 2147483647 h 368"/>
              <a:gd name="T22" fmla="*/ 2147483647 w 192"/>
              <a:gd name="T23" fmla="*/ 2147483647 h 368"/>
              <a:gd name="T24" fmla="*/ 2147483647 w 192"/>
              <a:gd name="T25" fmla="*/ 2147483647 h 368"/>
              <a:gd name="T26" fmla="*/ 2147483647 w 192"/>
              <a:gd name="T27" fmla="*/ 2147483647 h 368"/>
              <a:gd name="T28" fmla="*/ 2147483647 w 192"/>
              <a:gd name="T29" fmla="*/ 2147483647 h 368"/>
              <a:gd name="T30" fmla="*/ 2147483647 w 192"/>
              <a:gd name="T31" fmla="*/ 2147483647 h 368"/>
              <a:gd name="T32" fmla="*/ 2147483647 w 192"/>
              <a:gd name="T33" fmla="*/ 2147483647 h 368"/>
              <a:gd name="T34" fmla="*/ 2147483647 w 192"/>
              <a:gd name="T35" fmla="*/ 2147483647 h 3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368">
                <a:moveTo>
                  <a:pt x="0" y="8"/>
                </a:moveTo>
                <a:cubicBezTo>
                  <a:pt x="0" y="4"/>
                  <a:pt x="4" y="0"/>
                  <a:pt x="8" y="0"/>
                </a:cubicBezTo>
                <a:lnTo>
                  <a:pt x="184" y="0"/>
                </a:lnTo>
                <a:cubicBezTo>
                  <a:pt x="189" y="0"/>
                  <a:pt x="192" y="4"/>
                  <a:pt x="192" y="8"/>
                </a:cubicBezTo>
                <a:lnTo>
                  <a:pt x="192" y="360"/>
                </a:lnTo>
                <a:cubicBezTo>
                  <a:pt x="192" y="365"/>
                  <a:pt x="189" y="368"/>
                  <a:pt x="184" y="368"/>
                </a:cubicBezTo>
                <a:lnTo>
                  <a:pt x="8" y="368"/>
                </a:lnTo>
                <a:cubicBezTo>
                  <a:pt x="4" y="368"/>
                  <a:pt x="0" y="365"/>
                  <a:pt x="0" y="360"/>
                </a:cubicBezTo>
                <a:lnTo>
                  <a:pt x="0" y="8"/>
                </a:lnTo>
                <a:close/>
                <a:moveTo>
                  <a:pt x="16" y="360"/>
                </a:moveTo>
                <a:lnTo>
                  <a:pt x="8" y="352"/>
                </a:lnTo>
                <a:lnTo>
                  <a:pt x="184" y="352"/>
                </a:lnTo>
                <a:lnTo>
                  <a:pt x="176" y="360"/>
                </a:lnTo>
                <a:lnTo>
                  <a:pt x="176" y="8"/>
                </a:lnTo>
                <a:lnTo>
                  <a:pt x="184" y="16"/>
                </a:lnTo>
                <a:lnTo>
                  <a:pt x="8" y="16"/>
                </a:lnTo>
                <a:lnTo>
                  <a:pt x="16" y="8"/>
                </a:lnTo>
                <a:lnTo>
                  <a:pt x="16" y="360"/>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29" name="Rectangle 18">
            <a:extLst>
              <a:ext uri="{FF2B5EF4-FFF2-40B4-BE49-F238E27FC236}">
                <a16:creationId xmlns:a16="http://schemas.microsoft.com/office/drawing/2014/main" id="{9AA4335F-EFB7-42CA-B52B-322BB9C21806}"/>
              </a:ext>
            </a:extLst>
          </p:cNvPr>
          <p:cNvSpPr>
            <a:spLocks noChangeArrowheads="1"/>
          </p:cNvSpPr>
          <p:nvPr/>
        </p:nvSpPr>
        <p:spPr bwMode="auto">
          <a:xfrm>
            <a:off x="6315075" y="2882900"/>
            <a:ext cx="138113" cy="2476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30" name="Freeform 19">
            <a:extLst>
              <a:ext uri="{FF2B5EF4-FFF2-40B4-BE49-F238E27FC236}">
                <a16:creationId xmlns:a16="http://schemas.microsoft.com/office/drawing/2014/main" id="{B43123CE-B384-423C-91A5-5AF2531AF2F4}"/>
              </a:ext>
            </a:extLst>
          </p:cNvPr>
          <p:cNvSpPr>
            <a:spLocks noEditPoints="1"/>
          </p:cNvSpPr>
          <p:nvPr/>
        </p:nvSpPr>
        <p:spPr bwMode="auto">
          <a:xfrm>
            <a:off x="6308725" y="2876550"/>
            <a:ext cx="139700" cy="249238"/>
          </a:xfrm>
          <a:custGeom>
            <a:avLst/>
            <a:gdLst>
              <a:gd name="T0" fmla="*/ 0 w 192"/>
              <a:gd name="T1" fmla="*/ 2147483647 h 416"/>
              <a:gd name="T2" fmla="*/ 2147483647 w 192"/>
              <a:gd name="T3" fmla="*/ 0 h 416"/>
              <a:gd name="T4" fmla="*/ 2147483647 w 192"/>
              <a:gd name="T5" fmla="*/ 0 h 416"/>
              <a:gd name="T6" fmla="*/ 2147483647 w 192"/>
              <a:gd name="T7" fmla="*/ 2147483647 h 416"/>
              <a:gd name="T8" fmla="*/ 2147483647 w 192"/>
              <a:gd name="T9" fmla="*/ 2147483647 h 416"/>
              <a:gd name="T10" fmla="*/ 2147483647 w 192"/>
              <a:gd name="T11" fmla="*/ 2147483647 h 416"/>
              <a:gd name="T12" fmla="*/ 2147483647 w 192"/>
              <a:gd name="T13" fmla="*/ 2147483647 h 416"/>
              <a:gd name="T14" fmla="*/ 0 w 192"/>
              <a:gd name="T15" fmla="*/ 2147483647 h 416"/>
              <a:gd name="T16" fmla="*/ 0 w 192"/>
              <a:gd name="T17" fmla="*/ 2147483647 h 416"/>
              <a:gd name="T18" fmla="*/ 2147483647 w 192"/>
              <a:gd name="T19" fmla="*/ 2147483647 h 416"/>
              <a:gd name="T20" fmla="*/ 2147483647 w 192"/>
              <a:gd name="T21" fmla="*/ 2147483647 h 416"/>
              <a:gd name="T22" fmla="*/ 2147483647 w 192"/>
              <a:gd name="T23" fmla="*/ 2147483647 h 416"/>
              <a:gd name="T24" fmla="*/ 2147483647 w 192"/>
              <a:gd name="T25" fmla="*/ 2147483647 h 416"/>
              <a:gd name="T26" fmla="*/ 2147483647 w 192"/>
              <a:gd name="T27" fmla="*/ 2147483647 h 416"/>
              <a:gd name="T28" fmla="*/ 2147483647 w 192"/>
              <a:gd name="T29" fmla="*/ 2147483647 h 416"/>
              <a:gd name="T30" fmla="*/ 2147483647 w 192"/>
              <a:gd name="T31" fmla="*/ 2147483647 h 416"/>
              <a:gd name="T32" fmla="*/ 2147483647 w 192"/>
              <a:gd name="T33" fmla="*/ 2147483647 h 416"/>
              <a:gd name="T34" fmla="*/ 2147483647 w 192"/>
              <a:gd name="T35" fmla="*/ 2147483647 h 4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416">
                <a:moveTo>
                  <a:pt x="0" y="8"/>
                </a:moveTo>
                <a:cubicBezTo>
                  <a:pt x="0" y="4"/>
                  <a:pt x="4" y="0"/>
                  <a:pt x="8" y="0"/>
                </a:cubicBezTo>
                <a:lnTo>
                  <a:pt x="184" y="0"/>
                </a:lnTo>
                <a:cubicBezTo>
                  <a:pt x="189" y="0"/>
                  <a:pt x="192" y="4"/>
                  <a:pt x="192" y="8"/>
                </a:cubicBezTo>
                <a:lnTo>
                  <a:pt x="192" y="408"/>
                </a:lnTo>
                <a:cubicBezTo>
                  <a:pt x="192" y="413"/>
                  <a:pt x="189" y="416"/>
                  <a:pt x="184" y="416"/>
                </a:cubicBezTo>
                <a:lnTo>
                  <a:pt x="8" y="416"/>
                </a:lnTo>
                <a:cubicBezTo>
                  <a:pt x="4" y="416"/>
                  <a:pt x="0" y="413"/>
                  <a:pt x="0" y="408"/>
                </a:cubicBezTo>
                <a:lnTo>
                  <a:pt x="0" y="8"/>
                </a:lnTo>
                <a:close/>
                <a:moveTo>
                  <a:pt x="16" y="408"/>
                </a:moveTo>
                <a:lnTo>
                  <a:pt x="8" y="400"/>
                </a:lnTo>
                <a:lnTo>
                  <a:pt x="184" y="400"/>
                </a:lnTo>
                <a:lnTo>
                  <a:pt x="176" y="408"/>
                </a:lnTo>
                <a:lnTo>
                  <a:pt x="176" y="8"/>
                </a:lnTo>
                <a:lnTo>
                  <a:pt x="184" y="16"/>
                </a:lnTo>
                <a:lnTo>
                  <a:pt x="8" y="16"/>
                </a:lnTo>
                <a:lnTo>
                  <a:pt x="16" y="8"/>
                </a:lnTo>
                <a:lnTo>
                  <a:pt x="16" y="408"/>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31" name="Rectangle 20">
            <a:extLst>
              <a:ext uri="{FF2B5EF4-FFF2-40B4-BE49-F238E27FC236}">
                <a16:creationId xmlns:a16="http://schemas.microsoft.com/office/drawing/2014/main" id="{A458034E-CEF9-4177-9DE4-4982B44633D6}"/>
              </a:ext>
            </a:extLst>
          </p:cNvPr>
          <p:cNvSpPr>
            <a:spLocks noChangeArrowheads="1"/>
          </p:cNvSpPr>
          <p:nvPr/>
        </p:nvSpPr>
        <p:spPr bwMode="auto">
          <a:xfrm>
            <a:off x="6673850" y="2882900"/>
            <a:ext cx="141288" cy="2476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32" name="Freeform 21">
            <a:extLst>
              <a:ext uri="{FF2B5EF4-FFF2-40B4-BE49-F238E27FC236}">
                <a16:creationId xmlns:a16="http://schemas.microsoft.com/office/drawing/2014/main" id="{DB035F79-BF36-4DF4-B74D-76CB8E157B92}"/>
              </a:ext>
            </a:extLst>
          </p:cNvPr>
          <p:cNvSpPr>
            <a:spLocks noEditPoints="1"/>
          </p:cNvSpPr>
          <p:nvPr/>
        </p:nvSpPr>
        <p:spPr bwMode="auto">
          <a:xfrm>
            <a:off x="6669088" y="2876550"/>
            <a:ext cx="139700" cy="249238"/>
          </a:xfrm>
          <a:custGeom>
            <a:avLst/>
            <a:gdLst>
              <a:gd name="T0" fmla="*/ 0 w 192"/>
              <a:gd name="T1" fmla="*/ 2147483647 h 416"/>
              <a:gd name="T2" fmla="*/ 2147483647 w 192"/>
              <a:gd name="T3" fmla="*/ 0 h 416"/>
              <a:gd name="T4" fmla="*/ 2147483647 w 192"/>
              <a:gd name="T5" fmla="*/ 0 h 416"/>
              <a:gd name="T6" fmla="*/ 2147483647 w 192"/>
              <a:gd name="T7" fmla="*/ 2147483647 h 416"/>
              <a:gd name="T8" fmla="*/ 2147483647 w 192"/>
              <a:gd name="T9" fmla="*/ 2147483647 h 416"/>
              <a:gd name="T10" fmla="*/ 2147483647 w 192"/>
              <a:gd name="T11" fmla="*/ 2147483647 h 416"/>
              <a:gd name="T12" fmla="*/ 2147483647 w 192"/>
              <a:gd name="T13" fmla="*/ 2147483647 h 416"/>
              <a:gd name="T14" fmla="*/ 0 w 192"/>
              <a:gd name="T15" fmla="*/ 2147483647 h 416"/>
              <a:gd name="T16" fmla="*/ 0 w 192"/>
              <a:gd name="T17" fmla="*/ 2147483647 h 416"/>
              <a:gd name="T18" fmla="*/ 2147483647 w 192"/>
              <a:gd name="T19" fmla="*/ 2147483647 h 416"/>
              <a:gd name="T20" fmla="*/ 2147483647 w 192"/>
              <a:gd name="T21" fmla="*/ 2147483647 h 416"/>
              <a:gd name="T22" fmla="*/ 2147483647 w 192"/>
              <a:gd name="T23" fmla="*/ 2147483647 h 416"/>
              <a:gd name="T24" fmla="*/ 2147483647 w 192"/>
              <a:gd name="T25" fmla="*/ 2147483647 h 416"/>
              <a:gd name="T26" fmla="*/ 2147483647 w 192"/>
              <a:gd name="T27" fmla="*/ 2147483647 h 416"/>
              <a:gd name="T28" fmla="*/ 2147483647 w 192"/>
              <a:gd name="T29" fmla="*/ 2147483647 h 416"/>
              <a:gd name="T30" fmla="*/ 2147483647 w 192"/>
              <a:gd name="T31" fmla="*/ 2147483647 h 416"/>
              <a:gd name="T32" fmla="*/ 2147483647 w 192"/>
              <a:gd name="T33" fmla="*/ 2147483647 h 416"/>
              <a:gd name="T34" fmla="*/ 2147483647 w 192"/>
              <a:gd name="T35" fmla="*/ 2147483647 h 4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416">
                <a:moveTo>
                  <a:pt x="0" y="8"/>
                </a:moveTo>
                <a:cubicBezTo>
                  <a:pt x="0" y="4"/>
                  <a:pt x="4" y="0"/>
                  <a:pt x="8" y="0"/>
                </a:cubicBezTo>
                <a:lnTo>
                  <a:pt x="184" y="0"/>
                </a:lnTo>
                <a:cubicBezTo>
                  <a:pt x="189" y="0"/>
                  <a:pt x="192" y="4"/>
                  <a:pt x="192" y="8"/>
                </a:cubicBezTo>
                <a:lnTo>
                  <a:pt x="192" y="408"/>
                </a:lnTo>
                <a:cubicBezTo>
                  <a:pt x="192" y="413"/>
                  <a:pt x="189" y="416"/>
                  <a:pt x="184" y="416"/>
                </a:cubicBezTo>
                <a:lnTo>
                  <a:pt x="8" y="416"/>
                </a:lnTo>
                <a:cubicBezTo>
                  <a:pt x="4" y="416"/>
                  <a:pt x="0" y="413"/>
                  <a:pt x="0" y="408"/>
                </a:cubicBezTo>
                <a:lnTo>
                  <a:pt x="0" y="8"/>
                </a:lnTo>
                <a:close/>
                <a:moveTo>
                  <a:pt x="16" y="408"/>
                </a:moveTo>
                <a:lnTo>
                  <a:pt x="8" y="400"/>
                </a:lnTo>
                <a:lnTo>
                  <a:pt x="184" y="400"/>
                </a:lnTo>
                <a:lnTo>
                  <a:pt x="176" y="408"/>
                </a:lnTo>
                <a:lnTo>
                  <a:pt x="176" y="8"/>
                </a:lnTo>
                <a:lnTo>
                  <a:pt x="184" y="16"/>
                </a:lnTo>
                <a:lnTo>
                  <a:pt x="8" y="16"/>
                </a:lnTo>
                <a:lnTo>
                  <a:pt x="16" y="8"/>
                </a:lnTo>
                <a:lnTo>
                  <a:pt x="16" y="408"/>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33" name="Rectangle 44">
            <a:extLst>
              <a:ext uri="{FF2B5EF4-FFF2-40B4-BE49-F238E27FC236}">
                <a16:creationId xmlns:a16="http://schemas.microsoft.com/office/drawing/2014/main" id="{17EC645F-60FE-425B-A130-A1A324B697A7}"/>
              </a:ext>
            </a:extLst>
          </p:cNvPr>
          <p:cNvSpPr>
            <a:spLocks noChangeArrowheads="1"/>
          </p:cNvSpPr>
          <p:nvPr/>
        </p:nvSpPr>
        <p:spPr bwMode="auto">
          <a:xfrm>
            <a:off x="5767388" y="3016250"/>
            <a:ext cx="139700" cy="104775"/>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34" name="Freeform 45">
            <a:extLst>
              <a:ext uri="{FF2B5EF4-FFF2-40B4-BE49-F238E27FC236}">
                <a16:creationId xmlns:a16="http://schemas.microsoft.com/office/drawing/2014/main" id="{C5AC08F5-3A3B-474E-BC33-0DBDB11A268A}"/>
              </a:ext>
            </a:extLst>
          </p:cNvPr>
          <p:cNvSpPr>
            <a:spLocks noEditPoints="1"/>
          </p:cNvSpPr>
          <p:nvPr/>
        </p:nvSpPr>
        <p:spPr bwMode="auto">
          <a:xfrm>
            <a:off x="5761038" y="3011488"/>
            <a:ext cx="150812" cy="114300"/>
          </a:xfrm>
          <a:custGeom>
            <a:avLst/>
            <a:gdLst>
              <a:gd name="T0" fmla="*/ 0 w 208"/>
              <a:gd name="T1" fmla="*/ 2147483647 h 192"/>
              <a:gd name="T2" fmla="*/ 2147483647 w 208"/>
              <a:gd name="T3" fmla="*/ 0 h 192"/>
              <a:gd name="T4" fmla="*/ 2147483647 w 208"/>
              <a:gd name="T5" fmla="*/ 0 h 192"/>
              <a:gd name="T6" fmla="*/ 2147483647 w 208"/>
              <a:gd name="T7" fmla="*/ 2147483647 h 192"/>
              <a:gd name="T8" fmla="*/ 2147483647 w 208"/>
              <a:gd name="T9" fmla="*/ 2147483647 h 192"/>
              <a:gd name="T10" fmla="*/ 2147483647 w 208"/>
              <a:gd name="T11" fmla="*/ 2147483647 h 192"/>
              <a:gd name="T12" fmla="*/ 2147483647 w 208"/>
              <a:gd name="T13" fmla="*/ 2147483647 h 192"/>
              <a:gd name="T14" fmla="*/ 0 w 208"/>
              <a:gd name="T15" fmla="*/ 2147483647 h 192"/>
              <a:gd name="T16" fmla="*/ 0 w 208"/>
              <a:gd name="T17" fmla="*/ 2147483647 h 192"/>
              <a:gd name="T18" fmla="*/ 2147483647 w 208"/>
              <a:gd name="T19" fmla="*/ 2147483647 h 192"/>
              <a:gd name="T20" fmla="*/ 2147483647 w 208"/>
              <a:gd name="T21" fmla="*/ 2147483647 h 192"/>
              <a:gd name="T22" fmla="*/ 2147483647 w 208"/>
              <a:gd name="T23" fmla="*/ 2147483647 h 192"/>
              <a:gd name="T24" fmla="*/ 2147483647 w 208"/>
              <a:gd name="T25" fmla="*/ 2147483647 h 192"/>
              <a:gd name="T26" fmla="*/ 2147483647 w 208"/>
              <a:gd name="T27" fmla="*/ 2147483647 h 192"/>
              <a:gd name="T28" fmla="*/ 2147483647 w 208"/>
              <a:gd name="T29" fmla="*/ 2147483647 h 192"/>
              <a:gd name="T30" fmla="*/ 2147483647 w 208"/>
              <a:gd name="T31" fmla="*/ 2147483647 h 192"/>
              <a:gd name="T32" fmla="*/ 2147483647 w 208"/>
              <a:gd name="T33" fmla="*/ 2147483647 h 192"/>
              <a:gd name="T34" fmla="*/ 2147483647 w 208"/>
              <a:gd name="T35" fmla="*/ 2147483647 h 1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92">
                <a:moveTo>
                  <a:pt x="0" y="8"/>
                </a:moveTo>
                <a:cubicBezTo>
                  <a:pt x="0" y="4"/>
                  <a:pt x="4" y="0"/>
                  <a:pt x="8" y="0"/>
                </a:cubicBezTo>
                <a:lnTo>
                  <a:pt x="200" y="0"/>
                </a:lnTo>
                <a:cubicBezTo>
                  <a:pt x="205" y="0"/>
                  <a:pt x="208" y="4"/>
                  <a:pt x="208" y="8"/>
                </a:cubicBezTo>
                <a:lnTo>
                  <a:pt x="208" y="184"/>
                </a:lnTo>
                <a:cubicBezTo>
                  <a:pt x="208" y="189"/>
                  <a:pt x="205" y="192"/>
                  <a:pt x="200" y="192"/>
                </a:cubicBezTo>
                <a:lnTo>
                  <a:pt x="8" y="192"/>
                </a:lnTo>
                <a:cubicBezTo>
                  <a:pt x="4" y="192"/>
                  <a:pt x="0" y="189"/>
                  <a:pt x="0" y="184"/>
                </a:cubicBezTo>
                <a:lnTo>
                  <a:pt x="0" y="8"/>
                </a:lnTo>
                <a:close/>
                <a:moveTo>
                  <a:pt x="16" y="184"/>
                </a:moveTo>
                <a:lnTo>
                  <a:pt x="8" y="176"/>
                </a:lnTo>
                <a:lnTo>
                  <a:pt x="200" y="176"/>
                </a:lnTo>
                <a:lnTo>
                  <a:pt x="192" y="184"/>
                </a:lnTo>
                <a:lnTo>
                  <a:pt x="192" y="8"/>
                </a:lnTo>
                <a:lnTo>
                  <a:pt x="200" y="16"/>
                </a:lnTo>
                <a:lnTo>
                  <a:pt x="8" y="16"/>
                </a:lnTo>
                <a:lnTo>
                  <a:pt x="16" y="8"/>
                </a:lnTo>
                <a:lnTo>
                  <a:pt x="16" y="184"/>
                </a:lnTo>
                <a:close/>
              </a:path>
            </a:pathLst>
          </a:custGeom>
          <a:solidFill>
            <a:schemeClr val="accent2">
              <a:alpha val="50195"/>
            </a:schemeClr>
          </a:solidFill>
          <a:ln w="9525" cap="flat">
            <a:solidFill>
              <a:srgbClr val="FFFFFF"/>
            </a:solidFill>
            <a:prstDash val="solid"/>
            <a:bevel/>
            <a:headEnd/>
            <a:tailEnd/>
          </a:ln>
        </p:spPr>
        <p:txBody>
          <a:bodyPr/>
          <a:lstStyle/>
          <a:p>
            <a:endParaRPr lang="de-DE"/>
          </a:p>
        </p:txBody>
      </p:sp>
      <p:sp>
        <p:nvSpPr>
          <p:cNvPr id="19535" name="Rectangle 46">
            <a:extLst>
              <a:ext uri="{FF2B5EF4-FFF2-40B4-BE49-F238E27FC236}">
                <a16:creationId xmlns:a16="http://schemas.microsoft.com/office/drawing/2014/main" id="{7EF32A20-18DC-4840-82B5-11537C857868}"/>
              </a:ext>
            </a:extLst>
          </p:cNvPr>
          <p:cNvSpPr>
            <a:spLocks noChangeArrowheads="1"/>
          </p:cNvSpPr>
          <p:nvPr/>
        </p:nvSpPr>
        <p:spPr bwMode="auto">
          <a:xfrm>
            <a:off x="6140450" y="3016250"/>
            <a:ext cx="128588" cy="104775"/>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36" name="Freeform 47">
            <a:extLst>
              <a:ext uri="{FF2B5EF4-FFF2-40B4-BE49-F238E27FC236}">
                <a16:creationId xmlns:a16="http://schemas.microsoft.com/office/drawing/2014/main" id="{0C6A7CD8-12C6-4181-9D02-BBAC3BB49C98}"/>
              </a:ext>
            </a:extLst>
          </p:cNvPr>
          <p:cNvSpPr>
            <a:spLocks noEditPoints="1"/>
          </p:cNvSpPr>
          <p:nvPr/>
        </p:nvSpPr>
        <p:spPr bwMode="auto">
          <a:xfrm>
            <a:off x="6134100" y="3011488"/>
            <a:ext cx="139700" cy="114300"/>
          </a:xfrm>
          <a:custGeom>
            <a:avLst/>
            <a:gdLst>
              <a:gd name="T0" fmla="*/ 0 w 192"/>
              <a:gd name="T1" fmla="*/ 2147483647 h 192"/>
              <a:gd name="T2" fmla="*/ 2147483647 w 192"/>
              <a:gd name="T3" fmla="*/ 0 h 192"/>
              <a:gd name="T4" fmla="*/ 2147483647 w 192"/>
              <a:gd name="T5" fmla="*/ 0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0 w 192"/>
              <a:gd name="T15" fmla="*/ 2147483647 h 192"/>
              <a:gd name="T16" fmla="*/ 0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192">
                <a:moveTo>
                  <a:pt x="0" y="8"/>
                </a:moveTo>
                <a:cubicBezTo>
                  <a:pt x="0" y="4"/>
                  <a:pt x="4" y="0"/>
                  <a:pt x="8" y="0"/>
                </a:cubicBezTo>
                <a:lnTo>
                  <a:pt x="184" y="0"/>
                </a:lnTo>
                <a:cubicBezTo>
                  <a:pt x="189" y="0"/>
                  <a:pt x="192" y="4"/>
                  <a:pt x="192" y="8"/>
                </a:cubicBezTo>
                <a:lnTo>
                  <a:pt x="192" y="184"/>
                </a:lnTo>
                <a:cubicBezTo>
                  <a:pt x="192" y="189"/>
                  <a:pt x="189" y="192"/>
                  <a:pt x="184" y="192"/>
                </a:cubicBezTo>
                <a:lnTo>
                  <a:pt x="8" y="192"/>
                </a:lnTo>
                <a:cubicBezTo>
                  <a:pt x="4" y="192"/>
                  <a:pt x="0" y="189"/>
                  <a:pt x="0" y="184"/>
                </a:cubicBezTo>
                <a:lnTo>
                  <a:pt x="0" y="8"/>
                </a:lnTo>
                <a:close/>
                <a:moveTo>
                  <a:pt x="16" y="184"/>
                </a:moveTo>
                <a:lnTo>
                  <a:pt x="8" y="176"/>
                </a:lnTo>
                <a:lnTo>
                  <a:pt x="184" y="176"/>
                </a:lnTo>
                <a:lnTo>
                  <a:pt x="176" y="184"/>
                </a:lnTo>
                <a:lnTo>
                  <a:pt x="176" y="8"/>
                </a:lnTo>
                <a:lnTo>
                  <a:pt x="184" y="16"/>
                </a:lnTo>
                <a:lnTo>
                  <a:pt x="8" y="16"/>
                </a:lnTo>
                <a:lnTo>
                  <a:pt x="16" y="8"/>
                </a:lnTo>
                <a:lnTo>
                  <a:pt x="16" y="184"/>
                </a:lnTo>
                <a:close/>
              </a:path>
            </a:pathLst>
          </a:custGeom>
          <a:solidFill>
            <a:schemeClr val="accent2">
              <a:alpha val="20000"/>
            </a:schemeClr>
          </a:solidFill>
          <a:ln w="9525" cap="flat">
            <a:solidFill>
              <a:srgbClr val="FFFFFF"/>
            </a:solidFill>
            <a:prstDash val="solid"/>
            <a:bevel/>
            <a:headEnd/>
            <a:tailEnd/>
          </a:ln>
        </p:spPr>
        <p:txBody>
          <a:bodyPr/>
          <a:lstStyle/>
          <a:p>
            <a:endParaRPr lang="de-DE"/>
          </a:p>
        </p:txBody>
      </p:sp>
      <p:sp>
        <p:nvSpPr>
          <p:cNvPr id="19537" name="Rectangle 48">
            <a:extLst>
              <a:ext uri="{FF2B5EF4-FFF2-40B4-BE49-F238E27FC236}">
                <a16:creationId xmlns:a16="http://schemas.microsoft.com/office/drawing/2014/main" id="{10199224-369A-4587-9D4B-5CF88BCD18FC}"/>
              </a:ext>
            </a:extLst>
          </p:cNvPr>
          <p:cNvSpPr>
            <a:spLocks noChangeArrowheads="1"/>
          </p:cNvSpPr>
          <p:nvPr/>
        </p:nvSpPr>
        <p:spPr bwMode="auto">
          <a:xfrm>
            <a:off x="6500813" y="2882900"/>
            <a:ext cx="127000" cy="238125"/>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38" name="Freeform 49">
            <a:extLst>
              <a:ext uri="{FF2B5EF4-FFF2-40B4-BE49-F238E27FC236}">
                <a16:creationId xmlns:a16="http://schemas.microsoft.com/office/drawing/2014/main" id="{D8CEDD8A-6631-4D40-A3AD-4F5ED03419E6}"/>
              </a:ext>
            </a:extLst>
          </p:cNvPr>
          <p:cNvSpPr>
            <a:spLocks noEditPoints="1"/>
          </p:cNvSpPr>
          <p:nvPr/>
        </p:nvSpPr>
        <p:spPr bwMode="auto">
          <a:xfrm>
            <a:off x="6494463" y="2876550"/>
            <a:ext cx="139700" cy="249238"/>
          </a:xfrm>
          <a:custGeom>
            <a:avLst/>
            <a:gdLst>
              <a:gd name="T0" fmla="*/ 0 w 192"/>
              <a:gd name="T1" fmla="*/ 2147483647 h 416"/>
              <a:gd name="T2" fmla="*/ 2147483647 w 192"/>
              <a:gd name="T3" fmla="*/ 0 h 416"/>
              <a:gd name="T4" fmla="*/ 2147483647 w 192"/>
              <a:gd name="T5" fmla="*/ 0 h 416"/>
              <a:gd name="T6" fmla="*/ 2147483647 w 192"/>
              <a:gd name="T7" fmla="*/ 2147483647 h 416"/>
              <a:gd name="T8" fmla="*/ 2147483647 w 192"/>
              <a:gd name="T9" fmla="*/ 2147483647 h 416"/>
              <a:gd name="T10" fmla="*/ 2147483647 w 192"/>
              <a:gd name="T11" fmla="*/ 2147483647 h 416"/>
              <a:gd name="T12" fmla="*/ 2147483647 w 192"/>
              <a:gd name="T13" fmla="*/ 2147483647 h 416"/>
              <a:gd name="T14" fmla="*/ 0 w 192"/>
              <a:gd name="T15" fmla="*/ 2147483647 h 416"/>
              <a:gd name="T16" fmla="*/ 0 w 192"/>
              <a:gd name="T17" fmla="*/ 2147483647 h 416"/>
              <a:gd name="T18" fmla="*/ 2147483647 w 192"/>
              <a:gd name="T19" fmla="*/ 2147483647 h 416"/>
              <a:gd name="T20" fmla="*/ 2147483647 w 192"/>
              <a:gd name="T21" fmla="*/ 2147483647 h 416"/>
              <a:gd name="T22" fmla="*/ 2147483647 w 192"/>
              <a:gd name="T23" fmla="*/ 2147483647 h 416"/>
              <a:gd name="T24" fmla="*/ 2147483647 w 192"/>
              <a:gd name="T25" fmla="*/ 2147483647 h 416"/>
              <a:gd name="T26" fmla="*/ 2147483647 w 192"/>
              <a:gd name="T27" fmla="*/ 2147483647 h 416"/>
              <a:gd name="T28" fmla="*/ 2147483647 w 192"/>
              <a:gd name="T29" fmla="*/ 2147483647 h 416"/>
              <a:gd name="T30" fmla="*/ 2147483647 w 192"/>
              <a:gd name="T31" fmla="*/ 2147483647 h 416"/>
              <a:gd name="T32" fmla="*/ 2147483647 w 192"/>
              <a:gd name="T33" fmla="*/ 2147483647 h 416"/>
              <a:gd name="T34" fmla="*/ 2147483647 w 192"/>
              <a:gd name="T35" fmla="*/ 2147483647 h 4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416">
                <a:moveTo>
                  <a:pt x="0" y="8"/>
                </a:moveTo>
                <a:cubicBezTo>
                  <a:pt x="0" y="4"/>
                  <a:pt x="4" y="0"/>
                  <a:pt x="8" y="0"/>
                </a:cubicBezTo>
                <a:lnTo>
                  <a:pt x="184" y="0"/>
                </a:lnTo>
                <a:cubicBezTo>
                  <a:pt x="189" y="0"/>
                  <a:pt x="192" y="4"/>
                  <a:pt x="192" y="8"/>
                </a:cubicBezTo>
                <a:lnTo>
                  <a:pt x="192" y="408"/>
                </a:lnTo>
                <a:cubicBezTo>
                  <a:pt x="192" y="413"/>
                  <a:pt x="189" y="416"/>
                  <a:pt x="184" y="416"/>
                </a:cubicBezTo>
                <a:lnTo>
                  <a:pt x="8" y="416"/>
                </a:lnTo>
                <a:cubicBezTo>
                  <a:pt x="4" y="416"/>
                  <a:pt x="0" y="413"/>
                  <a:pt x="0" y="408"/>
                </a:cubicBezTo>
                <a:lnTo>
                  <a:pt x="0" y="8"/>
                </a:lnTo>
                <a:close/>
                <a:moveTo>
                  <a:pt x="16" y="408"/>
                </a:moveTo>
                <a:lnTo>
                  <a:pt x="8" y="400"/>
                </a:lnTo>
                <a:lnTo>
                  <a:pt x="184" y="400"/>
                </a:lnTo>
                <a:lnTo>
                  <a:pt x="176" y="408"/>
                </a:lnTo>
                <a:lnTo>
                  <a:pt x="176" y="8"/>
                </a:lnTo>
                <a:lnTo>
                  <a:pt x="184" y="16"/>
                </a:lnTo>
                <a:lnTo>
                  <a:pt x="8" y="16"/>
                </a:lnTo>
                <a:lnTo>
                  <a:pt x="16" y="8"/>
                </a:lnTo>
                <a:lnTo>
                  <a:pt x="16" y="408"/>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39" name="Rectangle 50">
            <a:extLst>
              <a:ext uri="{FF2B5EF4-FFF2-40B4-BE49-F238E27FC236}">
                <a16:creationId xmlns:a16="http://schemas.microsoft.com/office/drawing/2014/main" id="{FB96752C-CB70-4599-BB36-A1B1F12F60BE}"/>
              </a:ext>
            </a:extLst>
          </p:cNvPr>
          <p:cNvSpPr>
            <a:spLocks noChangeArrowheads="1"/>
          </p:cNvSpPr>
          <p:nvPr/>
        </p:nvSpPr>
        <p:spPr bwMode="auto">
          <a:xfrm>
            <a:off x="6861175" y="3082925"/>
            <a:ext cx="128588" cy="38100"/>
          </a:xfrm>
          <a:prstGeom prst="rect">
            <a:avLst/>
          </a:prstGeom>
          <a:solidFill>
            <a:srgbClr val="BFDE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40" name="Freeform 51">
            <a:extLst>
              <a:ext uri="{FF2B5EF4-FFF2-40B4-BE49-F238E27FC236}">
                <a16:creationId xmlns:a16="http://schemas.microsoft.com/office/drawing/2014/main" id="{C815FD61-FCDA-4DE4-998C-429A2E13CE4F}"/>
              </a:ext>
            </a:extLst>
          </p:cNvPr>
          <p:cNvSpPr>
            <a:spLocks noEditPoints="1"/>
          </p:cNvSpPr>
          <p:nvPr/>
        </p:nvSpPr>
        <p:spPr bwMode="auto">
          <a:xfrm>
            <a:off x="6856413" y="3078163"/>
            <a:ext cx="138112" cy="47625"/>
          </a:xfrm>
          <a:custGeom>
            <a:avLst/>
            <a:gdLst>
              <a:gd name="T0" fmla="*/ 0 w 192"/>
              <a:gd name="T1" fmla="*/ 2147483647 h 80"/>
              <a:gd name="T2" fmla="*/ 2147483647 w 192"/>
              <a:gd name="T3" fmla="*/ 0 h 80"/>
              <a:gd name="T4" fmla="*/ 2147483647 w 192"/>
              <a:gd name="T5" fmla="*/ 0 h 80"/>
              <a:gd name="T6" fmla="*/ 2147483647 w 192"/>
              <a:gd name="T7" fmla="*/ 2147483647 h 80"/>
              <a:gd name="T8" fmla="*/ 2147483647 w 192"/>
              <a:gd name="T9" fmla="*/ 2147483647 h 80"/>
              <a:gd name="T10" fmla="*/ 2147483647 w 192"/>
              <a:gd name="T11" fmla="*/ 2147483647 h 80"/>
              <a:gd name="T12" fmla="*/ 2147483647 w 192"/>
              <a:gd name="T13" fmla="*/ 2147483647 h 80"/>
              <a:gd name="T14" fmla="*/ 0 w 192"/>
              <a:gd name="T15" fmla="*/ 2147483647 h 80"/>
              <a:gd name="T16" fmla="*/ 0 w 192"/>
              <a:gd name="T17" fmla="*/ 2147483647 h 80"/>
              <a:gd name="T18" fmla="*/ 2147483647 w 192"/>
              <a:gd name="T19" fmla="*/ 2147483647 h 80"/>
              <a:gd name="T20" fmla="*/ 2147483647 w 192"/>
              <a:gd name="T21" fmla="*/ 2147483647 h 80"/>
              <a:gd name="T22" fmla="*/ 2147483647 w 192"/>
              <a:gd name="T23" fmla="*/ 2147483647 h 80"/>
              <a:gd name="T24" fmla="*/ 2147483647 w 192"/>
              <a:gd name="T25" fmla="*/ 2147483647 h 80"/>
              <a:gd name="T26" fmla="*/ 2147483647 w 192"/>
              <a:gd name="T27" fmla="*/ 2147483647 h 80"/>
              <a:gd name="T28" fmla="*/ 2147483647 w 192"/>
              <a:gd name="T29" fmla="*/ 2147483647 h 80"/>
              <a:gd name="T30" fmla="*/ 2147483647 w 192"/>
              <a:gd name="T31" fmla="*/ 2147483647 h 80"/>
              <a:gd name="T32" fmla="*/ 2147483647 w 192"/>
              <a:gd name="T33" fmla="*/ 2147483647 h 80"/>
              <a:gd name="T34" fmla="*/ 2147483647 w 192"/>
              <a:gd name="T35" fmla="*/ 2147483647 h 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80">
                <a:moveTo>
                  <a:pt x="0" y="8"/>
                </a:moveTo>
                <a:cubicBezTo>
                  <a:pt x="0" y="4"/>
                  <a:pt x="4" y="0"/>
                  <a:pt x="8" y="0"/>
                </a:cubicBezTo>
                <a:lnTo>
                  <a:pt x="184" y="0"/>
                </a:lnTo>
                <a:cubicBezTo>
                  <a:pt x="189" y="0"/>
                  <a:pt x="192" y="4"/>
                  <a:pt x="192" y="8"/>
                </a:cubicBezTo>
                <a:lnTo>
                  <a:pt x="192" y="72"/>
                </a:lnTo>
                <a:cubicBezTo>
                  <a:pt x="192" y="77"/>
                  <a:pt x="189" y="80"/>
                  <a:pt x="184" y="80"/>
                </a:cubicBezTo>
                <a:lnTo>
                  <a:pt x="8" y="80"/>
                </a:lnTo>
                <a:cubicBezTo>
                  <a:pt x="4" y="80"/>
                  <a:pt x="0" y="77"/>
                  <a:pt x="0" y="72"/>
                </a:cubicBezTo>
                <a:lnTo>
                  <a:pt x="0" y="8"/>
                </a:lnTo>
                <a:close/>
                <a:moveTo>
                  <a:pt x="16" y="72"/>
                </a:moveTo>
                <a:lnTo>
                  <a:pt x="8" y="64"/>
                </a:lnTo>
                <a:lnTo>
                  <a:pt x="184" y="64"/>
                </a:lnTo>
                <a:lnTo>
                  <a:pt x="176" y="72"/>
                </a:lnTo>
                <a:lnTo>
                  <a:pt x="176" y="8"/>
                </a:lnTo>
                <a:lnTo>
                  <a:pt x="184" y="16"/>
                </a:lnTo>
                <a:lnTo>
                  <a:pt x="8" y="16"/>
                </a:lnTo>
                <a:lnTo>
                  <a:pt x="16" y="8"/>
                </a:lnTo>
                <a:lnTo>
                  <a:pt x="16" y="72"/>
                </a:lnTo>
                <a:close/>
              </a:path>
            </a:pathLst>
          </a:custGeom>
          <a:solidFill>
            <a:schemeClr val="accent2">
              <a:alpha val="20000"/>
            </a:schemeClr>
          </a:solidFill>
          <a:ln w="9525" cap="flat">
            <a:solidFill>
              <a:srgbClr val="FFFFFF"/>
            </a:solidFill>
            <a:prstDash val="solid"/>
            <a:bevel/>
            <a:headEnd/>
            <a:tailEnd/>
          </a:ln>
        </p:spPr>
        <p:txBody>
          <a:bodyPr/>
          <a:lstStyle/>
          <a:p>
            <a:endParaRPr lang="de-DE"/>
          </a:p>
        </p:txBody>
      </p:sp>
      <p:sp>
        <p:nvSpPr>
          <p:cNvPr id="19541" name="Rectangle 72">
            <a:extLst>
              <a:ext uri="{FF2B5EF4-FFF2-40B4-BE49-F238E27FC236}">
                <a16:creationId xmlns:a16="http://schemas.microsoft.com/office/drawing/2014/main" id="{0C16CF5D-4F0B-4030-A2B7-5ADD4AB92EEA}"/>
              </a:ext>
            </a:extLst>
          </p:cNvPr>
          <p:cNvSpPr>
            <a:spLocks noChangeArrowheads="1"/>
          </p:cNvSpPr>
          <p:nvPr/>
        </p:nvSpPr>
        <p:spPr bwMode="auto">
          <a:xfrm>
            <a:off x="5591175" y="2681288"/>
            <a:ext cx="1444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1.5</a:t>
            </a:r>
            <a:endParaRPr lang="de-DE" altLang="de-DE" sz="2400" b="1">
              <a:solidFill>
                <a:srgbClr val="262626"/>
              </a:solidFill>
            </a:endParaRPr>
          </a:p>
        </p:txBody>
      </p:sp>
      <p:sp>
        <p:nvSpPr>
          <p:cNvPr id="19542" name="Rectangle 73">
            <a:extLst>
              <a:ext uri="{FF2B5EF4-FFF2-40B4-BE49-F238E27FC236}">
                <a16:creationId xmlns:a16="http://schemas.microsoft.com/office/drawing/2014/main" id="{C92C2677-3E4E-4A1B-A608-9418F2701E51}"/>
              </a:ext>
            </a:extLst>
          </p:cNvPr>
          <p:cNvSpPr>
            <a:spLocks noChangeArrowheads="1"/>
          </p:cNvSpPr>
          <p:nvPr/>
        </p:nvSpPr>
        <p:spPr bwMode="auto">
          <a:xfrm>
            <a:off x="5967413" y="2779713"/>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1.1</a:t>
            </a:r>
            <a:endParaRPr lang="de-DE" altLang="de-DE" sz="2400" b="1">
              <a:solidFill>
                <a:srgbClr val="262626"/>
              </a:solidFill>
            </a:endParaRPr>
          </a:p>
        </p:txBody>
      </p:sp>
      <p:sp>
        <p:nvSpPr>
          <p:cNvPr id="19543" name="Rectangle 74">
            <a:extLst>
              <a:ext uri="{FF2B5EF4-FFF2-40B4-BE49-F238E27FC236}">
                <a16:creationId xmlns:a16="http://schemas.microsoft.com/office/drawing/2014/main" id="{E99F2334-E137-42BF-AFAF-C2FAC93214F7}"/>
              </a:ext>
            </a:extLst>
          </p:cNvPr>
          <p:cNvSpPr>
            <a:spLocks noChangeArrowheads="1"/>
          </p:cNvSpPr>
          <p:nvPr/>
        </p:nvSpPr>
        <p:spPr bwMode="auto">
          <a:xfrm>
            <a:off x="6329363" y="2714625"/>
            <a:ext cx="14446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1.2</a:t>
            </a:r>
            <a:endParaRPr lang="de-DE" altLang="de-DE" sz="2400" b="1">
              <a:solidFill>
                <a:srgbClr val="262626"/>
              </a:solidFill>
            </a:endParaRPr>
          </a:p>
        </p:txBody>
      </p:sp>
      <p:sp>
        <p:nvSpPr>
          <p:cNvPr id="19544" name="Rectangle 75">
            <a:extLst>
              <a:ext uri="{FF2B5EF4-FFF2-40B4-BE49-F238E27FC236}">
                <a16:creationId xmlns:a16="http://schemas.microsoft.com/office/drawing/2014/main" id="{7C654754-F5DA-4438-A48C-07F518D70148}"/>
              </a:ext>
            </a:extLst>
          </p:cNvPr>
          <p:cNvSpPr>
            <a:spLocks noChangeArrowheads="1"/>
          </p:cNvSpPr>
          <p:nvPr/>
        </p:nvSpPr>
        <p:spPr bwMode="auto">
          <a:xfrm>
            <a:off x="6691313" y="2717800"/>
            <a:ext cx="14446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1.2</a:t>
            </a:r>
            <a:endParaRPr lang="de-DE" altLang="de-DE" sz="2400" b="1">
              <a:solidFill>
                <a:srgbClr val="262626"/>
              </a:solidFill>
            </a:endParaRPr>
          </a:p>
        </p:txBody>
      </p:sp>
      <p:sp>
        <p:nvSpPr>
          <p:cNvPr id="19545" name="Rectangle 87">
            <a:extLst>
              <a:ext uri="{FF2B5EF4-FFF2-40B4-BE49-F238E27FC236}">
                <a16:creationId xmlns:a16="http://schemas.microsoft.com/office/drawing/2014/main" id="{5BE7A488-C9A0-4C26-81DC-C62E109FE438}"/>
              </a:ext>
            </a:extLst>
          </p:cNvPr>
          <p:cNvSpPr>
            <a:spLocks noChangeArrowheads="1"/>
          </p:cNvSpPr>
          <p:nvPr/>
        </p:nvSpPr>
        <p:spPr bwMode="auto">
          <a:xfrm>
            <a:off x="5740400" y="2881313"/>
            <a:ext cx="2349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0.9%</a:t>
            </a:r>
            <a:endParaRPr lang="de-DE" altLang="de-DE" sz="2400" b="1">
              <a:solidFill>
                <a:srgbClr val="262626"/>
              </a:solidFill>
            </a:endParaRPr>
          </a:p>
        </p:txBody>
      </p:sp>
      <p:sp>
        <p:nvSpPr>
          <p:cNvPr id="19546" name="Rectangle 3">
            <a:extLst>
              <a:ext uri="{FF2B5EF4-FFF2-40B4-BE49-F238E27FC236}">
                <a16:creationId xmlns:a16="http://schemas.microsoft.com/office/drawing/2014/main" id="{89511164-B3C5-4DC3-9E5A-84C4A1458468}"/>
              </a:ext>
            </a:extLst>
          </p:cNvPr>
          <p:cNvSpPr>
            <a:spLocks noChangeArrowheads="1"/>
          </p:cNvSpPr>
          <p:nvPr>
            <p:custDataLst>
              <p:tags r:id="rId6"/>
            </p:custDataLst>
          </p:nvPr>
        </p:nvSpPr>
        <p:spPr bwMode="auto">
          <a:xfrm>
            <a:off x="3630613" y="1925638"/>
            <a:ext cx="1555750" cy="2327275"/>
          </a:xfrm>
          <a:prstGeom prst="rect">
            <a:avLst/>
          </a:prstGeom>
          <a:solidFill>
            <a:srgbClr val="E5F2F4"/>
          </a:solidFill>
          <a:ln w="6350">
            <a:solidFill>
              <a:srgbClr val="007C92"/>
            </a:solidFill>
            <a:prstDash val="dash"/>
            <a:miter lim="800000"/>
            <a:headEnd/>
            <a:tailEnd/>
          </a:ln>
        </p:spPr>
        <p:txBody>
          <a:bodyPr wrap="none" lIns="54000" tIns="54000" rIns="54000" bIns="54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47" name="Rectangle 88">
            <a:extLst>
              <a:ext uri="{FF2B5EF4-FFF2-40B4-BE49-F238E27FC236}">
                <a16:creationId xmlns:a16="http://schemas.microsoft.com/office/drawing/2014/main" id="{831648A5-9FA4-48F1-B164-56CBEC1F9ADC}"/>
              </a:ext>
            </a:extLst>
          </p:cNvPr>
          <p:cNvSpPr>
            <a:spLocks noChangeArrowheads="1"/>
          </p:cNvSpPr>
          <p:nvPr/>
        </p:nvSpPr>
        <p:spPr bwMode="auto">
          <a:xfrm>
            <a:off x="6102350" y="2886075"/>
            <a:ext cx="2349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0.8%</a:t>
            </a:r>
            <a:endParaRPr lang="de-DE" altLang="de-DE" sz="2400" b="1">
              <a:solidFill>
                <a:srgbClr val="262626"/>
              </a:solidFill>
            </a:endParaRPr>
          </a:p>
        </p:txBody>
      </p:sp>
      <p:sp>
        <p:nvSpPr>
          <p:cNvPr id="19548" name="Rectangle 89">
            <a:extLst>
              <a:ext uri="{FF2B5EF4-FFF2-40B4-BE49-F238E27FC236}">
                <a16:creationId xmlns:a16="http://schemas.microsoft.com/office/drawing/2014/main" id="{BB4204A6-8F99-4945-9242-5D901EC784F5}"/>
              </a:ext>
            </a:extLst>
          </p:cNvPr>
          <p:cNvSpPr>
            <a:spLocks noChangeArrowheads="1"/>
          </p:cNvSpPr>
          <p:nvPr/>
        </p:nvSpPr>
        <p:spPr bwMode="auto">
          <a:xfrm>
            <a:off x="6483350" y="2778125"/>
            <a:ext cx="2349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1.9%</a:t>
            </a:r>
            <a:endParaRPr lang="de-DE" altLang="de-DE" sz="2400" b="1">
              <a:solidFill>
                <a:srgbClr val="262626"/>
              </a:solidFill>
            </a:endParaRPr>
          </a:p>
        </p:txBody>
      </p:sp>
      <p:sp>
        <p:nvSpPr>
          <p:cNvPr id="93" name="Rechteck 92">
            <a:extLst>
              <a:ext uri="{FF2B5EF4-FFF2-40B4-BE49-F238E27FC236}">
                <a16:creationId xmlns:a16="http://schemas.microsoft.com/office/drawing/2014/main" id="{325FA560-67D2-41CF-9177-26EC196C2623}"/>
              </a:ext>
            </a:extLst>
          </p:cNvPr>
          <p:cNvSpPr/>
          <p:nvPr/>
        </p:nvSpPr>
        <p:spPr bwMode="auto">
          <a:xfrm>
            <a:off x="3706813" y="3956050"/>
            <a:ext cx="85725" cy="58738"/>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94" name="Rechteck 93">
            <a:extLst>
              <a:ext uri="{FF2B5EF4-FFF2-40B4-BE49-F238E27FC236}">
                <a16:creationId xmlns:a16="http://schemas.microsoft.com/office/drawing/2014/main" id="{7CA2BFBE-2795-4167-828E-CF248DDB2A44}"/>
              </a:ext>
            </a:extLst>
          </p:cNvPr>
          <p:cNvSpPr/>
          <p:nvPr/>
        </p:nvSpPr>
        <p:spPr bwMode="auto">
          <a:xfrm>
            <a:off x="3706813" y="4135438"/>
            <a:ext cx="85725" cy="57150"/>
          </a:xfrm>
          <a:prstGeom prst="rect">
            <a:avLst/>
          </a:prstGeom>
          <a:solidFill>
            <a:schemeClr val="accent2">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41054" name="Textfeld 94">
            <a:extLst>
              <a:ext uri="{FF2B5EF4-FFF2-40B4-BE49-F238E27FC236}">
                <a16:creationId xmlns:a16="http://schemas.microsoft.com/office/drawing/2014/main" id="{D5F2B6DB-1D50-4E4B-B7FF-01BFCADB84A0}"/>
              </a:ext>
            </a:extLst>
          </p:cNvPr>
          <p:cNvSpPr txBox="1">
            <a:spLocks noChangeArrowheads="1"/>
          </p:cNvSpPr>
          <p:nvPr/>
        </p:nvSpPr>
        <p:spPr bwMode="auto">
          <a:xfrm>
            <a:off x="3833813" y="3914775"/>
            <a:ext cx="938212"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de-DE" altLang="de-DE" sz="900" dirty="0">
                <a:solidFill>
                  <a:schemeClr val="tx2">
                    <a:lumMod val="85000"/>
                    <a:lumOff val="15000"/>
                  </a:schemeClr>
                </a:solidFill>
                <a:cs typeface="Arial" panose="020B0604020202020204" pitchFamily="34" charset="0"/>
              </a:rPr>
              <a:t>Umsatz (€ Mrd.)</a:t>
            </a:r>
          </a:p>
        </p:txBody>
      </p:sp>
      <p:sp>
        <p:nvSpPr>
          <p:cNvPr id="41055" name="Textfeld 95">
            <a:extLst>
              <a:ext uri="{FF2B5EF4-FFF2-40B4-BE49-F238E27FC236}">
                <a16:creationId xmlns:a16="http://schemas.microsoft.com/office/drawing/2014/main" id="{E3760104-C69F-4FAB-A429-48178C0195C6}"/>
              </a:ext>
            </a:extLst>
          </p:cNvPr>
          <p:cNvSpPr txBox="1">
            <a:spLocks noChangeArrowheads="1"/>
          </p:cNvSpPr>
          <p:nvPr/>
        </p:nvSpPr>
        <p:spPr bwMode="auto">
          <a:xfrm>
            <a:off x="3833813" y="4098925"/>
            <a:ext cx="858837"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de-DE" altLang="de-DE" sz="900" dirty="0">
                <a:solidFill>
                  <a:schemeClr val="tx2">
                    <a:lumMod val="85000"/>
                    <a:lumOff val="15000"/>
                  </a:schemeClr>
                </a:solidFill>
                <a:cs typeface="Arial" panose="020B0604020202020204" pitchFamily="34" charset="0"/>
              </a:rPr>
              <a:t>EBIT Marge (%)</a:t>
            </a:r>
          </a:p>
        </p:txBody>
      </p:sp>
      <p:sp>
        <p:nvSpPr>
          <p:cNvPr id="19553" name="Rectangle 22">
            <a:extLst>
              <a:ext uri="{FF2B5EF4-FFF2-40B4-BE49-F238E27FC236}">
                <a16:creationId xmlns:a16="http://schemas.microsoft.com/office/drawing/2014/main" id="{F782A04F-1703-409C-8FEB-7659A86A5FF3}"/>
              </a:ext>
            </a:extLst>
          </p:cNvPr>
          <p:cNvSpPr>
            <a:spLocks noChangeArrowheads="1"/>
          </p:cNvSpPr>
          <p:nvPr/>
        </p:nvSpPr>
        <p:spPr bwMode="auto">
          <a:xfrm>
            <a:off x="3775075" y="2516188"/>
            <a:ext cx="136525" cy="609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54" name="Freeform 23">
            <a:extLst>
              <a:ext uri="{FF2B5EF4-FFF2-40B4-BE49-F238E27FC236}">
                <a16:creationId xmlns:a16="http://schemas.microsoft.com/office/drawing/2014/main" id="{E4F38894-0220-4184-AA6E-1D4AB3DCA958}"/>
              </a:ext>
            </a:extLst>
          </p:cNvPr>
          <p:cNvSpPr>
            <a:spLocks noEditPoints="1"/>
          </p:cNvSpPr>
          <p:nvPr/>
        </p:nvSpPr>
        <p:spPr bwMode="auto">
          <a:xfrm>
            <a:off x="3768725" y="2509838"/>
            <a:ext cx="138113" cy="612775"/>
          </a:xfrm>
          <a:custGeom>
            <a:avLst/>
            <a:gdLst>
              <a:gd name="T0" fmla="*/ 0 w 192"/>
              <a:gd name="T1" fmla="*/ 2147483647 h 1024"/>
              <a:gd name="T2" fmla="*/ 2147483647 w 192"/>
              <a:gd name="T3" fmla="*/ 0 h 1024"/>
              <a:gd name="T4" fmla="*/ 2147483647 w 192"/>
              <a:gd name="T5" fmla="*/ 0 h 1024"/>
              <a:gd name="T6" fmla="*/ 2147483647 w 192"/>
              <a:gd name="T7" fmla="*/ 2147483647 h 1024"/>
              <a:gd name="T8" fmla="*/ 2147483647 w 192"/>
              <a:gd name="T9" fmla="*/ 2147483647 h 1024"/>
              <a:gd name="T10" fmla="*/ 2147483647 w 192"/>
              <a:gd name="T11" fmla="*/ 2147483647 h 1024"/>
              <a:gd name="T12" fmla="*/ 2147483647 w 192"/>
              <a:gd name="T13" fmla="*/ 2147483647 h 1024"/>
              <a:gd name="T14" fmla="*/ 0 w 192"/>
              <a:gd name="T15" fmla="*/ 2147483647 h 1024"/>
              <a:gd name="T16" fmla="*/ 0 w 192"/>
              <a:gd name="T17" fmla="*/ 2147483647 h 1024"/>
              <a:gd name="T18" fmla="*/ 2147483647 w 192"/>
              <a:gd name="T19" fmla="*/ 2147483647 h 1024"/>
              <a:gd name="T20" fmla="*/ 2147483647 w 192"/>
              <a:gd name="T21" fmla="*/ 2147483647 h 1024"/>
              <a:gd name="T22" fmla="*/ 2147483647 w 192"/>
              <a:gd name="T23" fmla="*/ 2147483647 h 1024"/>
              <a:gd name="T24" fmla="*/ 2147483647 w 192"/>
              <a:gd name="T25" fmla="*/ 2147483647 h 1024"/>
              <a:gd name="T26" fmla="*/ 2147483647 w 192"/>
              <a:gd name="T27" fmla="*/ 2147483647 h 1024"/>
              <a:gd name="T28" fmla="*/ 2147483647 w 192"/>
              <a:gd name="T29" fmla="*/ 2147483647 h 1024"/>
              <a:gd name="T30" fmla="*/ 2147483647 w 192"/>
              <a:gd name="T31" fmla="*/ 2147483647 h 1024"/>
              <a:gd name="T32" fmla="*/ 2147483647 w 192"/>
              <a:gd name="T33" fmla="*/ 2147483647 h 1024"/>
              <a:gd name="T34" fmla="*/ 2147483647 w 192"/>
              <a:gd name="T35" fmla="*/ 2147483647 h 10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1024">
                <a:moveTo>
                  <a:pt x="0" y="8"/>
                </a:moveTo>
                <a:cubicBezTo>
                  <a:pt x="0" y="4"/>
                  <a:pt x="4" y="0"/>
                  <a:pt x="8" y="0"/>
                </a:cubicBezTo>
                <a:lnTo>
                  <a:pt x="184" y="0"/>
                </a:lnTo>
                <a:cubicBezTo>
                  <a:pt x="189" y="0"/>
                  <a:pt x="192" y="4"/>
                  <a:pt x="192" y="8"/>
                </a:cubicBezTo>
                <a:lnTo>
                  <a:pt x="192" y="1016"/>
                </a:lnTo>
                <a:cubicBezTo>
                  <a:pt x="192" y="1021"/>
                  <a:pt x="189" y="1024"/>
                  <a:pt x="184" y="1024"/>
                </a:cubicBezTo>
                <a:lnTo>
                  <a:pt x="8" y="1024"/>
                </a:lnTo>
                <a:cubicBezTo>
                  <a:pt x="4" y="1024"/>
                  <a:pt x="0" y="1021"/>
                  <a:pt x="0" y="1016"/>
                </a:cubicBezTo>
                <a:lnTo>
                  <a:pt x="0" y="8"/>
                </a:lnTo>
                <a:close/>
                <a:moveTo>
                  <a:pt x="16" y="1016"/>
                </a:moveTo>
                <a:lnTo>
                  <a:pt x="8" y="1008"/>
                </a:lnTo>
                <a:lnTo>
                  <a:pt x="184" y="1008"/>
                </a:lnTo>
                <a:lnTo>
                  <a:pt x="176" y="1016"/>
                </a:lnTo>
                <a:lnTo>
                  <a:pt x="176" y="8"/>
                </a:lnTo>
                <a:lnTo>
                  <a:pt x="184" y="16"/>
                </a:lnTo>
                <a:lnTo>
                  <a:pt x="8" y="16"/>
                </a:lnTo>
                <a:lnTo>
                  <a:pt x="16" y="8"/>
                </a:lnTo>
                <a:lnTo>
                  <a:pt x="16" y="1016"/>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55" name="Rectangle 24">
            <a:extLst>
              <a:ext uri="{FF2B5EF4-FFF2-40B4-BE49-F238E27FC236}">
                <a16:creationId xmlns:a16="http://schemas.microsoft.com/office/drawing/2014/main" id="{57B30181-1595-4396-833F-21D3817343F8}"/>
              </a:ext>
            </a:extLst>
          </p:cNvPr>
          <p:cNvSpPr>
            <a:spLocks noChangeArrowheads="1"/>
          </p:cNvSpPr>
          <p:nvPr/>
        </p:nvSpPr>
        <p:spPr bwMode="auto">
          <a:xfrm>
            <a:off x="4125913" y="2649538"/>
            <a:ext cx="136525" cy="4762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56" name="Freeform 25">
            <a:extLst>
              <a:ext uri="{FF2B5EF4-FFF2-40B4-BE49-F238E27FC236}">
                <a16:creationId xmlns:a16="http://schemas.microsoft.com/office/drawing/2014/main" id="{EC998333-3037-4162-A5C6-F504F591CE1C}"/>
              </a:ext>
            </a:extLst>
          </p:cNvPr>
          <p:cNvSpPr>
            <a:spLocks noEditPoints="1"/>
          </p:cNvSpPr>
          <p:nvPr/>
        </p:nvSpPr>
        <p:spPr bwMode="auto">
          <a:xfrm>
            <a:off x="4121150" y="2643188"/>
            <a:ext cx="134938" cy="479425"/>
          </a:xfrm>
          <a:custGeom>
            <a:avLst/>
            <a:gdLst>
              <a:gd name="T0" fmla="*/ 0 w 192"/>
              <a:gd name="T1" fmla="*/ 2147483647 h 800"/>
              <a:gd name="T2" fmla="*/ 2147483647 w 192"/>
              <a:gd name="T3" fmla="*/ 0 h 800"/>
              <a:gd name="T4" fmla="*/ 2147483647 w 192"/>
              <a:gd name="T5" fmla="*/ 0 h 800"/>
              <a:gd name="T6" fmla="*/ 2147483647 w 192"/>
              <a:gd name="T7" fmla="*/ 2147483647 h 800"/>
              <a:gd name="T8" fmla="*/ 2147483647 w 192"/>
              <a:gd name="T9" fmla="*/ 2147483647 h 800"/>
              <a:gd name="T10" fmla="*/ 2147483647 w 192"/>
              <a:gd name="T11" fmla="*/ 2147483647 h 800"/>
              <a:gd name="T12" fmla="*/ 2147483647 w 192"/>
              <a:gd name="T13" fmla="*/ 2147483647 h 800"/>
              <a:gd name="T14" fmla="*/ 0 w 192"/>
              <a:gd name="T15" fmla="*/ 2147483647 h 800"/>
              <a:gd name="T16" fmla="*/ 0 w 192"/>
              <a:gd name="T17" fmla="*/ 2147483647 h 800"/>
              <a:gd name="T18" fmla="*/ 2147483647 w 192"/>
              <a:gd name="T19" fmla="*/ 2147483647 h 800"/>
              <a:gd name="T20" fmla="*/ 2147483647 w 192"/>
              <a:gd name="T21" fmla="*/ 2147483647 h 800"/>
              <a:gd name="T22" fmla="*/ 2147483647 w 192"/>
              <a:gd name="T23" fmla="*/ 2147483647 h 800"/>
              <a:gd name="T24" fmla="*/ 2147483647 w 192"/>
              <a:gd name="T25" fmla="*/ 2147483647 h 800"/>
              <a:gd name="T26" fmla="*/ 2147483647 w 192"/>
              <a:gd name="T27" fmla="*/ 2147483647 h 800"/>
              <a:gd name="T28" fmla="*/ 2147483647 w 192"/>
              <a:gd name="T29" fmla="*/ 2147483647 h 800"/>
              <a:gd name="T30" fmla="*/ 2147483647 w 192"/>
              <a:gd name="T31" fmla="*/ 2147483647 h 800"/>
              <a:gd name="T32" fmla="*/ 2147483647 w 192"/>
              <a:gd name="T33" fmla="*/ 2147483647 h 800"/>
              <a:gd name="T34" fmla="*/ 2147483647 w 192"/>
              <a:gd name="T35" fmla="*/ 2147483647 h 8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800">
                <a:moveTo>
                  <a:pt x="0" y="8"/>
                </a:moveTo>
                <a:cubicBezTo>
                  <a:pt x="0" y="4"/>
                  <a:pt x="4" y="0"/>
                  <a:pt x="8" y="0"/>
                </a:cubicBezTo>
                <a:lnTo>
                  <a:pt x="184" y="0"/>
                </a:lnTo>
                <a:cubicBezTo>
                  <a:pt x="189" y="0"/>
                  <a:pt x="192" y="4"/>
                  <a:pt x="192" y="8"/>
                </a:cubicBezTo>
                <a:lnTo>
                  <a:pt x="192" y="792"/>
                </a:lnTo>
                <a:cubicBezTo>
                  <a:pt x="192" y="797"/>
                  <a:pt x="189" y="800"/>
                  <a:pt x="184" y="800"/>
                </a:cubicBezTo>
                <a:lnTo>
                  <a:pt x="8" y="800"/>
                </a:lnTo>
                <a:cubicBezTo>
                  <a:pt x="4" y="800"/>
                  <a:pt x="0" y="797"/>
                  <a:pt x="0" y="792"/>
                </a:cubicBezTo>
                <a:lnTo>
                  <a:pt x="0" y="8"/>
                </a:lnTo>
                <a:close/>
                <a:moveTo>
                  <a:pt x="16" y="792"/>
                </a:moveTo>
                <a:lnTo>
                  <a:pt x="8" y="784"/>
                </a:lnTo>
                <a:lnTo>
                  <a:pt x="184" y="784"/>
                </a:lnTo>
                <a:lnTo>
                  <a:pt x="176" y="792"/>
                </a:lnTo>
                <a:lnTo>
                  <a:pt x="176" y="8"/>
                </a:lnTo>
                <a:lnTo>
                  <a:pt x="184" y="16"/>
                </a:lnTo>
                <a:lnTo>
                  <a:pt x="8" y="16"/>
                </a:lnTo>
                <a:lnTo>
                  <a:pt x="16" y="8"/>
                </a:lnTo>
                <a:lnTo>
                  <a:pt x="16" y="792"/>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57" name="Rectangle 26">
            <a:extLst>
              <a:ext uri="{FF2B5EF4-FFF2-40B4-BE49-F238E27FC236}">
                <a16:creationId xmlns:a16="http://schemas.microsoft.com/office/drawing/2014/main" id="{C41A2825-DF8A-4877-BC41-FE6DBBEA91FC}"/>
              </a:ext>
            </a:extLst>
          </p:cNvPr>
          <p:cNvSpPr>
            <a:spLocks noChangeArrowheads="1"/>
          </p:cNvSpPr>
          <p:nvPr/>
        </p:nvSpPr>
        <p:spPr bwMode="auto">
          <a:xfrm>
            <a:off x="4476750" y="2592388"/>
            <a:ext cx="138113" cy="5334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58" name="Freeform 27">
            <a:extLst>
              <a:ext uri="{FF2B5EF4-FFF2-40B4-BE49-F238E27FC236}">
                <a16:creationId xmlns:a16="http://schemas.microsoft.com/office/drawing/2014/main" id="{42E2219D-6B88-4C77-9C26-A969D7B96897}"/>
              </a:ext>
            </a:extLst>
          </p:cNvPr>
          <p:cNvSpPr>
            <a:spLocks noEditPoints="1"/>
          </p:cNvSpPr>
          <p:nvPr/>
        </p:nvSpPr>
        <p:spPr bwMode="auto">
          <a:xfrm>
            <a:off x="4470400" y="2586038"/>
            <a:ext cx="138113" cy="536575"/>
          </a:xfrm>
          <a:custGeom>
            <a:avLst/>
            <a:gdLst>
              <a:gd name="T0" fmla="*/ 0 w 192"/>
              <a:gd name="T1" fmla="*/ 2147483647 h 896"/>
              <a:gd name="T2" fmla="*/ 2147483647 w 192"/>
              <a:gd name="T3" fmla="*/ 0 h 896"/>
              <a:gd name="T4" fmla="*/ 2147483647 w 192"/>
              <a:gd name="T5" fmla="*/ 0 h 896"/>
              <a:gd name="T6" fmla="*/ 2147483647 w 192"/>
              <a:gd name="T7" fmla="*/ 2147483647 h 896"/>
              <a:gd name="T8" fmla="*/ 2147483647 w 192"/>
              <a:gd name="T9" fmla="*/ 2147483647 h 896"/>
              <a:gd name="T10" fmla="*/ 2147483647 w 192"/>
              <a:gd name="T11" fmla="*/ 2147483647 h 896"/>
              <a:gd name="T12" fmla="*/ 2147483647 w 192"/>
              <a:gd name="T13" fmla="*/ 2147483647 h 896"/>
              <a:gd name="T14" fmla="*/ 0 w 192"/>
              <a:gd name="T15" fmla="*/ 2147483647 h 896"/>
              <a:gd name="T16" fmla="*/ 0 w 192"/>
              <a:gd name="T17" fmla="*/ 2147483647 h 896"/>
              <a:gd name="T18" fmla="*/ 2147483647 w 192"/>
              <a:gd name="T19" fmla="*/ 2147483647 h 896"/>
              <a:gd name="T20" fmla="*/ 2147483647 w 192"/>
              <a:gd name="T21" fmla="*/ 2147483647 h 896"/>
              <a:gd name="T22" fmla="*/ 2147483647 w 192"/>
              <a:gd name="T23" fmla="*/ 2147483647 h 896"/>
              <a:gd name="T24" fmla="*/ 2147483647 w 192"/>
              <a:gd name="T25" fmla="*/ 2147483647 h 896"/>
              <a:gd name="T26" fmla="*/ 2147483647 w 192"/>
              <a:gd name="T27" fmla="*/ 2147483647 h 896"/>
              <a:gd name="T28" fmla="*/ 2147483647 w 192"/>
              <a:gd name="T29" fmla="*/ 2147483647 h 896"/>
              <a:gd name="T30" fmla="*/ 2147483647 w 192"/>
              <a:gd name="T31" fmla="*/ 2147483647 h 896"/>
              <a:gd name="T32" fmla="*/ 2147483647 w 192"/>
              <a:gd name="T33" fmla="*/ 2147483647 h 896"/>
              <a:gd name="T34" fmla="*/ 2147483647 w 192"/>
              <a:gd name="T35" fmla="*/ 2147483647 h 8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896">
                <a:moveTo>
                  <a:pt x="0" y="8"/>
                </a:moveTo>
                <a:cubicBezTo>
                  <a:pt x="0" y="4"/>
                  <a:pt x="4" y="0"/>
                  <a:pt x="8" y="0"/>
                </a:cubicBezTo>
                <a:lnTo>
                  <a:pt x="184" y="0"/>
                </a:lnTo>
                <a:cubicBezTo>
                  <a:pt x="189" y="0"/>
                  <a:pt x="192" y="4"/>
                  <a:pt x="192" y="8"/>
                </a:cubicBezTo>
                <a:lnTo>
                  <a:pt x="192" y="888"/>
                </a:lnTo>
                <a:cubicBezTo>
                  <a:pt x="192" y="893"/>
                  <a:pt x="189" y="896"/>
                  <a:pt x="184" y="896"/>
                </a:cubicBezTo>
                <a:lnTo>
                  <a:pt x="8" y="896"/>
                </a:lnTo>
                <a:cubicBezTo>
                  <a:pt x="4" y="896"/>
                  <a:pt x="0" y="893"/>
                  <a:pt x="0" y="888"/>
                </a:cubicBezTo>
                <a:lnTo>
                  <a:pt x="0" y="8"/>
                </a:lnTo>
                <a:close/>
                <a:moveTo>
                  <a:pt x="16" y="888"/>
                </a:moveTo>
                <a:lnTo>
                  <a:pt x="8" y="880"/>
                </a:lnTo>
                <a:lnTo>
                  <a:pt x="184" y="880"/>
                </a:lnTo>
                <a:lnTo>
                  <a:pt x="176" y="888"/>
                </a:lnTo>
                <a:lnTo>
                  <a:pt x="176" y="8"/>
                </a:lnTo>
                <a:lnTo>
                  <a:pt x="184" y="16"/>
                </a:lnTo>
                <a:lnTo>
                  <a:pt x="8" y="16"/>
                </a:lnTo>
                <a:lnTo>
                  <a:pt x="16" y="8"/>
                </a:lnTo>
                <a:lnTo>
                  <a:pt x="16" y="888"/>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59" name="Rectangle 28">
            <a:extLst>
              <a:ext uri="{FF2B5EF4-FFF2-40B4-BE49-F238E27FC236}">
                <a16:creationId xmlns:a16="http://schemas.microsoft.com/office/drawing/2014/main" id="{71870108-1C01-4C95-BD63-23174B797D9E}"/>
              </a:ext>
            </a:extLst>
          </p:cNvPr>
          <p:cNvSpPr>
            <a:spLocks noChangeArrowheads="1"/>
          </p:cNvSpPr>
          <p:nvPr/>
        </p:nvSpPr>
        <p:spPr bwMode="auto">
          <a:xfrm>
            <a:off x="4829175" y="2592388"/>
            <a:ext cx="146050" cy="5334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60" name="Freeform 29">
            <a:extLst>
              <a:ext uri="{FF2B5EF4-FFF2-40B4-BE49-F238E27FC236}">
                <a16:creationId xmlns:a16="http://schemas.microsoft.com/office/drawing/2014/main" id="{E3B2226A-5F3D-4690-9868-F9DDFF5ED142}"/>
              </a:ext>
            </a:extLst>
          </p:cNvPr>
          <p:cNvSpPr>
            <a:spLocks noEditPoints="1"/>
          </p:cNvSpPr>
          <p:nvPr/>
        </p:nvSpPr>
        <p:spPr bwMode="auto">
          <a:xfrm>
            <a:off x="4822825" y="2586038"/>
            <a:ext cx="147638" cy="536575"/>
          </a:xfrm>
          <a:custGeom>
            <a:avLst/>
            <a:gdLst>
              <a:gd name="T0" fmla="*/ 0 w 208"/>
              <a:gd name="T1" fmla="*/ 2147483647 h 896"/>
              <a:gd name="T2" fmla="*/ 2147483647 w 208"/>
              <a:gd name="T3" fmla="*/ 0 h 896"/>
              <a:gd name="T4" fmla="*/ 2147483647 w 208"/>
              <a:gd name="T5" fmla="*/ 0 h 896"/>
              <a:gd name="T6" fmla="*/ 2147483647 w 208"/>
              <a:gd name="T7" fmla="*/ 2147483647 h 896"/>
              <a:gd name="T8" fmla="*/ 2147483647 w 208"/>
              <a:gd name="T9" fmla="*/ 2147483647 h 896"/>
              <a:gd name="T10" fmla="*/ 2147483647 w 208"/>
              <a:gd name="T11" fmla="*/ 2147483647 h 896"/>
              <a:gd name="T12" fmla="*/ 2147483647 w 208"/>
              <a:gd name="T13" fmla="*/ 2147483647 h 896"/>
              <a:gd name="T14" fmla="*/ 0 w 208"/>
              <a:gd name="T15" fmla="*/ 2147483647 h 896"/>
              <a:gd name="T16" fmla="*/ 0 w 208"/>
              <a:gd name="T17" fmla="*/ 2147483647 h 896"/>
              <a:gd name="T18" fmla="*/ 2147483647 w 208"/>
              <a:gd name="T19" fmla="*/ 2147483647 h 896"/>
              <a:gd name="T20" fmla="*/ 2147483647 w 208"/>
              <a:gd name="T21" fmla="*/ 2147483647 h 896"/>
              <a:gd name="T22" fmla="*/ 2147483647 w 208"/>
              <a:gd name="T23" fmla="*/ 2147483647 h 896"/>
              <a:gd name="T24" fmla="*/ 2147483647 w 208"/>
              <a:gd name="T25" fmla="*/ 2147483647 h 896"/>
              <a:gd name="T26" fmla="*/ 2147483647 w 208"/>
              <a:gd name="T27" fmla="*/ 2147483647 h 896"/>
              <a:gd name="T28" fmla="*/ 2147483647 w 208"/>
              <a:gd name="T29" fmla="*/ 2147483647 h 896"/>
              <a:gd name="T30" fmla="*/ 2147483647 w 208"/>
              <a:gd name="T31" fmla="*/ 2147483647 h 896"/>
              <a:gd name="T32" fmla="*/ 2147483647 w 208"/>
              <a:gd name="T33" fmla="*/ 2147483647 h 896"/>
              <a:gd name="T34" fmla="*/ 2147483647 w 208"/>
              <a:gd name="T35" fmla="*/ 2147483647 h 8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896">
                <a:moveTo>
                  <a:pt x="0" y="8"/>
                </a:moveTo>
                <a:cubicBezTo>
                  <a:pt x="0" y="4"/>
                  <a:pt x="4" y="0"/>
                  <a:pt x="8" y="0"/>
                </a:cubicBezTo>
                <a:lnTo>
                  <a:pt x="200" y="0"/>
                </a:lnTo>
                <a:cubicBezTo>
                  <a:pt x="205" y="0"/>
                  <a:pt x="208" y="4"/>
                  <a:pt x="208" y="8"/>
                </a:cubicBezTo>
                <a:lnTo>
                  <a:pt x="208" y="888"/>
                </a:lnTo>
                <a:cubicBezTo>
                  <a:pt x="208" y="893"/>
                  <a:pt x="205" y="896"/>
                  <a:pt x="200" y="896"/>
                </a:cubicBezTo>
                <a:lnTo>
                  <a:pt x="8" y="896"/>
                </a:lnTo>
                <a:cubicBezTo>
                  <a:pt x="4" y="896"/>
                  <a:pt x="0" y="893"/>
                  <a:pt x="0" y="888"/>
                </a:cubicBezTo>
                <a:lnTo>
                  <a:pt x="0" y="8"/>
                </a:lnTo>
                <a:close/>
                <a:moveTo>
                  <a:pt x="16" y="888"/>
                </a:moveTo>
                <a:lnTo>
                  <a:pt x="8" y="880"/>
                </a:lnTo>
                <a:lnTo>
                  <a:pt x="200" y="880"/>
                </a:lnTo>
                <a:lnTo>
                  <a:pt x="192" y="888"/>
                </a:lnTo>
                <a:lnTo>
                  <a:pt x="192" y="8"/>
                </a:lnTo>
                <a:lnTo>
                  <a:pt x="200" y="16"/>
                </a:lnTo>
                <a:lnTo>
                  <a:pt x="8" y="16"/>
                </a:lnTo>
                <a:lnTo>
                  <a:pt x="16" y="8"/>
                </a:lnTo>
                <a:lnTo>
                  <a:pt x="16" y="888"/>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61" name="Rectangle 52">
            <a:extLst>
              <a:ext uri="{FF2B5EF4-FFF2-40B4-BE49-F238E27FC236}">
                <a16:creationId xmlns:a16="http://schemas.microsoft.com/office/drawing/2014/main" id="{BEE552FF-F11D-41EF-ADA1-ED8DDD59AB6E}"/>
              </a:ext>
            </a:extLst>
          </p:cNvPr>
          <p:cNvSpPr>
            <a:spLocks noChangeArrowheads="1"/>
          </p:cNvSpPr>
          <p:nvPr/>
        </p:nvSpPr>
        <p:spPr bwMode="auto">
          <a:xfrm>
            <a:off x="3957638" y="3116263"/>
            <a:ext cx="123825" cy="20955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62" name="Freeform 53">
            <a:extLst>
              <a:ext uri="{FF2B5EF4-FFF2-40B4-BE49-F238E27FC236}">
                <a16:creationId xmlns:a16="http://schemas.microsoft.com/office/drawing/2014/main" id="{5E6CEA2F-5778-406F-84E5-09D455E62E94}"/>
              </a:ext>
            </a:extLst>
          </p:cNvPr>
          <p:cNvSpPr>
            <a:spLocks noEditPoints="1"/>
          </p:cNvSpPr>
          <p:nvPr/>
        </p:nvSpPr>
        <p:spPr bwMode="auto">
          <a:xfrm>
            <a:off x="3951288" y="3113088"/>
            <a:ext cx="134937" cy="219075"/>
          </a:xfrm>
          <a:custGeom>
            <a:avLst/>
            <a:gdLst>
              <a:gd name="T0" fmla="*/ 0 w 192"/>
              <a:gd name="T1" fmla="*/ 2147483647 h 368"/>
              <a:gd name="T2" fmla="*/ 2147483647 w 192"/>
              <a:gd name="T3" fmla="*/ 0 h 368"/>
              <a:gd name="T4" fmla="*/ 2147483647 w 192"/>
              <a:gd name="T5" fmla="*/ 0 h 368"/>
              <a:gd name="T6" fmla="*/ 2147483647 w 192"/>
              <a:gd name="T7" fmla="*/ 2147483647 h 368"/>
              <a:gd name="T8" fmla="*/ 2147483647 w 192"/>
              <a:gd name="T9" fmla="*/ 2147483647 h 368"/>
              <a:gd name="T10" fmla="*/ 2147483647 w 192"/>
              <a:gd name="T11" fmla="*/ 2147483647 h 368"/>
              <a:gd name="T12" fmla="*/ 2147483647 w 192"/>
              <a:gd name="T13" fmla="*/ 2147483647 h 368"/>
              <a:gd name="T14" fmla="*/ 0 w 192"/>
              <a:gd name="T15" fmla="*/ 2147483647 h 368"/>
              <a:gd name="T16" fmla="*/ 0 w 192"/>
              <a:gd name="T17" fmla="*/ 2147483647 h 368"/>
              <a:gd name="T18" fmla="*/ 2147483647 w 192"/>
              <a:gd name="T19" fmla="*/ 2147483647 h 368"/>
              <a:gd name="T20" fmla="*/ 2147483647 w 192"/>
              <a:gd name="T21" fmla="*/ 2147483647 h 368"/>
              <a:gd name="T22" fmla="*/ 2147483647 w 192"/>
              <a:gd name="T23" fmla="*/ 2147483647 h 368"/>
              <a:gd name="T24" fmla="*/ 2147483647 w 192"/>
              <a:gd name="T25" fmla="*/ 2147483647 h 368"/>
              <a:gd name="T26" fmla="*/ 2147483647 w 192"/>
              <a:gd name="T27" fmla="*/ 2147483647 h 368"/>
              <a:gd name="T28" fmla="*/ 2147483647 w 192"/>
              <a:gd name="T29" fmla="*/ 2147483647 h 368"/>
              <a:gd name="T30" fmla="*/ 2147483647 w 192"/>
              <a:gd name="T31" fmla="*/ 2147483647 h 368"/>
              <a:gd name="T32" fmla="*/ 2147483647 w 192"/>
              <a:gd name="T33" fmla="*/ 2147483647 h 368"/>
              <a:gd name="T34" fmla="*/ 2147483647 w 192"/>
              <a:gd name="T35" fmla="*/ 2147483647 h 3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368">
                <a:moveTo>
                  <a:pt x="0" y="8"/>
                </a:moveTo>
                <a:cubicBezTo>
                  <a:pt x="0" y="4"/>
                  <a:pt x="4" y="0"/>
                  <a:pt x="8" y="0"/>
                </a:cubicBezTo>
                <a:lnTo>
                  <a:pt x="184" y="0"/>
                </a:lnTo>
                <a:cubicBezTo>
                  <a:pt x="189" y="0"/>
                  <a:pt x="192" y="4"/>
                  <a:pt x="192" y="8"/>
                </a:cubicBezTo>
                <a:lnTo>
                  <a:pt x="192" y="360"/>
                </a:lnTo>
                <a:cubicBezTo>
                  <a:pt x="192" y="365"/>
                  <a:pt x="189" y="368"/>
                  <a:pt x="184" y="368"/>
                </a:cubicBezTo>
                <a:lnTo>
                  <a:pt x="8" y="368"/>
                </a:lnTo>
                <a:cubicBezTo>
                  <a:pt x="4" y="368"/>
                  <a:pt x="0" y="365"/>
                  <a:pt x="0" y="360"/>
                </a:cubicBezTo>
                <a:lnTo>
                  <a:pt x="0" y="8"/>
                </a:lnTo>
                <a:close/>
                <a:moveTo>
                  <a:pt x="16" y="360"/>
                </a:moveTo>
                <a:lnTo>
                  <a:pt x="8" y="352"/>
                </a:lnTo>
                <a:lnTo>
                  <a:pt x="184" y="352"/>
                </a:lnTo>
                <a:lnTo>
                  <a:pt x="176" y="360"/>
                </a:lnTo>
                <a:lnTo>
                  <a:pt x="176" y="8"/>
                </a:lnTo>
                <a:lnTo>
                  <a:pt x="184" y="16"/>
                </a:lnTo>
                <a:lnTo>
                  <a:pt x="8" y="16"/>
                </a:lnTo>
                <a:lnTo>
                  <a:pt x="16" y="8"/>
                </a:lnTo>
                <a:lnTo>
                  <a:pt x="16" y="360"/>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63" name="Rectangle 54">
            <a:extLst>
              <a:ext uri="{FF2B5EF4-FFF2-40B4-BE49-F238E27FC236}">
                <a16:creationId xmlns:a16="http://schemas.microsoft.com/office/drawing/2014/main" id="{60E3ECE4-DB1D-403B-B779-2DDCDE28D17D}"/>
              </a:ext>
            </a:extLst>
          </p:cNvPr>
          <p:cNvSpPr>
            <a:spLocks noChangeArrowheads="1"/>
          </p:cNvSpPr>
          <p:nvPr/>
        </p:nvSpPr>
        <p:spPr bwMode="auto">
          <a:xfrm>
            <a:off x="4306888" y="3116263"/>
            <a:ext cx="125412" cy="71755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64" name="Freeform 55">
            <a:extLst>
              <a:ext uri="{FF2B5EF4-FFF2-40B4-BE49-F238E27FC236}">
                <a16:creationId xmlns:a16="http://schemas.microsoft.com/office/drawing/2014/main" id="{ED06B6CB-46DA-4045-B4A9-E2D6F17EDA08}"/>
              </a:ext>
            </a:extLst>
          </p:cNvPr>
          <p:cNvSpPr>
            <a:spLocks noEditPoints="1"/>
          </p:cNvSpPr>
          <p:nvPr/>
        </p:nvSpPr>
        <p:spPr bwMode="auto">
          <a:xfrm>
            <a:off x="4302125" y="3113088"/>
            <a:ext cx="134938" cy="723900"/>
          </a:xfrm>
          <a:custGeom>
            <a:avLst/>
            <a:gdLst>
              <a:gd name="T0" fmla="*/ 0 w 192"/>
              <a:gd name="T1" fmla="*/ 2147483647 h 1216"/>
              <a:gd name="T2" fmla="*/ 2147483647 w 192"/>
              <a:gd name="T3" fmla="*/ 0 h 1216"/>
              <a:gd name="T4" fmla="*/ 2147483647 w 192"/>
              <a:gd name="T5" fmla="*/ 0 h 1216"/>
              <a:gd name="T6" fmla="*/ 2147483647 w 192"/>
              <a:gd name="T7" fmla="*/ 2147483647 h 1216"/>
              <a:gd name="T8" fmla="*/ 2147483647 w 192"/>
              <a:gd name="T9" fmla="*/ 2147483647 h 1216"/>
              <a:gd name="T10" fmla="*/ 2147483647 w 192"/>
              <a:gd name="T11" fmla="*/ 2147483647 h 1216"/>
              <a:gd name="T12" fmla="*/ 2147483647 w 192"/>
              <a:gd name="T13" fmla="*/ 2147483647 h 1216"/>
              <a:gd name="T14" fmla="*/ 0 w 192"/>
              <a:gd name="T15" fmla="*/ 2147483647 h 1216"/>
              <a:gd name="T16" fmla="*/ 0 w 192"/>
              <a:gd name="T17" fmla="*/ 2147483647 h 1216"/>
              <a:gd name="T18" fmla="*/ 2147483647 w 192"/>
              <a:gd name="T19" fmla="*/ 2147483647 h 1216"/>
              <a:gd name="T20" fmla="*/ 2147483647 w 192"/>
              <a:gd name="T21" fmla="*/ 2147483647 h 1216"/>
              <a:gd name="T22" fmla="*/ 2147483647 w 192"/>
              <a:gd name="T23" fmla="*/ 2147483647 h 1216"/>
              <a:gd name="T24" fmla="*/ 2147483647 w 192"/>
              <a:gd name="T25" fmla="*/ 2147483647 h 1216"/>
              <a:gd name="T26" fmla="*/ 2147483647 w 192"/>
              <a:gd name="T27" fmla="*/ 2147483647 h 1216"/>
              <a:gd name="T28" fmla="*/ 2147483647 w 192"/>
              <a:gd name="T29" fmla="*/ 2147483647 h 1216"/>
              <a:gd name="T30" fmla="*/ 2147483647 w 192"/>
              <a:gd name="T31" fmla="*/ 2147483647 h 1216"/>
              <a:gd name="T32" fmla="*/ 2147483647 w 192"/>
              <a:gd name="T33" fmla="*/ 2147483647 h 1216"/>
              <a:gd name="T34" fmla="*/ 2147483647 w 192"/>
              <a:gd name="T35" fmla="*/ 2147483647 h 12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1216">
                <a:moveTo>
                  <a:pt x="0" y="8"/>
                </a:moveTo>
                <a:cubicBezTo>
                  <a:pt x="0" y="4"/>
                  <a:pt x="4" y="0"/>
                  <a:pt x="8" y="0"/>
                </a:cubicBezTo>
                <a:lnTo>
                  <a:pt x="184" y="0"/>
                </a:lnTo>
                <a:cubicBezTo>
                  <a:pt x="189" y="0"/>
                  <a:pt x="192" y="4"/>
                  <a:pt x="192" y="8"/>
                </a:cubicBezTo>
                <a:lnTo>
                  <a:pt x="192" y="1208"/>
                </a:lnTo>
                <a:cubicBezTo>
                  <a:pt x="192" y="1213"/>
                  <a:pt x="189" y="1216"/>
                  <a:pt x="184" y="1216"/>
                </a:cubicBezTo>
                <a:lnTo>
                  <a:pt x="8" y="1216"/>
                </a:lnTo>
                <a:cubicBezTo>
                  <a:pt x="4" y="1216"/>
                  <a:pt x="0" y="1213"/>
                  <a:pt x="0" y="1208"/>
                </a:cubicBezTo>
                <a:lnTo>
                  <a:pt x="0" y="8"/>
                </a:lnTo>
                <a:close/>
                <a:moveTo>
                  <a:pt x="16" y="1208"/>
                </a:moveTo>
                <a:lnTo>
                  <a:pt x="8" y="1200"/>
                </a:lnTo>
                <a:lnTo>
                  <a:pt x="184" y="1200"/>
                </a:lnTo>
                <a:lnTo>
                  <a:pt x="176" y="1208"/>
                </a:lnTo>
                <a:lnTo>
                  <a:pt x="176" y="8"/>
                </a:lnTo>
                <a:lnTo>
                  <a:pt x="184" y="16"/>
                </a:lnTo>
                <a:lnTo>
                  <a:pt x="8" y="16"/>
                </a:lnTo>
                <a:lnTo>
                  <a:pt x="16" y="8"/>
                </a:lnTo>
                <a:lnTo>
                  <a:pt x="16" y="1208"/>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65" name="Rectangle 56">
            <a:extLst>
              <a:ext uri="{FF2B5EF4-FFF2-40B4-BE49-F238E27FC236}">
                <a16:creationId xmlns:a16="http://schemas.microsoft.com/office/drawing/2014/main" id="{1DB84655-887B-4A85-9654-312FE7325598}"/>
              </a:ext>
            </a:extLst>
          </p:cNvPr>
          <p:cNvSpPr>
            <a:spLocks noChangeArrowheads="1"/>
          </p:cNvSpPr>
          <p:nvPr/>
        </p:nvSpPr>
        <p:spPr bwMode="auto">
          <a:xfrm>
            <a:off x="4659313" y="3097213"/>
            <a:ext cx="123825" cy="19050"/>
          </a:xfrm>
          <a:prstGeom prst="rect">
            <a:avLst/>
          </a:prstGeom>
          <a:solidFill>
            <a:srgbClr val="BFDE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66" name="Freeform 57">
            <a:extLst>
              <a:ext uri="{FF2B5EF4-FFF2-40B4-BE49-F238E27FC236}">
                <a16:creationId xmlns:a16="http://schemas.microsoft.com/office/drawing/2014/main" id="{DE7FC525-B69F-4C10-8577-30A7BF97087D}"/>
              </a:ext>
            </a:extLst>
          </p:cNvPr>
          <p:cNvSpPr>
            <a:spLocks noEditPoints="1"/>
          </p:cNvSpPr>
          <p:nvPr/>
        </p:nvSpPr>
        <p:spPr bwMode="auto">
          <a:xfrm>
            <a:off x="4652963" y="3094038"/>
            <a:ext cx="136525" cy="28575"/>
          </a:xfrm>
          <a:custGeom>
            <a:avLst/>
            <a:gdLst>
              <a:gd name="T0" fmla="*/ 0 w 192"/>
              <a:gd name="T1" fmla="*/ 2147483647 h 48"/>
              <a:gd name="T2" fmla="*/ 2147483647 w 192"/>
              <a:gd name="T3" fmla="*/ 0 h 48"/>
              <a:gd name="T4" fmla="*/ 2147483647 w 192"/>
              <a:gd name="T5" fmla="*/ 0 h 48"/>
              <a:gd name="T6" fmla="*/ 2147483647 w 192"/>
              <a:gd name="T7" fmla="*/ 2147483647 h 48"/>
              <a:gd name="T8" fmla="*/ 2147483647 w 192"/>
              <a:gd name="T9" fmla="*/ 2147483647 h 48"/>
              <a:gd name="T10" fmla="*/ 2147483647 w 192"/>
              <a:gd name="T11" fmla="*/ 2147483647 h 48"/>
              <a:gd name="T12" fmla="*/ 2147483647 w 192"/>
              <a:gd name="T13" fmla="*/ 2147483647 h 48"/>
              <a:gd name="T14" fmla="*/ 0 w 192"/>
              <a:gd name="T15" fmla="*/ 2147483647 h 48"/>
              <a:gd name="T16" fmla="*/ 0 w 192"/>
              <a:gd name="T17" fmla="*/ 2147483647 h 48"/>
              <a:gd name="T18" fmla="*/ 2147483647 w 192"/>
              <a:gd name="T19" fmla="*/ 2147483647 h 48"/>
              <a:gd name="T20" fmla="*/ 2147483647 w 192"/>
              <a:gd name="T21" fmla="*/ 2147483647 h 48"/>
              <a:gd name="T22" fmla="*/ 2147483647 w 192"/>
              <a:gd name="T23" fmla="*/ 2147483647 h 48"/>
              <a:gd name="T24" fmla="*/ 2147483647 w 192"/>
              <a:gd name="T25" fmla="*/ 2147483647 h 48"/>
              <a:gd name="T26" fmla="*/ 2147483647 w 192"/>
              <a:gd name="T27" fmla="*/ 2147483647 h 48"/>
              <a:gd name="T28" fmla="*/ 2147483647 w 192"/>
              <a:gd name="T29" fmla="*/ 2147483647 h 48"/>
              <a:gd name="T30" fmla="*/ 2147483647 w 192"/>
              <a:gd name="T31" fmla="*/ 2147483647 h 48"/>
              <a:gd name="T32" fmla="*/ 2147483647 w 192"/>
              <a:gd name="T33" fmla="*/ 2147483647 h 48"/>
              <a:gd name="T34" fmla="*/ 2147483647 w 192"/>
              <a:gd name="T35" fmla="*/ 2147483647 h 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48">
                <a:moveTo>
                  <a:pt x="0" y="8"/>
                </a:moveTo>
                <a:cubicBezTo>
                  <a:pt x="0" y="4"/>
                  <a:pt x="4" y="0"/>
                  <a:pt x="8" y="0"/>
                </a:cubicBezTo>
                <a:lnTo>
                  <a:pt x="184" y="0"/>
                </a:lnTo>
                <a:cubicBezTo>
                  <a:pt x="189" y="0"/>
                  <a:pt x="192" y="4"/>
                  <a:pt x="192" y="8"/>
                </a:cubicBezTo>
                <a:lnTo>
                  <a:pt x="192" y="40"/>
                </a:lnTo>
                <a:cubicBezTo>
                  <a:pt x="192" y="45"/>
                  <a:pt x="189" y="48"/>
                  <a:pt x="184" y="48"/>
                </a:cubicBezTo>
                <a:lnTo>
                  <a:pt x="8" y="48"/>
                </a:lnTo>
                <a:cubicBezTo>
                  <a:pt x="4" y="48"/>
                  <a:pt x="0" y="45"/>
                  <a:pt x="0" y="40"/>
                </a:cubicBezTo>
                <a:lnTo>
                  <a:pt x="0" y="8"/>
                </a:lnTo>
                <a:close/>
                <a:moveTo>
                  <a:pt x="16" y="40"/>
                </a:moveTo>
                <a:lnTo>
                  <a:pt x="8" y="32"/>
                </a:lnTo>
                <a:lnTo>
                  <a:pt x="184" y="32"/>
                </a:lnTo>
                <a:lnTo>
                  <a:pt x="176" y="40"/>
                </a:lnTo>
                <a:lnTo>
                  <a:pt x="176" y="8"/>
                </a:lnTo>
                <a:lnTo>
                  <a:pt x="184" y="16"/>
                </a:lnTo>
                <a:lnTo>
                  <a:pt x="8" y="16"/>
                </a:lnTo>
                <a:lnTo>
                  <a:pt x="16" y="8"/>
                </a:lnTo>
                <a:lnTo>
                  <a:pt x="16" y="40"/>
                </a:lnTo>
                <a:close/>
              </a:path>
            </a:pathLst>
          </a:custGeom>
          <a:solidFill>
            <a:schemeClr val="accent2">
              <a:alpha val="50195"/>
            </a:schemeClr>
          </a:solidFill>
          <a:ln w="9525" cap="flat">
            <a:solidFill>
              <a:srgbClr val="FFFFFF"/>
            </a:solidFill>
            <a:prstDash val="solid"/>
            <a:bevel/>
            <a:headEnd/>
            <a:tailEnd/>
          </a:ln>
        </p:spPr>
        <p:txBody>
          <a:bodyPr/>
          <a:lstStyle/>
          <a:p>
            <a:endParaRPr lang="de-DE"/>
          </a:p>
        </p:txBody>
      </p:sp>
      <p:sp>
        <p:nvSpPr>
          <p:cNvPr id="19567" name="Rectangle 76">
            <a:extLst>
              <a:ext uri="{FF2B5EF4-FFF2-40B4-BE49-F238E27FC236}">
                <a16:creationId xmlns:a16="http://schemas.microsoft.com/office/drawing/2014/main" id="{49506F77-27F4-4EF4-8F7C-1EB03BC9D873}"/>
              </a:ext>
            </a:extLst>
          </p:cNvPr>
          <p:cNvSpPr>
            <a:spLocks noChangeArrowheads="1"/>
          </p:cNvSpPr>
          <p:nvPr/>
        </p:nvSpPr>
        <p:spPr bwMode="auto">
          <a:xfrm>
            <a:off x="3787775" y="2382838"/>
            <a:ext cx="1444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3.0</a:t>
            </a:r>
            <a:endParaRPr lang="de-DE" altLang="de-DE" sz="2400" b="1">
              <a:solidFill>
                <a:srgbClr val="262626"/>
              </a:solidFill>
            </a:endParaRPr>
          </a:p>
        </p:txBody>
      </p:sp>
      <p:sp>
        <p:nvSpPr>
          <p:cNvPr id="19568" name="Rectangle 77">
            <a:extLst>
              <a:ext uri="{FF2B5EF4-FFF2-40B4-BE49-F238E27FC236}">
                <a16:creationId xmlns:a16="http://schemas.microsoft.com/office/drawing/2014/main" id="{9A77D912-B9CA-44F8-8EF7-C1EC6E8CACB3}"/>
              </a:ext>
            </a:extLst>
          </p:cNvPr>
          <p:cNvSpPr>
            <a:spLocks noChangeArrowheads="1"/>
          </p:cNvSpPr>
          <p:nvPr/>
        </p:nvSpPr>
        <p:spPr bwMode="auto">
          <a:xfrm>
            <a:off x="4141788" y="2522538"/>
            <a:ext cx="14446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2.3</a:t>
            </a:r>
            <a:endParaRPr lang="de-DE" altLang="de-DE" sz="2400" b="1">
              <a:solidFill>
                <a:srgbClr val="262626"/>
              </a:solidFill>
            </a:endParaRPr>
          </a:p>
        </p:txBody>
      </p:sp>
      <p:sp>
        <p:nvSpPr>
          <p:cNvPr id="19569" name="Rectangle 78">
            <a:extLst>
              <a:ext uri="{FF2B5EF4-FFF2-40B4-BE49-F238E27FC236}">
                <a16:creationId xmlns:a16="http://schemas.microsoft.com/office/drawing/2014/main" id="{3C84CCED-270F-4C31-874C-EE85CB7298BB}"/>
              </a:ext>
            </a:extLst>
          </p:cNvPr>
          <p:cNvSpPr>
            <a:spLocks noChangeArrowheads="1"/>
          </p:cNvSpPr>
          <p:nvPr/>
        </p:nvSpPr>
        <p:spPr bwMode="auto">
          <a:xfrm>
            <a:off x="4494213" y="2455863"/>
            <a:ext cx="144462"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2.6</a:t>
            </a:r>
            <a:endParaRPr lang="de-DE" altLang="de-DE" sz="2400" b="1">
              <a:solidFill>
                <a:srgbClr val="262626"/>
              </a:solidFill>
            </a:endParaRPr>
          </a:p>
        </p:txBody>
      </p:sp>
      <p:sp>
        <p:nvSpPr>
          <p:cNvPr id="19570" name="Rectangle 79">
            <a:extLst>
              <a:ext uri="{FF2B5EF4-FFF2-40B4-BE49-F238E27FC236}">
                <a16:creationId xmlns:a16="http://schemas.microsoft.com/office/drawing/2014/main" id="{ED9B609E-B79A-432B-938A-C0C8C6F31D6E}"/>
              </a:ext>
            </a:extLst>
          </p:cNvPr>
          <p:cNvSpPr>
            <a:spLocks noChangeArrowheads="1"/>
          </p:cNvSpPr>
          <p:nvPr/>
        </p:nvSpPr>
        <p:spPr bwMode="auto">
          <a:xfrm>
            <a:off x="4848225" y="2462213"/>
            <a:ext cx="14287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2.6</a:t>
            </a:r>
            <a:endParaRPr lang="de-DE" altLang="de-DE" sz="2400" b="1">
              <a:solidFill>
                <a:srgbClr val="262626"/>
              </a:solidFill>
            </a:endParaRPr>
          </a:p>
        </p:txBody>
      </p:sp>
      <p:sp>
        <p:nvSpPr>
          <p:cNvPr id="19571" name="Rectangle 91">
            <a:extLst>
              <a:ext uri="{FF2B5EF4-FFF2-40B4-BE49-F238E27FC236}">
                <a16:creationId xmlns:a16="http://schemas.microsoft.com/office/drawing/2014/main" id="{077608E9-4F76-4C94-B502-E62A77D88230}"/>
              </a:ext>
            </a:extLst>
          </p:cNvPr>
          <p:cNvSpPr>
            <a:spLocks noChangeArrowheads="1"/>
          </p:cNvSpPr>
          <p:nvPr/>
        </p:nvSpPr>
        <p:spPr bwMode="auto">
          <a:xfrm>
            <a:off x="3941763" y="3465513"/>
            <a:ext cx="30162"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600">
                <a:solidFill>
                  <a:srgbClr val="000000"/>
                </a:solidFill>
              </a:rPr>
              <a:t>-</a:t>
            </a:r>
            <a:endParaRPr lang="de-DE" altLang="de-DE" sz="1800"/>
          </a:p>
        </p:txBody>
      </p:sp>
      <p:sp>
        <p:nvSpPr>
          <p:cNvPr id="19572" name="Rectangle 92">
            <a:extLst>
              <a:ext uri="{FF2B5EF4-FFF2-40B4-BE49-F238E27FC236}">
                <a16:creationId xmlns:a16="http://schemas.microsoft.com/office/drawing/2014/main" id="{13FA94C1-CFE1-4094-B50B-15AE7185EFC5}"/>
              </a:ext>
            </a:extLst>
          </p:cNvPr>
          <p:cNvSpPr>
            <a:spLocks noChangeArrowheads="1"/>
          </p:cNvSpPr>
          <p:nvPr/>
        </p:nvSpPr>
        <p:spPr bwMode="auto">
          <a:xfrm>
            <a:off x="3975100" y="3465513"/>
            <a:ext cx="23653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1.6%</a:t>
            </a:r>
            <a:endParaRPr lang="de-DE" altLang="de-DE" sz="2400" b="1">
              <a:solidFill>
                <a:srgbClr val="262626"/>
              </a:solidFill>
            </a:endParaRPr>
          </a:p>
        </p:txBody>
      </p:sp>
      <p:sp>
        <p:nvSpPr>
          <p:cNvPr id="19573" name="Rectangle 93">
            <a:extLst>
              <a:ext uri="{FF2B5EF4-FFF2-40B4-BE49-F238E27FC236}">
                <a16:creationId xmlns:a16="http://schemas.microsoft.com/office/drawing/2014/main" id="{5096E292-DEC2-4DE6-8BF6-F86B3934F337}"/>
              </a:ext>
            </a:extLst>
          </p:cNvPr>
          <p:cNvSpPr>
            <a:spLocks noChangeArrowheads="1"/>
          </p:cNvSpPr>
          <p:nvPr/>
        </p:nvSpPr>
        <p:spPr bwMode="auto">
          <a:xfrm>
            <a:off x="4449763" y="3714750"/>
            <a:ext cx="30162"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600">
                <a:solidFill>
                  <a:srgbClr val="000000"/>
                </a:solidFill>
              </a:rPr>
              <a:t>-</a:t>
            </a:r>
            <a:endParaRPr lang="de-DE" altLang="de-DE" sz="1800"/>
          </a:p>
        </p:txBody>
      </p:sp>
      <p:sp>
        <p:nvSpPr>
          <p:cNvPr id="19574" name="Rectangle 94">
            <a:extLst>
              <a:ext uri="{FF2B5EF4-FFF2-40B4-BE49-F238E27FC236}">
                <a16:creationId xmlns:a16="http://schemas.microsoft.com/office/drawing/2014/main" id="{8E7ECED5-8B4E-4D23-9889-52D36B4982A0}"/>
              </a:ext>
            </a:extLst>
          </p:cNvPr>
          <p:cNvSpPr>
            <a:spLocks noChangeArrowheads="1"/>
          </p:cNvSpPr>
          <p:nvPr/>
        </p:nvSpPr>
        <p:spPr bwMode="auto">
          <a:xfrm>
            <a:off x="4486275" y="3714750"/>
            <a:ext cx="2349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5.6%</a:t>
            </a:r>
            <a:endParaRPr lang="de-DE" altLang="de-DE" sz="2400" b="1">
              <a:solidFill>
                <a:srgbClr val="262626"/>
              </a:solidFill>
            </a:endParaRPr>
          </a:p>
        </p:txBody>
      </p:sp>
      <p:sp>
        <p:nvSpPr>
          <p:cNvPr id="19575" name="Rectangle 95">
            <a:extLst>
              <a:ext uri="{FF2B5EF4-FFF2-40B4-BE49-F238E27FC236}">
                <a16:creationId xmlns:a16="http://schemas.microsoft.com/office/drawing/2014/main" id="{95769774-4840-4B87-A75A-569635883F5C}"/>
              </a:ext>
            </a:extLst>
          </p:cNvPr>
          <p:cNvSpPr>
            <a:spLocks noChangeArrowheads="1"/>
          </p:cNvSpPr>
          <p:nvPr/>
        </p:nvSpPr>
        <p:spPr bwMode="auto">
          <a:xfrm>
            <a:off x="4625975" y="2967038"/>
            <a:ext cx="23495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0.2%</a:t>
            </a:r>
            <a:endParaRPr lang="de-DE" altLang="de-DE" sz="2400" b="1">
              <a:solidFill>
                <a:srgbClr val="262626"/>
              </a:solidFill>
            </a:endParaRPr>
          </a:p>
        </p:txBody>
      </p:sp>
      <p:sp>
        <p:nvSpPr>
          <p:cNvPr id="19576" name="Rectangle 96">
            <a:extLst>
              <a:ext uri="{FF2B5EF4-FFF2-40B4-BE49-F238E27FC236}">
                <a16:creationId xmlns:a16="http://schemas.microsoft.com/office/drawing/2014/main" id="{A421ACB3-3492-426C-8BC2-C8961D5C8CB2}"/>
              </a:ext>
            </a:extLst>
          </p:cNvPr>
          <p:cNvSpPr>
            <a:spLocks noChangeArrowheads="1"/>
          </p:cNvSpPr>
          <p:nvPr/>
        </p:nvSpPr>
        <p:spPr bwMode="auto">
          <a:xfrm>
            <a:off x="4976813" y="2957513"/>
            <a:ext cx="23653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0.1%</a:t>
            </a:r>
            <a:endParaRPr lang="de-DE" altLang="de-DE" sz="2400" b="1">
              <a:solidFill>
                <a:srgbClr val="262626"/>
              </a:solidFill>
            </a:endParaRPr>
          </a:p>
        </p:txBody>
      </p:sp>
      <p:sp>
        <p:nvSpPr>
          <p:cNvPr id="19577" name="Rectangle 58">
            <a:extLst>
              <a:ext uri="{FF2B5EF4-FFF2-40B4-BE49-F238E27FC236}">
                <a16:creationId xmlns:a16="http://schemas.microsoft.com/office/drawing/2014/main" id="{C3609B43-E37C-4772-BC57-9E2E5B1356CB}"/>
              </a:ext>
            </a:extLst>
          </p:cNvPr>
          <p:cNvSpPr>
            <a:spLocks noChangeArrowheads="1"/>
          </p:cNvSpPr>
          <p:nvPr/>
        </p:nvSpPr>
        <p:spPr bwMode="auto">
          <a:xfrm>
            <a:off x="5010150" y="3106738"/>
            <a:ext cx="123825" cy="9525"/>
          </a:xfrm>
          <a:prstGeom prst="rect">
            <a:avLst/>
          </a:prstGeom>
          <a:solidFill>
            <a:srgbClr val="BFDE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78" name="Freeform 59">
            <a:extLst>
              <a:ext uri="{FF2B5EF4-FFF2-40B4-BE49-F238E27FC236}">
                <a16:creationId xmlns:a16="http://schemas.microsoft.com/office/drawing/2014/main" id="{DCF52E5C-D852-4620-848E-4AE65AABFCB5}"/>
              </a:ext>
            </a:extLst>
          </p:cNvPr>
          <p:cNvSpPr>
            <a:spLocks noEditPoints="1"/>
          </p:cNvSpPr>
          <p:nvPr/>
        </p:nvSpPr>
        <p:spPr bwMode="auto">
          <a:xfrm>
            <a:off x="5003800" y="3103563"/>
            <a:ext cx="134938" cy="19050"/>
          </a:xfrm>
          <a:custGeom>
            <a:avLst/>
            <a:gdLst>
              <a:gd name="T0" fmla="*/ 0 w 192"/>
              <a:gd name="T1" fmla="*/ 2147483647 h 32"/>
              <a:gd name="T2" fmla="*/ 2147483647 w 192"/>
              <a:gd name="T3" fmla="*/ 0 h 32"/>
              <a:gd name="T4" fmla="*/ 2147483647 w 192"/>
              <a:gd name="T5" fmla="*/ 0 h 32"/>
              <a:gd name="T6" fmla="*/ 2147483647 w 192"/>
              <a:gd name="T7" fmla="*/ 2147483647 h 32"/>
              <a:gd name="T8" fmla="*/ 2147483647 w 192"/>
              <a:gd name="T9" fmla="*/ 2147483647 h 32"/>
              <a:gd name="T10" fmla="*/ 2147483647 w 192"/>
              <a:gd name="T11" fmla="*/ 2147483647 h 32"/>
              <a:gd name="T12" fmla="*/ 2147483647 w 192"/>
              <a:gd name="T13" fmla="*/ 2147483647 h 32"/>
              <a:gd name="T14" fmla="*/ 0 w 192"/>
              <a:gd name="T15" fmla="*/ 2147483647 h 32"/>
              <a:gd name="T16" fmla="*/ 0 w 192"/>
              <a:gd name="T17" fmla="*/ 2147483647 h 32"/>
              <a:gd name="T18" fmla="*/ 2147483647 w 192"/>
              <a:gd name="T19" fmla="*/ 2147483647 h 32"/>
              <a:gd name="T20" fmla="*/ 2147483647 w 192"/>
              <a:gd name="T21" fmla="*/ 2147483647 h 32"/>
              <a:gd name="T22" fmla="*/ 2147483647 w 192"/>
              <a:gd name="T23" fmla="*/ 2147483647 h 32"/>
              <a:gd name="T24" fmla="*/ 2147483647 w 192"/>
              <a:gd name="T25" fmla="*/ 2147483647 h 32"/>
              <a:gd name="T26" fmla="*/ 2147483647 w 192"/>
              <a:gd name="T27" fmla="*/ 2147483647 h 32"/>
              <a:gd name="T28" fmla="*/ 2147483647 w 192"/>
              <a:gd name="T29" fmla="*/ 2147483647 h 32"/>
              <a:gd name="T30" fmla="*/ 2147483647 w 192"/>
              <a:gd name="T31" fmla="*/ 2147483647 h 32"/>
              <a:gd name="T32" fmla="*/ 2147483647 w 192"/>
              <a:gd name="T33" fmla="*/ 2147483647 h 32"/>
              <a:gd name="T34" fmla="*/ 2147483647 w 192"/>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32">
                <a:moveTo>
                  <a:pt x="0" y="8"/>
                </a:moveTo>
                <a:cubicBezTo>
                  <a:pt x="0" y="4"/>
                  <a:pt x="4" y="0"/>
                  <a:pt x="8" y="0"/>
                </a:cubicBezTo>
                <a:lnTo>
                  <a:pt x="184" y="0"/>
                </a:lnTo>
                <a:cubicBezTo>
                  <a:pt x="189" y="0"/>
                  <a:pt x="192" y="4"/>
                  <a:pt x="192" y="8"/>
                </a:cubicBezTo>
                <a:lnTo>
                  <a:pt x="192" y="24"/>
                </a:lnTo>
                <a:cubicBezTo>
                  <a:pt x="192" y="29"/>
                  <a:pt x="189" y="32"/>
                  <a:pt x="184" y="32"/>
                </a:cubicBezTo>
                <a:lnTo>
                  <a:pt x="8" y="32"/>
                </a:lnTo>
                <a:cubicBezTo>
                  <a:pt x="4" y="32"/>
                  <a:pt x="0" y="29"/>
                  <a:pt x="0" y="24"/>
                </a:cubicBezTo>
                <a:lnTo>
                  <a:pt x="0" y="8"/>
                </a:lnTo>
                <a:close/>
                <a:moveTo>
                  <a:pt x="16" y="24"/>
                </a:moveTo>
                <a:lnTo>
                  <a:pt x="8" y="16"/>
                </a:lnTo>
                <a:lnTo>
                  <a:pt x="184" y="16"/>
                </a:lnTo>
                <a:lnTo>
                  <a:pt x="176" y="24"/>
                </a:lnTo>
                <a:lnTo>
                  <a:pt x="176" y="8"/>
                </a:lnTo>
                <a:lnTo>
                  <a:pt x="184" y="16"/>
                </a:lnTo>
                <a:lnTo>
                  <a:pt x="8" y="16"/>
                </a:lnTo>
                <a:lnTo>
                  <a:pt x="16" y="8"/>
                </a:lnTo>
                <a:lnTo>
                  <a:pt x="16" y="24"/>
                </a:lnTo>
                <a:close/>
              </a:path>
            </a:pathLst>
          </a:custGeom>
          <a:solidFill>
            <a:schemeClr val="accent2">
              <a:alpha val="50195"/>
            </a:schemeClr>
          </a:solidFill>
          <a:ln w="9525" cap="flat">
            <a:solidFill>
              <a:srgbClr val="FFFFFF"/>
            </a:solidFill>
            <a:prstDash val="solid"/>
            <a:bevel/>
            <a:headEnd/>
            <a:tailEnd/>
          </a:ln>
        </p:spPr>
        <p:txBody>
          <a:bodyPr/>
          <a:lstStyle/>
          <a:p>
            <a:endParaRPr lang="de-DE"/>
          </a:p>
        </p:txBody>
      </p:sp>
      <p:sp>
        <p:nvSpPr>
          <p:cNvPr id="19579" name="Rectangle 96">
            <a:extLst>
              <a:ext uri="{FF2B5EF4-FFF2-40B4-BE49-F238E27FC236}">
                <a16:creationId xmlns:a16="http://schemas.microsoft.com/office/drawing/2014/main" id="{B1F7A4D9-30CA-4E51-B15F-0A8C4D64E55B}"/>
              </a:ext>
            </a:extLst>
          </p:cNvPr>
          <p:cNvSpPr>
            <a:spLocks noChangeArrowheads="1"/>
          </p:cNvSpPr>
          <p:nvPr/>
        </p:nvSpPr>
        <p:spPr bwMode="auto">
          <a:xfrm>
            <a:off x="6808788" y="2949575"/>
            <a:ext cx="23653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0.3%</a:t>
            </a:r>
            <a:endParaRPr lang="de-DE" altLang="de-DE" sz="2400" b="1">
              <a:solidFill>
                <a:srgbClr val="262626"/>
              </a:solidFill>
            </a:endParaRPr>
          </a:p>
        </p:txBody>
      </p:sp>
      <p:sp>
        <p:nvSpPr>
          <p:cNvPr id="19580" name="Rectangle 11">
            <a:extLst>
              <a:ext uri="{FF2B5EF4-FFF2-40B4-BE49-F238E27FC236}">
                <a16:creationId xmlns:a16="http://schemas.microsoft.com/office/drawing/2014/main" id="{511777B0-38E0-4377-A013-697821076933}"/>
              </a:ext>
            </a:extLst>
          </p:cNvPr>
          <p:cNvSpPr>
            <a:spLocks noChangeArrowheads="1"/>
          </p:cNvSpPr>
          <p:nvPr>
            <p:custDataLst>
              <p:tags r:id="rId7"/>
            </p:custDataLst>
          </p:nvPr>
        </p:nvSpPr>
        <p:spPr bwMode="auto">
          <a:xfrm>
            <a:off x="5561013" y="4365625"/>
            <a:ext cx="360045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180975" indent="-179388">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lnSpc>
                <a:spcPct val="90000"/>
              </a:lnSpc>
              <a:spcBef>
                <a:spcPct val="30000"/>
              </a:spcBef>
              <a:buClr>
                <a:srgbClr val="002060"/>
              </a:buClr>
              <a:buSzTx/>
              <a:buFontTx/>
              <a:buNone/>
            </a:pPr>
            <a:r>
              <a:rPr lang="de-DE" altLang="de-DE" sz="1200" b="1">
                <a:solidFill>
                  <a:srgbClr val="002060"/>
                </a:solidFill>
              </a:rPr>
              <a:t>Konkurrent 1 (Kommentar zur Entwicklung)</a:t>
            </a:r>
            <a:endParaRPr lang="de-DE" altLang="de-DE" sz="1200">
              <a:solidFill>
                <a:srgbClr val="002060"/>
              </a:solidFill>
            </a:endParaRPr>
          </a:p>
          <a:p>
            <a:pPr lvl="1" eaLnBrk="1" hangingPunct="1">
              <a:lnSpc>
                <a:spcPct val="90000"/>
              </a:lnSpc>
              <a:spcBef>
                <a:spcPct val="30000"/>
              </a:spcBef>
              <a:buClr>
                <a:srgbClr val="002060"/>
              </a:buClr>
              <a:buSzPct val="100000"/>
              <a:buFont typeface="Wingdings" panose="05000000000000000000" pitchFamily="2" charset="2"/>
              <a:buChar char="§"/>
            </a:pPr>
            <a:r>
              <a:rPr lang="de-DE" altLang="de-DE" sz="1200">
                <a:solidFill>
                  <a:srgbClr val="002060"/>
                </a:solidFill>
                <a:ea typeface="MS PGothic" panose="020B0600070205080204" pitchFamily="34" charset="-128"/>
              </a:rPr>
              <a:t> </a:t>
            </a:r>
            <a:endParaRPr lang="de-DE" altLang="de-DE" sz="1200" b="1">
              <a:solidFill>
                <a:srgbClr val="002060"/>
              </a:solidFill>
              <a:ea typeface="MS PGothic" panose="020B0600070205080204" pitchFamily="34" charset="-128"/>
            </a:endParaRPr>
          </a:p>
        </p:txBody>
      </p:sp>
      <p:sp>
        <p:nvSpPr>
          <p:cNvPr id="19581" name="Rectangle 11">
            <a:extLst>
              <a:ext uri="{FF2B5EF4-FFF2-40B4-BE49-F238E27FC236}">
                <a16:creationId xmlns:a16="http://schemas.microsoft.com/office/drawing/2014/main" id="{3A26F781-0016-4F7B-8C7A-5889E1C3E3FF}"/>
              </a:ext>
            </a:extLst>
          </p:cNvPr>
          <p:cNvSpPr>
            <a:spLocks noChangeArrowheads="1"/>
          </p:cNvSpPr>
          <p:nvPr>
            <p:custDataLst>
              <p:tags r:id="rId8"/>
            </p:custDataLst>
          </p:nvPr>
        </p:nvSpPr>
        <p:spPr bwMode="auto">
          <a:xfrm>
            <a:off x="1835150" y="4346575"/>
            <a:ext cx="36004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180975" indent="-179388">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lnSpc>
                <a:spcPct val="90000"/>
              </a:lnSpc>
              <a:spcBef>
                <a:spcPct val="30000"/>
              </a:spcBef>
              <a:buClrTx/>
              <a:buSzTx/>
              <a:buFontTx/>
              <a:buNone/>
            </a:pPr>
            <a:r>
              <a:rPr lang="de-DE" altLang="en-US" sz="1200" b="1">
                <a:solidFill>
                  <a:srgbClr val="002060"/>
                </a:solidFill>
              </a:rPr>
              <a:t>Unternehmen X (Kommentar zur Entwicklung)</a:t>
            </a:r>
          </a:p>
          <a:p>
            <a:pPr lvl="1" eaLnBrk="1" hangingPunct="1">
              <a:lnSpc>
                <a:spcPct val="90000"/>
              </a:lnSpc>
              <a:spcBef>
                <a:spcPct val="30000"/>
              </a:spcBef>
              <a:buClr>
                <a:srgbClr val="002060"/>
              </a:buClr>
              <a:buSzPct val="100000"/>
              <a:buFont typeface="Wingdings" panose="05000000000000000000" pitchFamily="2" charset="2"/>
              <a:buChar char="§"/>
            </a:pPr>
            <a:r>
              <a:rPr lang="de-DE" altLang="en-US" sz="1200">
                <a:solidFill>
                  <a:srgbClr val="002060"/>
                </a:solidFill>
                <a:ea typeface="MS PGothic" panose="020B0600070205080204" pitchFamily="34" charset="-128"/>
              </a:rPr>
              <a:t> </a:t>
            </a:r>
            <a:endParaRPr lang="de-DE" altLang="en-US" sz="1000" baseline="30000">
              <a:solidFill>
                <a:srgbClr val="002060"/>
              </a:solidFill>
              <a:ea typeface="MS PGothic" panose="020B0600070205080204" pitchFamily="34" charset="-128"/>
            </a:endParaRPr>
          </a:p>
        </p:txBody>
      </p:sp>
      <p:sp>
        <p:nvSpPr>
          <p:cNvPr id="150" name="Textplatzhalter 59">
            <a:extLst>
              <a:ext uri="{FF2B5EF4-FFF2-40B4-BE49-F238E27FC236}">
                <a16:creationId xmlns:a16="http://schemas.microsoft.com/office/drawing/2014/main" id="{394A4821-07C4-44E1-B10A-B06D219D3C75}"/>
              </a:ext>
            </a:extLst>
          </p:cNvPr>
          <p:cNvSpPr txBox="1">
            <a:spLocks/>
          </p:cNvSpPr>
          <p:nvPr/>
        </p:nvSpPr>
        <p:spPr bwMode="auto">
          <a:xfrm>
            <a:off x="77788" y="1346200"/>
            <a:ext cx="1614487" cy="4078288"/>
          </a:xfrm>
          <a:prstGeom prst="rect">
            <a:avLst/>
          </a:prstGeom>
          <a:solidFill>
            <a:schemeClr val="bg1">
              <a:lumMod val="95000"/>
            </a:schemeClr>
          </a:solidFill>
          <a:ln>
            <a:noFill/>
          </a:ln>
          <a:effectLst/>
        </p:spPr>
        <p:txBody>
          <a:bodyPr/>
          <a:lstStyle>
            <a:lvl1pPr marL="174625" indent="-174625">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indent="-285750">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indent="-228600">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indent="-228600">
              <a:spcBef>
                <a:spcPct val="20000"/>
              </a:spcBef>
              <a:buChar char="–"/>
              <a:defRPr sz="1400">
                <a:solidFill>
                  <a:schemeClr val="tx1"/>
                </a:solidFill>
                <a:latin typeface="Arial" pitchFamily="34" charset="0"/>
                <a:ea typeface="Arial" pitchFamily="34" charset="0"/>
                <a:cs typeface="Arial" pitchFamily="34" charset="0"/>
              </a:defRPr>
            </a:lvl4pPr>
            <a:lvl5pPr indent="-228600">
              <a:spcBef>
                <a:spcPct val="20000"/>
              </a:spcBef>
              <a:defRPr sz="1400">
                <a:solidFill>
                  <a:schemeClr val="tx1"/>
                </a:solidFill>
                <a:latin typeface="Arial" pitchFamily="34" charset="0"/>
                <a:ea typeface="Arial" pitchFamily="34" charset="0"/>
                <a:cs typeface="Arial" pitchFamily="34" charset="0"/>
              </a:defRPr>
            </a:lvl5pPr>
            <a:lvl6pPr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a:buClr>
                <a:srgbClr val="0C2D83"/>
              </a:buClr>
              <a:buFont typeface="Wingdings" pitchFamily="2" charset="2"/>
              <a:buChar char="§"/>
              <a:defRPr/>
            </a:pPr>
            <a:r>
              <a:rPr lang="de-DE" altLang="en-US" sz="1200"/>
              <a:t>Kernaussage</a:t>
            </a:r>
          </a:p>
          <a:p>
            <a:pPr>
              <a:buClr>
                <a:srgbClr val="0C2D83"/>
              </a:buClr>
              <a:buFont typeface="Wingdings" pitchFamily="2" charset="2"/>
              <a:buChar char="§"/>
              <a:defRPr/>
            </a:pPr>
            <a:endParaRPr lang="de-DE" altLang="en-US" sz="1200"/>
          </a:p>
          <a:p>
            <a:pPr>
              <a:buClr>
                <a:srgbClr val="0C2D83"/>
              </a:buClr>
              <a:buFont typeface="Wingdings" pitchFamily="2" charset="2"/>
              <a:buChar char="§"/>
              <a:defRPr/>
            </a:pPr>
            <a:r>
              <a:rPr lang="de-DE" altLang="en-US" sz="1200"/>
              <a:t>Die dargestellten Werte sind beispielhaft</a:t>
            </a:r>
          </a:p>
        </p:txBody>
      </p:sp>
      <p:sp>
        <p:nvSpPr>
          <p:cNvPr id="5" name="Rechteck 4">
            <a:extLst>
              <a:ext uri="{FF2B5EF4-FFF2-40B4-BE49-F238E27FC236}">
                <a16:creationId xmlns:a16="http://schemas.microsoft.com/office/drawing/2014/main" id="{2D5CCCE8-D613-4200-B1F3-F6FC457466EB}"/>
              </a:ext>
            </a:extLst>
          </p:cNvPr>
          <p:cNvSpPr/>
          <p:nvPr/>
        </p:nvSpPr>
        <p:spPr>
          <a:xfrm>
            <a:off x="3635375" y="1941513"/>
            <a:ext cx="1550988" cy="15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00" b="1" dirty="0">
                <a:solidFill>
                  <a:schemeClr val="tx2">
                    <a:lumMod val="85000"/>
                    <a:lumOff val="15000"/>
                  </a:schemeClr>
                </a:solidFill>
                <a:latin typeface="Arial" pitchFamily="34" charset="0"/>
                <a:cs typeface="Arial" pitchFamily="34" charset="0"/>
              </a:rPr>
              <a:t>Unternehmen X</a:t>
            </a:r>
          </a:p>
        </p:txBody>
      </p:sp>
      <p:sp>
        <p:nvSpPr>
          <p:cNvPr id="154" name="Rechteck 153">
            <a:extLst>
              <a:ext uri="{FF2B5EF4-FFF2-40B4-BE49-F238E27FC236}">
                <a16:creationId xmlns:a16="http://schemas.microsoft.com/office/drawing/2014/main" id="{86CC0718-A514-4DA5-9E0E-7A39527DB83C}"/>
              </a:ext>
            </a:extLst>
          </p:cNvPr>
          <p:cNvSpPr/>
          <p:nvPr/>
        </p:nvSpPr>
        <p:spPr>
          <a:xfrm>
            <a:off x="5473700" y="1941513"/>
            <a:ext cx="1550988" cy="15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00" b="1" dirty="0">
                <a:solidFill>
                  <a:schemeClr val="tx2">
                    <a:lumMod val="85000"/>
                    <a:lumOff val="15000"/>
                  </a:schemeClr>
                </a:solidFill>
                <a:latin typeface="Arial" pitchFamily="34" charset="0"/>
                <a:cs typeface="Arial" pitchFamily="34" charset="0"/>
              </a:rPr>
              <a:t>Konkurrent 1</a:t>
            </a:r>
          </a:p>
        </p:txBody>
      </p:sp>
      <p:sp>
        <p:nvSpPr>
          <p:cNvPr id="155" name="Rechteck 154">
            <a:extLst>
              <a:ext uri="{FF2B5EF4-FFF2-40B4-BE49-F238E27FC236}">
                <a16:creationId xmlns:a16="http://schemas.microsoft.com/office/drawing/2014/main" id="{A50ADDCF-B169-4746-8657-B27D28FF9C7C}"/>
              </a:ext>
            </a:extLst>
          </p:cNvPr>
          <p:cNvSpPr/>
          <p:nvPr/>
        </p:nvSpPr>
        <p:spPr>
          <a:xfrm>
            <a:off x="7312025" y="1941513"/>
            <a:ext cx="1550988" cy="15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00" b="1" dirty="0">
                <a:solidFill>
                  <a:schemeClr val="tx2">
                    <a:lumMod val="85000"/>
                    <a:lumOff val="15000"/>
                  </a:schemeClr>
                </a:solidFill>
                <a:latin typeface="Arial" pitchFamily="34" charset="0"/>
                <a:cs typeface="Arial" pitchFamily="34" charset="0"/>
              </a:rPr>
              <a:t>Konkurrent 2</a:t>
            </a:r>
          </a:p>
        </p:txBody>
      </p:sp>
      <p:sp>
        <p:nvSpPr>
          <p:cNvPr id="19586" name="Rectangle 11">
            <a:extLst>
              <a:ext uri="{FF2B5EF4-FFF2-40B4-BE49-F238E27FC236}">
                <a16:creationId xmlns:a16="http://schemas.microsoft.com/office/drawing/2014/main" id="{6D028BCD-7970-4A8D-B1E5-DB4ED28CA03F}"/>
              </a:ext>
            </a:extLst>
          </p:cNvPr>
          <p:cNvSpPr>
            <a:spLocks noChangeArrowheads="1"/>
          </p:cNvSpPr>
          <p:nvPr>
            <p:custDataLst>
              <p:tags r:id="rId9"/>
            </p:custDataLst>
          </p:nvPr>
        </p:nvSpPr>
        <p:spPr bwMode="auto">
          <a:xfrm>
            <a:off x="5561013" y="5302250"/>
            <a:ext cx="360045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180975" indent="-179388">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lnSpc>
                <a:spcPct val="90000"/>
              </a:lnSpc>
              <a:spcBef>
                <a:spcPct val="30000"/>
              </a:spcBef>
              <a:buClr>
                <a:srgbClr val="002060"/>
              </a:buClr>
              <a:buSzTx/>
              <a:buFontTx/>
              <a:buNone/>
            </a:pPr>
            <a:r>
              <a:rPr lang="de-DE" altLang="de-DE" sz="1200" b="1">
                <a:solidFill>
                  <a:srgbClr val="002060"/>
                </a:solidFill>
              </a:rPr>
              <a:t>Konkurrent 2 (Kommentar zur Entwicklung)</a:t>
            </a:r>
            <a:endParaRPr lang="de-DE" altLang="de-DE" sz="1200">
              <a:solidFill>
                <a:srgbClr val="002060"/>
              </a:solidFill>
            </a:endParaRPr>
          </a:p>
          <a:p>
            <a:pPr lvl="1" eaLnBrk="1" hangingPunct="1">
              <a:lnSpc>
                <a:spcPct val="90000"/>
              </a:lnSpc>
              <a:spcBef>
                <a:spcPct val="30000"/>
              </a:spcBef>
              <a:buClr>
                <a:srgbClr val="002060"/>
              </a:buClr>
              <a:buSzPct val="100000"/>
              <a:buFont typeface="Wingdings" panose="05000000000000000000" pitchFamily="2" charset="2"/>
              <a:buChar char="§"/>
            </a:pPr>
            <a:r>
              <a:rPr lang="de-DE" altLang="de-DE" sz="1200">
                <a:solidFill>
                  <a:srgbClr val="002060"/>
                </a:solidFill>
                <a:ea typeface="MS PGothic" panose="020B0600070205080204" pitchFamily="34" charset="-128"/>
              </a:rPr>
              <a:t> </a:t>
            </a:r>
          </a:p>
        </p:txBody>
      </p:sp>
      <p:sp>
        <p:nvSpPr>
          <p:cNvPr id="19587" name="Rectangle 101">
            <a:extLst>
              <a:ext uri="{FF2B5EF4-FFF2-40B4-BE49-F238E27FC236}">
                <a16:creationId xmlns:a16="http://schemas.microsoft.com/office/drawing/2014/main" id="{E6D1AB08-2568-4091-86F2-547DF50BF70D}"/>
              </a:ext>
            </a:extLst>
          </p:cNvPr>
          <p:cNvSpPr>
            <a:spLocks noChangeArrowheads="1"/>
          </p:cNvSpPr>
          <p:nvPr/>
        </p:nvSpPr>
        <p:spPr bwMode="auto">
          <a:xfrm>
            <a:off x="8537575" y="3862388"/>
            <a:ext cx="3270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-10.0%</a:t>
            </a:r>
            <a:endParaRPr lang="de-DE" altLang="de-DE" sz="2400" b="1">
              <a:solidFill>
                <a:srgbClr val="262626"/>
              </a:solidFill>
            </a:endParaRPr>
          </a:p>
        </p:txBody>
      </p:sp>
      <p:sp>
        <p:nvSpPr>
          <p:cNvPr id="19588" name="Rectangle 34">
            <a:extLst>
              <a:ext uri="{FF2B5EF4-FFF2-40B4-BE49-F238E27FC236}">
                <a16:creationId xmlns:a16="http://schemas.microsoft.com/office/drawing/2014/main" id="{789AE7B8-7DB1-4D8B-A115-36547DDE47C3}"/>
              </a:ext>
            </a:extLst>
          </p:cNvPr>
          <p:cNvSpPr>
            <a:spLocks noChangeArrowheads="1"/>
          </p:cNvSpPr>
          <p:nvPr/>
        </p:nvSpPr>
        <p:spPr bwMode="auto">
          <a:xfrm>
            <a:off x="8450263" y="2921000"/>
            <a:ext cx="139700" cy="2000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89" name="Freeform 35">
            <a:extLst>
              <a:ext uri="{FF2B5EF4-FFF2-40B4-BE49-F238E27FC236}">
                <a16:creationId xmlns:a16="http://schemas.microsoft.com/office/drawing/2014/main" id="{A9CA153A-848B-484C-AAA6-9CC9065C640C}"/>
              </a:ext>
            </a:extLst>
          </p:cNvPr>
          <p:cNvSpPr>
            <a:spLocks noEditPoints="1"/>
          </p:cNvSpPr>
          <p:nvPr/>
        </p:nvSpPr>
        <p:spPr bwMode="auto">
          <a:xfrm>
            <a:off x="8443913" y="2916238"/>
            <a:ext cx="139700" cy="200025"/>
          </a:xfrm>
          <a:custGeom>
            <a:avLst/>
            <a:gdLst>
              <a:gd name="T0" fmla="*/ 0 w 192"/>
              <a:gd name="T1" fmla="*/ 2147483647 h 336"/>
              <a:gd name="T2" fmla="*/ 2147483647 w 192"/>
              <a:gd name="T3" fmla="*/ 0 h 336"/>
              <a:gd name="T4" fmla="*/ 2147483647 w 192"/>
              <a:gd name="T5" fmla="*/ 0 h 336"/>
              <a:gd name="T6" fmla="*/ 2147483647 w 192"/>
              <a:gd name="T7" fmla="*/ 2147483647 h 336"/>
              <a:gd name="T8" fmla="*/ 2147483647 w 192"/>
              <a:gd name="T9" fmla="*/ 2147483647 h 336"/>
              <a:gd name="T10" fmla="*/ 2147483647 w 192"/>
              <a:gd name="T11" fmla="*/ 2147483647 h 336"/>
              <a:gd name="T12" fmla="*/ 2147483647 w 192"/>
              <a:gd name="T13" fmla="*/ 2147483647 h 336"/>
              <a:gd name="T14" fmla="*/ 0 w 192"/>
              <a:gd name="T15" fmla="*/ 2147483647 h 336"/>
              <a:gd name="T16" fmla="*/ 0 w 192"/>
              <a:gd name="T17" fmla="*/ 2147483647 h 336"/>
              <a:gd name="T18" fmla="*/ 2147483647 w 192"/>
              <a:gd name="T19" fmla="*/ 2147483647 h 336"/>
              <a:gd name="T20" fmla="*/ 2147483647 w 192"/>
              <a:gd name="T21" fmla="*/ 2147483647 h 336"/>
              <a:gd name="T22" fmla="*/ 2147483647 w 192"/>
              <a:gd name="T23" fmla="*/ 2147483647 h 336"/>
              <a:gd name="T24" fmla="*/ 2147483647 w 192"/>
              <a:gd name="T25" fmla="*/ 2147483647 h 336"/>
              <a:gd name="T26" fmla="*/ 2147483647 w 192"/>
              <a:gd name="T27" fmla="*/ 2147483647 h 336"/>
              <a:gd name="T28" fmla="*/ 2147483647 w 192"/>
              <a:gd name="T29" fmla="*/ 2147483647 h 336"/>
              <a:gd name="T30" fmla="*/ 2147483647 w 192"/>
              <a:gd name="T31" fmla="*/ 2147483647 h 336"/>
              <a:gd name="T32" fmla="*/ 2147483647 w 192"/>
              <a:gd name="T33" fmla="*/ 2147483647 h 336"/>
              <a:gd name="T34" fmla="*/ 2147483647 w 192"/>
              <a:gd name="T35" fmla="*/ 2147483647 h 3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336">
                <a:moveTo>
                  <a:pt x="0" y="8"/>
                </a:moveTo>
                <a:cubicBezTo>
                  <a:pt x="0" y="4"/>
                  <a:pt x="4" y="0"/>
                  <a:pt x="8" y="0"/>
                </a:cubicBezTo>
                <a:lnTo>
                  <a:pt x="184" y="0"/>
                </a:lnTo>
                <a:cubicBezTo>
                  <a:pt x="189" y="0"/>
                  <a:pt x="192" y="4"/>
                  <a:pt x="192" y="8"/>
                </a:cubicBezTo>
                <a:lnTo>
                  <a:pt x="192" y="328"/>
                </a:lnTo>
                <a:cubicBezTo>
                  <a:pt x="192" y="333"/>
                  <a:pt x="189" y="336"/>
                  <a:pt x="184" y="336"/>
                </a:cubicBezTo>
                <a:lnTo>
                  <a:pt x="8" y="336"/>
                </a:lnTo>
                <a:cubicBezTo>
                  <a:pt x="4" y="336"/>
                  <a:pt x="0" y="333"/>
                  <a:pt x="0" y="328"/>
                </a:cubicBezTo>
                <a:lnTo>
                  <a:pt x="0" y="8"/>
                </a:lnTo>
                <a:close/>
                <a:moveTo>
                  <a:pt x="16" y="328"/>
                </a:moveTo>
                <a:lnTo>
                  <a:pt x="8" y="320"/>
                </a:lnTo>
                <a:lnTo>
                  <a:pt x="184" y="320"/>
                </a:lnTo>
                <a:lnTo>
                  <a:pt x="176" y="328"/>
                </a:lnTo>
                <a:lnTo>
                  <a:pt x="176" y="8"/>
                </a:lnTo>
                <a:lnTo>
                  <a:pt x="184" y="16"/>
                </a:lnTo>
                <a:lnTo>
                  <a:pt x="8" y="16"/>
                </a:lnTo>
                <a:lnTo>
                  <a:pt x="16" y="8"/>
                </a:lnTo>
                <a:lnTo>
                  <a:pt x="16" y="328"/>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90" name="Rectangle 64">
            <a:extLst>
              <a:ext uri="{FF2B5EF4-FFF2-40B4-BE49-F238E27FC236}">
                <a16:creationId xmlns:a16="http://schemas.microsoft.com/office/drawing/2014/main" id="{A3B23738-8825-4ADE-B555-C8B153BBE2C4}"/>
              </a:ext>
            </a:extLst>
          </p:cNvPr>
          <p:cNvSpPr>
            <a:spLocks noChangeArrowheads="1"/>
          </p:cNvSpPr>
          <p:nvPr/>
        </p:nvSpPr>
        <p:spPr bwMode="auto">
          <a:xfrm>
            <a:off x="8637588" y="3111500"/>
            <a:ext cx="127000" cy="715963"/>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91" name="Freeform 65">
            <a:extLst>
              <a:ext uri="{FF2B5EF4-FFF2-40B4-BE49-F238E27FC236}">
                <a16:creationId xmlns:a16="http://schemas.microsoft.com/office/drawing/2014/main" id="{15D5A821-F9A9-4592-99CE-6D9F207F6D71}"/>
              </a:ext>
            </a:extLst>
          </p:cNvPr>
          <p:cNvSpPr>
            <a:spLocks noEditPoints="1"/>
          </p:cNvSpPr>
          <p:nvPr/>
        </p:nvSpPr>
        <p:spPr bwMode="auto">
          <a:xfrm>
            <a:off x="8631238" y="3106738"/>
            <a:ext cx="139700" cy="736600"/>
          </a:xfrm>
          <a:custGeom>
            <a:avLst/>
            <a:gdLst>
              <a:gd name="T0" fmla="*/ 0 w 192"/>
              <a:gd name="T1" fmla="*/ 2147483647 h 1504"/>
              <a:gd name="T2" fmla="*/ 2147483647 w 192"/>
              <a:gd name="T3" fmla="*/ 0 h 1504"/>
              <a:gd name="T4" fmla="*/ 2147483647 w 192"/>
              <a:gd name="T5" fmla="*/ 0 h 1504"/>
              <a:gd name="T6" fmla="*/ 2147483647 w 192"/>
              <a:gd name="T7" fmla="*/ 2147483647 h 1504"/>
              <a:gd name="T8" fmla="*/ 2147483647 w 192"/>
              <a:gd name="T9" fmla="*/ 2147483647 h 1504"/>
              <a:gd name="T10" fmla="*/ 2147483647 w 192"/>
              <a:gd name="T11" fmla="*/ 2147483647 h 1504"/>
              <a:gd name="T12" fmla="*/ 2147483647 w 192"/>
              <a:gd name="T13" fmla="*/ 2147483647 h 1504"/>
              <a:gd name="T14" fmla="*/ 0 w 192"/>
              <a:gd name="T15" fmla="*/ 2147483647 h 1504"/>
              <a:gd name="T16" fmla="*/ 0 w 192"/>
              <a:gd name="T17" fmla="*/ 2147483647 h 1504"/>
              <a:gd name="T18" fmla="*/ 2147483647 w 192"/>
              <a:gd name="T19" fmla="*/ 2147483647 h 1504"/>
              <a:gd name="T20" fmla="*/ 2147483647 w 192"/>
              <a:gd name="T21" fmla="*/ 2147483647 h 1504"/>
              <a:gd name="T22" fmla="*/ 2147483647 w 192"/>
              <a:gd name="T23" fmla="*/ 2147483647 h 1504"/>
              <a:gd name="T24" fmla="*/ 2147483647 w 192"/>
              <a:gd name="T25" fmla="*/ 2147483647 h 1504"/>
              <a:gd name="T26" fmla="*/ 2147483647 w 192"/>
              <a:gd name="T27" fmla="*/ 2147483647 h 1504"/>
              <a:gd name="T28" fmla="*/ 2147483647 w 192"/>
              <a:gd name="T29" fmla="*/ 2147483647 h 1504"/>
              <a:gd name="T30" fmla="*/ 2147483647 w 192"/>
              <a:gd name="T31" fmla="*/ 2147483647 h 1504"/>
              <a:gd name="T32" fmla="*/ 2147483647 w 192"/>
              <a:gd name="T33" fmla="*/ 2147483647 h 1504"/>
              <a:gd name="T34" fmla="*/ 2147483647 w 192"/>
              <a:gd name="T35" fmla="*/ 2147483647 h 15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2" h="1504">
                <a:moveTo>
                  <a:pt x="0" y="8"/>
                </a:moveTo>
                <a:cubicBezTo>
                  <a:pt x="0" y="4"/>
                  <a:pt x="4" y="0"/>
                  <a:pt x="8" y="0"/>
                </a:cubicBezTo>
                <a:lnTo>
                  <a:pt x="184" y="0"/>
                </a:lnTo>
                <a:cubicBezTo>
                  <a:pt x="189" y="0"/>
                  <a:pt x="192" y="4"/>
                  <a:pt x="192" y="8"/>
                </a:cubicBezTo>
                <a:lnTo>
                  <a:pt x="192" y="1496"/>
                </a:lnTo>
                <a:cubicBezTo>
                  <a:pt x="192" y="1501"/>
                  <a:pt x="189" y="1504"/>
                  <a:pt x="184" y="1504"/>
                </a:cubicBezTo>
                <a:lnTo>
                  <a:pt x="8" y="1504"/>
                </a:lnTo>
                <a:cubicBezTo>
                  <a:pt x="4" y="1504"/>
                  <a:pt x="0" y="1501"/>
                  <a:pt x="0" y="1496"/>
                </a:cubicBezTo>
                <a:lnTo>
                  <a:pt x="0" y="8"/>
                </a:lnTo>
                <a:close/>
                <a:moveTo>
                  <a:pt x="16" y="1496"/>
                </a:moveTo>
                <a:lnTo>
                  <a:pt x="8" y="1488"/>
                </a:lnTo>
                <a:lnTo>
                  <a:pt x="184" y="1488"/>
                </a:lnTo>
                <a:lnTo>
                  <a:pt x="176" y="1496"/>
                </a:lnTo>
                <a:lnTo>
                  <a:pt x="176" y="8"/>
                </a:lnTo>
                <a:lnTo>
                  <a:pt x="184" y="16"/>
                </a:lnTo>
                <a:lnTo>
                  <a:pt x="8" y="16"/>
                </a:lnTo>
                <a:lnTo>
                  <a:pt x="16" y="8"/>
                </a:lnTo>
                <a:lnTo>
                  <a:pt x="16" y="1496"/>
                </a:lnTo>
                <a:close/>
              </a:path>
            </a:pathLst>
          </a:custGeom>
          <a:solidFill>
            <a:srgbClr val="FFFFFF"/>
          </a:solidFill>
          <a:ln w="9525" cap="flat">
            <a:solidFill>
              <a:srgbClr val="FFFFFF"/>
            </a:solidFill>
            <a:prstDash val="solid"/>
            <a:bevel/>
            <a:headEnd/>
            <a:tailEnd/>
          </a:ln>
        </p:spPr>
        <p:txBody>
          <a:bodyPr/>
          <a:lstStyle/>
          <a:p>
            <a:endParaRPr lang="de-DE"/>
          </a:p>
        </p:txBody>
      </p:sp>
      <p:sp>
        <p:nvSpPr>
          <p:cNvPr id="19592" name="Rectangle 82">
            <a:extLst>
              <a:ext uri="{FF2B5EF4-FFF2-40B4-BE49-F238E27FC236}">
                <a16:creationId xmlns:a16="http://schemas.microsoft.com/office/drawing/2014/main" id="{4E2E9BC1-39D9-4E3D-88C1-9900B3112C53}"/>
              </a:ext>
            </a:extLst>
          </p:cNvPr>
          <p:cNvSpPr>
            <a:spLocks noChangeArrowheads="1"/>
          </p:cNvSpPr>
          <p:nvPr/>
        </p:nvSpPr>
        <p:spPr bwMode="auto">
          <a:xfrm>
            <a:off x="8448675" y="279082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0.9</a:t>
            </a:r>
            <a:endParaRPr lang="de-DE" altLang="de-DE" sz="2400" b="1">
              <a:solidFill>
                <a:srgbClr val="262626"/>
              </a:solidFill>
            </a:endParaRPr>
          </a:p>
        </p:txBody>
      </p:sp>
      <p:sp>
        <p:nvSpPr>
          <p:cNvPr id="19593" name="Rectangle 66">
            <a:extLst>
              <a:ext uri="{FF2B5EF4-FFF2-40B4-BE49-F238E27FC236}">
                <a16:creationId xmlns:a16="http://schemas.microsoft.com/office/drawing/2014/main" id="{334E6AE9-0EB4-453A-8D31-9CD7A701BEF0}"/>
              </a:ext>
            </a:extLst>
          </p:cNvPr>
          <p:cNvSpPr>
            <a:spLocks noChangeArrowheads="1"/>
          </p:cNvSpPr>
          <p:nvPr/>
        </p:nvSpPr>
        <p:spPr bwMode="auto">
          <a:xfrm>
            <a:off x="1865313" y="3114675"/>
            <a:ext cx="6948487" cy="9525"/>
          </a:xfrm>
          <a:prstGeom prst="rect">
            <a:avLst/>
          </a:prstGeom>
          <a:solidFill>
            <a:srgbClr val="000000"/>
          </a:solidFill>
          <a:ln w="9525">
            <a:solidFill>
              <a:srgbClr val="000000"/>
            </a:solidFill>
            <a:bevel/>
            <a:headEnd/>
            <a:tailEnd/>
          </a:ln>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19595" name="Rectangle 102">
            <a:extLst>
              <a:ext uri="{FF2B5EF4-FFF2-40B4-BE49-F238E27FC236}">
                <a16:creationId xmlns:a16="http://schemas.microsoft.com/office/drawing/2014/main" id="{90A19181-316E-4DD3-9C4A-EB9B7AAFDE64}"/>
              </a:ext>
            </a:extLst>
          </p:cNvPr>
          <p:cNvSpPr>
            <a:spLocks noChangeArrowheads="1"/>
          </p:cNvSpPr>
          <p:nvPr/>
        </p:nvSpPr>
        <p:spPr bwMode="auto">
          <a:xfrm>
            <a:off x="3649663" y="3179763"/>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Jahr 1</a:t>
            </a:r>
            <a:endParaRPr lang="de-DE" altLang="de-DE" sz="2400" b="1">
              <a:solidFill>
                <a:srgbClr val="262626"/>
              </a:solidFill>
            </a:endParaRPr>
          </a:p>
        </p:txBody>
      </p:sp>
      <p:sp>
        <p:nvSpPr>
          <p:cNvPr id="19596" name="Rectangle 103">
            <a:extLst>
              <a:ext uri="{FF2B5EF4-FFF2-40B4-BE49-F238E27FC236}">
                <a16:creationId xmlns:a16="http://schemas.microsoft.com/office/drawing/2014/main" id="{23EFFE71-9F38-4236-82AF-B4216589AB6C}"/>
              </a:ext>
            </a:extLst>
          </p:cNvPr>
          <p:cNvSpPr>
            <a:spLocks noChangeArrowheads="1"/>
          </p:cNvSpPr>
          <p:nvPr/>
        </p:nvSpPr>
        <p:spPr bwMode="auto">
          <a:xfrm>
            <a:off x="4052888" y="3179763"/>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Jahr 2</a:t>
            </a:r>
            <a:endParaRPr lang="de-DE" altLang="de-DE" sz="2400" b="1">
              <a:solidFill>
                <a:srgbClr val="262626"/>
              </a:solidFill>
            </a:endParaRPr>
          </a:p>
        </p:txBody>
      </p:sp>
      <p:sp>
        <p:nvSpPr>
          <p:cNvPr id="19597" name="Rectangle 104">
            <a:extLst>
              <a:ext uri="{FF2B5EF4-FFF2-40B4-BE49-F238E27FC236}">
                <a16:creationId xmlns:a16="http://schemas.microsoft.com/office/drawing/2014/main" id="{B6F527F5-8BBE-432F-9347-0C90B0EF8ADA}"/>
              </a:ext>
            </a:extLst>
          </p:cNvPr>
          <p:cNvSpPr>
            <a:spLocks noChangeArrowheads="1"/>
          </p:cNvSpPr>
          <p:nvPr/>
        </p:nvSpPr>
        <p:spPr bwMode="auto">
          <a:xfrm>
            <a:off x="4440238" y="3179763"/>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Jahr 3</a:t>
            </a:r>
            <a:endParaRPr lang="de-DE" altLang="de-DE" sz="2400" b="1">
              <a:solidFill>
                <a:srgbClr val="262626"/>
              </a:solidFill>
            </a:endParaRPr>
          </a:p>
        </p:txBody>
      </p:sp>
      <p:sp>
        <p:nvSpPr>
          <p:cNvPr id="19598" name="Rectangle 105">
            <a:extLst>
              <a:ext uri="{FF2B5EF4-FFF2-40B4-BE49-F238E27FC236}">
                <a16:creationId xmlns:a16="http://schemas.microsoft.com/office/drawing/2014/main" id="{3A4D4CFB-A494-42D0-B4C5-C2490839B1F2}"/>
              </a:ext>
            </a:extLst>
          </p:cNvPr>
          <p:cNvSpPr>
            <a:spLocks noChangeArrowheads="1"/>
          </p:cNvSpPr>
          <p:nvPr/>
        </p:nvSpPr>
        <p:spPr bwMode="auto">
          <a:xfrm>
            <a:off x="4818063" y="3179763"/>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Jahr 4</a:t>
            </a:r>
            <a:endParaRPr lang="de-DE" altLang="de-DE" sz="2400" b="1">
              <a:solidFill>
                <a:srgbClr val="262626"/>
              </a:solidFill>
            </a:endParaRPr>
          </a:p>
        </p:txBody>
      </p:sp>
      <p:sp>
        <p:nvSpPr>
          <p:cNvPr id="19599" name="Rectangle 102">
            <a:extLst>
              <a:ext uri="{FF2B5EF4-FFF2-40B4-BE49-F238E27FC236}">
                <a16:creationId xmlns:a16="http://schemas.microsoft.com/office/drawing/2014/main" id="{1A738BFC-5EF0-4D5C-9AB6-A84481F9AD6D}"/>
              </a:ext>
            </a:extLst>
          </p:cNvPr>
          <p:cNvSpPr>
            <a:spLocks noChangeArrowheads="1"/>
          </p:cNvSpPr>
          <p:nvPr/>
        </p:nvSpPr>
        <p:spPr bwMode="auto">
          <a:xfrm>
            <a:off x="5526088" y="3175000"/>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Jahr 1</a:t>
            </a:r>
            <a:endParaRPr lang="de-DE" altLang="de-DE" sz="2400" b="1">
              <a:solidFill>
                <a:srgbClr val="262626"/>
              </a:solidFill>
            </a:endParaRPr>
          </a:p>
        </p:txBody>
      </p:sp>
      <p:sp>
        <p:nvSpPr>
          <p:cNvPr id="19600" name="Rectangle 103">
            <a:extLst>
              <a:ext uri="{FF2B5EF4-FFF2-40B4-BE49-F238E27FC236}">
                <a16:creationId xmlns:a16="http://schemas.microsoft.com/office/drawing/2014/main" id="{254F7A6F-7364-4877-B8E8-3A1424F021D9}"/>
              </a:ext>
            </a:extLst>
          </p:cNvPr>
          <p:cNvSpPr>
            <a:spLocks noChangeArrowheads="1"/>
          </p:cNvSpPr>
          <p:nvPr/>
        </p:nvSpPr>
        <p:spPr bwMode="auto">
          <a:xfrm>
            <a:off x="5929313" y="3175000"/>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Jahr 2</a:t>
            </a:r>
            <a:endParaRPr lang="de-DE" altLang="de-DE" sz="2400" b="1">
              <a:solidFill>
                <a:srgbClr val="262626"/>
              </a:solidFill>
            </a:endParaRPr>
          </a:p>
        </p:txBody>
      </p:sp>
      <p:sp>
        <p:nvSpPr>
          <p:cNvPr id="19601" name="Rectangle 104">
            <a:extLst>
              <a:ext uri="{FF2B5EF4-FFF2-40B4-BE49-F238E27FC236}">
                <a16:creationId xmlns:a16="http://schemas.microsoft.com/office/drawing/2014/main" id="{5A71B38F-0E5A-443D-B590-74DBA205A022}"/>
              </a:ext>
            </a:extLst>
          </p:cNvPr>
          <p:cNvSpPr>
            <a:spLocks noChangeArrowheads="1"/>
          </p:cNvSpPr>
          <p:nvPr/>
        </p:nvSpPr>
        <p:spPr bwMode="auto">
          <a:xfrm>
            <a:off x="6316663" y="3175000"/>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Jahr 3</a:t>
            </a:r>
            <a:endParaRPr lang="de-DE" altLang="de-DE" sz="2400" b="1">
              <a:solidFill>
                <a:srgbClr val="262626"/>
              </a:solidFill>
            </a:endParaRPr>
          </a:p>
        </p:txBody>
      </p:sp>
      <p:sp>
        <p:nvSpPr>
          <p:cNvPr id="19602" name="Rectangle 105">
            <a:extLst>
              <a:ext uri="{FF2B5EF4-FFF2-40B4-BE49-F238E27FC236}">
                <a16:creationId xmlns:a16="http://schemas.microsoft.com/office/drawing/2014/main" id="{9F92CC62-1A61-4F17-988F-E4AF06B072FE}"/>
              </a:ext>
            </a:extLst>
          </p:cNvPr>
          <p:cNvSpPr>
            <a:spLocks noChangeArrowheads="1"/>
          </p:cNvSpPr>
          <p:nvPr/>
        </p:nvSpPr>
        <p:spPr bwMode="auto">
          <a:xfrm>
            <a:off x="6694488" y="3175000"/>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Jahr 4</a:t>
            </a:r>
            <a:endParaRPr lang="de-DE" altLang="de-DE" sz="2400" b="1">
              <a:solidFill>
                <a:srgbClr val="262626"/>
              </a:solidFill>
            </a:endParaRPr>
          </a:p>
        </p:txBody>
      </p:sp>
      <p:sp>
        <p:nvSpPr>
          <p:cNvPr id="19603" name="Rectangle 102">
            <a:extLst>
              <a:ext uri="{FF2B5EF4-FFF2-40B4-BE49-F238E27FC236}">
                <a16:creationId xmlns:a16="http://schemas.microsoft.com/office/drawing/2014/main" id="{0DE2856A-8351-49C2-993C-C1BDFA368420}"/>
              </a:ext>
            </a:extLst>
          </p:cNvPr>
          <p:cNvSpPr>
            <a:spLocks noChangeArrowheads="1"/>
          </p:cNvSpPr>
          <p:nvPr/>
        </p:nvSpPr>
        <p:spPr bwMode="auto">
          <a:xfrm>
            <a:off x="7346950" y="3170238"/>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Jahr 1</a:t>
            </a:r>
            <a:endParaRPr lang="de-DE" altLang="de-DE" sz="2400" b="1">
              <a:solidFill>
                <a:srgbClr val="262626"/>
              </a:solidFill>
            </a:endParaRPr>
          </a:p>
        </p:txBody>
      </p:sp>
      <p:sp>
        <p:nvSpPr>
          <p:cNvPr id="19604" name="Rectangle 103">
            <a:extLst>
              <a:ext uri="{FF2B5EF4-FFF2-40B4-BE49-F238E27FC236}">
                <a16:creationId xmlns:a16="http://schemas.microsoft.com/office/drawing/2014/main" id="{595637A9-EFFA-46F8-A46F-60EEDC38653F}"/>
              </a:ext>
            </a:extLst>
          </p:cNvPr>
          <p:cNvSpPr>
            <a:spLocks noChangeArrowheads="1"/>
          </p:cNvSpPr>
          <p:nvPr/>
        </p:nvSpPr>
        <p:spPr bwMode="auto">
          <a:xfrm>
            <a:off x="7750175" y="3170238"/>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Jahr 2</a:t>
            </a:r>
            <a:endParaRPr lang="de-DE" altLang="de-DE" sz="2400" b="1">
              <a:solidFill>
                <a:srgbClr val="262626"/>
              </a:solidFill>
            </a:endParaRPr>
          </a:p>
        </p:txBody>
      </p:sp>
      <p:sp>
        <p:nvSpPr>
          <p:cNvPr id="19605" name="Rectangle 104">
            <a:extLst>
              <a:ext uri="{FF2B5EF4-FFF2-40B4-BE49-F238E27FC236}">
                <a16:creationId xmlns:a16="http://schemas.microsoft.com/office/drawing/2014/main" id="{0A6D21E0-0618-4950-95D2-66198C3B581C}"/>
              </a:ext>
            </a:extLst>
          </p:cNvPr>
          <p:cNvSpPr>
            <a:spLocks noChangeArrowheads="1"/>
          </p:cNvSpPr>
          <p:nvPr/>
        </p:nvSpPr>
        <p:spPr bwMode="auto">
          <a:xfrm>
            <a:off x="8137525" y="3170238"/>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Jahr 3</a:t>
            </a:r>
            <a:endParaRPr lang="de-DE" altLang="de-DE" sz="2400" b="1">
              <a:solidFill>
                <a:srgbClr val="262626"/>
              </a:solidFill>
            </a:endParaRPr>
          </a:p>
        </p:txBody>
      </p:sp>
      <p:sp>
        <p:nvSpPr>
          <p:cNvPr id="19606" name="Rectangle 105">
            <a:extLst>
              <a:ext uri="{FF2B5EF4-FFF2-40B4-BE49-F238E27FC236}">
                <a16:creationId xmlns:a16="http://schemas.microsoft.com/office/drawing/2014/main" id="{88E70DEF-0C5C-4590-8BB5-9E159093B76D}"/>
              </a:ext>
            </a:extLst>
          </p:cNvPr>
          <p:cNvSpPr>
            <a:spLocks noChangeArrowheads="1"/>
          </p:cNvSpPr>
          <p:nvPr/>
        </p:nvSpPr>
        <p:spPr bwMode="auto">
          <a:xfrm>
            <a:off x="8515350" y="3170238"/>
            <a:ext cx="30480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800" b="1">
                <a:solidFill>
                  <a:srgbClr val="262626"/>
                </a:solidFill>
              </a:rPr>
              <a:t>Jahr 4</a:t>
            </a:r>
            <a:endParaRPr lang="de-DE" altLang="de-DE" sz="2400" b="1">
              <a:solidFill>
                <a:srgbClr val="262626"/>
              </a:solidFill>
            </a:endParaRPr>
          </a:p>
        </p:txBody>
      </p:sp>
      <p:sp>
        <p:nvSpPr>
          <p:cNvPr id="156" name="Titel 3">
            <a:extLst>
              <a:ext uri="{FF2B5EF4-FFF2-40B4-BE49-F238E27FC236}">
                <a16:creationId xmlns:a16="http://schemas.microsoft.com/office/drawing/2014/main" id="{2178101F-7E1C-4351-B3B0-25774521BDC1}"/>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4.3 Markt und Wettbewerb</a:t>
            </a:r>
          </a:p>
        </p:txBody>
      </p:sp>
    </p:spTree>
    <p:extLst>
      <p:ext uri="{BB962C8B-B14F-4D97-AF65-F5344CB8AC3E}">
        <p14:creationId xmlns:p14="http://schemas.microsoft.com/office/powerpoint/2010/main" val="407384188"/>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liennummernplatzhalter 2">
            <a:extLst>
              <a:ext uri="{FF2B5EF4-FFF2-40B4-BE49-F238E27FC236}">
                <a16:creationId xmlns:a16="http://schemas.microsoft.com/office/drawing/2014/main" id="{9BB62A91-A2D4-447E-ADD9-1E207AAEAA93}"/>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6C2B52B8-439A-4120-9A56-A4E3674DF46E}" type="slidenum">
              <a:rPr lang="de-DE" altLang="de-DE" sz="1000"/>
              <a:pPr>
                <a:spcBef>
                  <a:spcPct val="0"/>
                </a:spcBef>
                <a:buClrTx/>
                <a:buSzTx/>
                <a:buFontTx/>
                <a:buNone/>
              </a:pPr>
              <a:t>36</a:t>
            </a:fld>
            <a:endParaRPr lang="de-DE" altLang="de-DE" sz="1000"/>
          </a:p>
        </p:txBody>
      </p:sp>
      <p:sp>
        <p:nvSpPr>
          <p:cNvPr id="20483" name="TextBox 26">
            <a:extLst>
              <a:ext uri="{FF2B5EF4-FFF2-40B4-BE49-F238E27FC236}">
                <a16:creationId xmlns:a16="http://schemas.microsoft.com/office/drawing/2014/main" id="{33810F11-F211-484C-B2B5-60170D70F038}"/>
              </a:ext>
            </a:extLst>
          </p:cNvPr>
          <p:cNvSpPr txBox="1">
            <a:spLocks noChangeArrowheads="1"/>
          </p:cNvSpPr>
          <p:nvPr/>
        </p:nvSpPr>
        <p:spPr bwMode="auto">
          <a:xfrm>
            <a:off x="4616450" y="1316038"/>
            <a:ext cx="42037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
                <a:srgbClr val="002060"/>
              </a:buClr>
              <a:buSzTx/>
              <a:buFont typeface="Wingdings" panose="05000000000000000000" pitchFamily="2" charset="2"/>
              <a:buChar char="§"/>
            </a:pPr>
            <a:r>
              <a:rPr lang="de-DE" altLang="de-DE" sz="1200"/>
              <a:t>Die Bestimmung der branchenüblichen Umsatzrendite erfolgt anhand von vergleichbaren Wettbewerbern (Peer Group)</a:t>
            </a:r>
          </a:p>
          <a:p>
            <a:pPr eaLnBrk="1" hangingPunct="1">
              <a:spcBef>
                <a:spcPct val="0"/>
              </a:spcBef>
              <a:buClr>
                <a:srgbClr val="002060"/>
              </a:buClr>
              <a:buSzTx/>
              <a:buFont typeface="Wingdings" panose="05000000000000000000" pitchFamily="2" charset="2"/>
              <a:buChar char="§"/>
            </a:pPr>
            <a:endParaRPr lang="de-DE" altLang="de-DE" sz="1200"/>
          </a:p>
          <a:p>
            <a:pPr eaLnBrk="1" hangingPunct="1">
              <a:spcBef>
                <a:spcPct val="0"/>
              </a:spcBef>
              <a:buClr>
                <a:srgbClr val="002060"/>
              </a:buClr>
              <a:buSzTx/>
              <a:buFont typeface="Wingdings" panose="05000000000000000000" pitchFamily="2" charset="2"/>
              <a:buChar char="§"/>
            </a:pPr>
            <a:r>
              <a:rPr lang="de-DE" altLang="de-DE" sz="1200"/>
              <a:t>Im Rahmen des Benchmarks erfolgt keine Berücksichtigung von negativen sowie überdurchschnittlichen Umsatzrenditen</a:t>
            </a:r>
          </a:p>
          <a:p>
            <a:pPr eaLnBrk="1" hangingPunct="1">
              <a:spcBef>
                <a:spcPct val="0"/>
              </a:spcBef>
              <a:buClr>
                <a:srgbClr val="002060"/>
              </a:buClr>
              <a:buSzTx/>
              <a:buFont typeface="Wingdings" panose="05000000000000000000" pitchFamily="2" charset="2"/>
              <a:buChar char="§"/>
            </a:pPr>
            <a:endParaRPr lang="de-DE" altLang="de-DE" sz="1200"/>
          </a:p>
          <a:p>
            <a:pPr eaLnBrk="1" hangingPunct="1">
              <a:spcBef>
                <a:spcPct val="0"/>
              </a:spcBef>
              <a:buClr>
                <a:srgbClr val="002060"/>
              </a:buClr>
              <a:buSzTx/>
              <a:buFont typeface="Wingdings" panose="05000000000000000000" pitchFamily="2" charset="2"/>
              <a:buChar char="§"/>
            </a:pPr>
            <a:r>
              <a:rPr lang="de-DE" altLang="de-DE" sz="1200"/>
              <a:t>Im neben stehenden Beispiel ergibt sich eine durchschnittliche branchenübliche Umsatzrendite von ca. 4,89 %</a:t>
            </a:r>
          </a:p>
          <a:p>
            <a:pPr eaLnBrk="1" hangingPunct="1">
              <a:spcBef>
                <a:spcPct val="0"/>
              </a:spcBef>
              <a:buClr>
                <a:srgbClr val="002060"/>
              </a:buClr>
              <a:buSzTx/>
              <a:buFont typeface="Wingdings" panose="05000000000000000000" pitchFamily="2" charset="2"/>
              <a:buChar char="§"/>
            </a:pPr>
            <a:endParaRPr lang="de-DE" altLang="de-DE" sz="1200"/>
          </a:p>
          <a:p>
            <a:pPr eaLnBrk="1" hangingPunct="1">
              <a:spcBef>
                <a:spcPct val="0"/>
              </a:spcBef>
              <a:buClr>
                <a:srgbClr val="002060"/>
              </a:buClr>
              <a:buSzTx/>
              <a:buFont typeface="Wingdings" panose="05000000000000000000" pitchFamily="2" charset="2"/>
              <a:buChar char="§"/>
            </a:pPr>
            <a:r>
              <a:rPr lang="de-DE" altLang="de-DE" sz="1200"/>
              <a:t>Die ermittelte Umsatzrendite dient als Ausgangspunkt für die Definition eines Zielkorridors</a:t>
            </a:r>
          </a:p>
          <a:p>
            <a:pPr eaLnBrk="1" hangingPunct="1">
              <a:spcBef>
                <a:spcPct val="0"/>
              </a:spcBef>
              <a:buClr>
                <a:srgbClr val="002060"/>
              </a:buClr>
              <a:buSzTx/>
              <a:buFont typeface="Wingdings" panose="05000000000000000000" pitchFamily="2" charset="2"/>
              <a:buChar char="§"/>
            </a:pPr>
            <a:endParaRPr lang="de-DE" altLang="de-DE" sz="1200"/>
          </a:p>
          <a:p>
            <a:pPr eaLnBrk="1" hangingPunct="1">
              <a:spcBef>
                <a:spcPct val="0"/>
              </a:spcBef>
              <a:buClr>
                <a:srgbClr val="002060"/>
              </a:buClr>
              <a:buSzTx/>
              <a:buFont typeface="Wingdings" panose="05000000000000000000" pitchFamily="2" charset="2"/>
              <a:buChar char="§"/>
            </a:pPr>
            <a:r>
              <a:rPr lang="de-DE" altLang="de-DE" sz="1200"/>
              <a:t>Im neben stehenden Beispiel lässt sich somit eine Zielrendite für das sanierungsbedürftige Unternehmen in einer Bandbreite von 3,0% bis 5,0% als branchenübliche Umsatzrendite ableiten</a:t>
            </a:r>
          </a:p>
        </p:txBody>
      </p:sp>
      <p:grpSp>
        <p:nvGrpSpPr>
          <p:cNvPr id="20484" name="Group 28">
            <a:extLst>
              <a:ext uri="{FF2B5EF4-FFF2-40B4-BE49-F238E27FC236}">
                <a16:creationId xmlns:a16="http://schemas.microsoft.com/office/drawing/2014/main" id="{36AAAF68-7847-4F7E-877B-D8914DD315B7}"/>
              </a:ext>
            </a:extLst>
          </p:cNvPr>
          <p:cNvGrpSpPr>
            <a:grpSpLocks/>
          </p:cNvGrpSpPr>
          <p:nvPr/>
        </p:nvGrpSpPr>
        <p:grpSpPr bwMode="auto">
          <a:xfrm>
            <a:off x="323850" y="1233488"/>
            <a:ext cx="4198938" cy="4381500"/>
            <a:chOff x="635268" y="647432"/>
            <a:chExt cx="3811604" cy="3491432"/>
          </a:xfrm>
        </p:grpSpPr>
        <p:grpSp>
          <p:nvGrpSpPr>
            <p:cNvPr id="20486" name="Group 19">
              <a:extLst>
                <a:ext uri="{FF2B5EF4-FFF2-40B4-BE49-F238E27FC236}">
                  <a16:creationId xmlns:a16="http://schemas.microsoft.com/office/drawing/2014/main" id="{CDE0A319-2F01-4AA5-8A37-2E82AACEE0E4}"/>
                </a:ext>
              </a:extLst>
            </p:cNvPr>
            <p:cNvGrpSpPr>
              <a:grpSpLocks/>
            </p:cNvGrpSpPr>
            <p:nvPr/>
          </p:nvGrpSpPr>
          <p:grpSpPr bwMode="auto">
            <a:xfrm>
              <a:off x="962520" y="3723446"/>
              <a:ext cx="2921692" cy="304203"/>
              <a:chOff x="4658626" y="1307553"/>
              <a:chExt cx="2921692" cy="304203"/>
            </a:xfrm>
          </p:grpSpPr>
          <p:cxnSp>
            <p:nvCxnSpPr>
              <p:cNvPr id="13" name="Straight Connector 13">
                <a:extLst>
                  <a:ext uri="{FF2B5EF4-FFF2-40B4-BE49-F238E27FC236}">
                    <a16:creationId xmlns:a16="http://schemas.microsoft.com/office/drawing/2014/main" id="{BEDA9060-02F2-4CF1-A433-F1D9DC48DB82}"/>
                  </a:ext>
                </a:extLst>
              </p:cNvPr>
              <p:cNvCxnSpPr/>
              <p:nvPr/>
            </p:nvCxnSpPr>
            <p:spPr>
              <a:xfrm>
                <a:off x="5678766" y="1453523"/>
                <a:ext cx="11888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493" name="TextBox 14">
                <a:extLst>
                  <a:ext uri="{FF2B5EF4-FFF2-40B4-BE49-F238E27FC236}">
                    <a16:creationId xmlns:a16="http://schemas.microsoft.com/office/drawing/2014/main" id="{B70C560A-FAD4-48E4-8A1E-BE4A333FD6EA}"/>
                  </a:ext>
                </a:extLst>
              </p:cNvPr>
              <p:cNvSpPr txBox="1">
                <a:spLocks noChangeArrowheads="1"/>
              </p:cNvSpPr>
              <p:nvPr/>
            </p:nvSpPr>
            <p:spPr bwMode="auto">
              <a:xfrm>
                <a:off x="4658626" y="1328295"/>
                <a:ext cx="1080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000"/>
                  <a:t>Umsatzrendite=</a:t>
                </a:r>
              </a:p>
            </p:txBody>
          </p:sp>
          <p:sp>
            <p:nvSpPr>
              <p:cNvPr id="20494" name="TextBox 15">
                <a:extLst>
                  <a:ext uri="{FF2B5EF4-FFF2-40B4-BE49-F238E27FC236}">
                    <a16:creationId xmlns:a16="http://schemas.microsoft.com/office/drawing/2014/main" id="{22329C05-0267-4AC7-A1ED-E26D17D999C7}"/>
                  </a:ext>
                </a:extLst>
              </p:cNvPr>
              <p:cNvSpPr txBox="1">
                <a:spLocks noChangeArrowheads="1"/>
              </p:cNvSpPr>
              <p:nvPr/>
            </p:nvSpPr>
            <p:spPr bwMode="auto">
              <a:xfrm>
                <a:off x="5656340" y="1307553"/>
                <a:ext cx="1224000"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000"/>
                  <a:t>Jahresüberschuss</a:t>
                </a:r>
              </a:p>
            </p:txBody>
          </p:sp>
          <p:sp>
            <p:nvSpPr>
              <p:cNvPr id="20495" name="TextBox 16">
                <a:extLst>
                  <a:ext uri="{FF2B5EF4-FFF2-40B4-BE49-F238E27FC236}">
                    <a16:creationId xmlns:a16="http://schemas.microsoft.com/office/drawing/2014/main" id="{C35CE480-AA72-4888-9375-80469144CAC7}"/>
                  </a:ext>
                </a:extLst>
              </p:cNvPr>
              <p:cNvSpPr txBox="1">
                <a:spLocks noChangeArrowheads="1"/>
              </p:cNvSpPr>
              <p:nvPr/>
            </p:nvSpPr>
            <p:spPr bwMode="auto">
              <a:xfrm>
                <a:off x="5775163" y="1415553"/>
                <a:ext cx="1080000" cy="196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000"/>
                  <a:t>Umsatzerlöse</a:t>
                </a:r>
              </a:p>
            </p:txBody>
          </p:sp>
          <p:sp>
            <p:nvSpPr>
              <p:cNvPr id="20496" name="TextBox 17">
                <a:extLst>
                  <a:ext uri="{FF2B5EF4-FFF2-40B4-BE49-F238E27FC236}">
                    <a16:creationId xmlns:a16="http://schemas.microsoft.com/office/drawing/2014/main" id="{003CB3C6-D258-4B4E-9345-C98926C851B0}"/>
                  </a:ext>
                </a:extLst>
              </p:cNvPr>
              <p:cNvSpPr txBox="1">
                <a:spLocks noChangeArrowheads="1"/>
              </p:cNvSpPr>
              <p:nvPr/>
            </p:nvSpPr>
            <p:spPr bwMode="auto">
              <a:xfrm>
                <a:off x="6824318" y="1328287"/>
                <a:ext cx="756000" cy="2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000"/>
                  <a:t>X 100</a:t>
                </a:r>
              </a:p>
            </p:txBody>
          </p:sp>
        </p:grpSp>
        <p:grpSp>
          <p:nvGrpSpPr>
            <p:cNvPr id="20487" name="Group 24">
              <a:extLst>
                <a:ext uri="{FF2B5EF4-FFF2-40B4-BE49-F238E27FC236}">
                  <a16:creationId xmlns:a16="http://schemas.microsoft.com/office/drawing/2014/main" id="{9E45AF98-AEB2-487F-81CF-DB7147A77690}"/>
                </a:ext>
              </a:extLst>
            </p:cNvPr>
            <p:cNvGrpSpPr>
              <a:grpSpLocks/>
            </p:cNvGrpSpPr>
            <p:nvPr/>
          </p:nvGrpSpPr>
          <p:grpSpPr bwMode="auto">
            <a:xfrm>
              <a:off x="664785" y="647432"/>
              <a:ext cx="3771900" cy="2839546"/>
              <a:chOff x="1887160" y="647432"/>
              <a:chExt cx="3771900" cy="2839546"/>
            </a:xfrm>
          </p:grpSpPr>
          <p:pic>
            <p:nvPicPr>
              <p:cNvPr id="20489" name="Picture 3">
                <a:extLst>
                  <a:ext uri="{FF2B5EF4-FFF2-40B4-BE49-F238E27FC236}">
                    <a16:creationId xmlns:a16="http://schemas.microsoft.com/office/drawing/2014/main" id="{7B2B22C9-05BC-41D0-993A-0A960CDC53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7160" y="647432"/>
                <a:ext cx="37719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2">
                <a:extLst>
                  <a:ext uri="{FF2B5EF4-FFF2-40B4-BE49-F238E27FC236}">
                    <a16:creationId xmlns:a16="http://schemas.microsoft.com/office/drawing/2014/main" id="{3719597D-45AD-40D9-8BAE-746F1D2AA04D}"/>
                  </a:ext>
                </a:extLst>
              </p:cNvPr>
              <p:cNvSpPr/>
              <p:nvPr/>
            </p:nvSpPr>
            <p:spPr>
              <a:xfrm>
                <a:off x="1934019" y="3253356"/>
                <a:ext cx="413584" cy="14421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sp>
            <p:nvSpPr>
              <p:cNvPr id="20491" name="TextBox 23">
                <a:extLst>
                  <a:ext uri="{FF2B5EF4-FFF2-40B4-BE49-F238E27FC236}">
                    <a16:creationId xmlns:a16="http://schemas.microsoft.com/office/drawing/2014/main" id="{DA1C19DA-2A28-41D5-BB46-745B9029D17F}"/>
                  </a:ext>
                </a:extLst>
              </p:cNvPr>
              <p:cNvSpPr txBox="1">
                <a:spLocks noChangeArrowheads="1"/>
              </p:cNvSpPr>
              <p:nvPr/>
            </p:nvSpPr>
            <p:spPr bwMode="auto">
              <a:xfrm>
                <a:off x="2290818" y="3234978"/>
                <a:ext cx="3024000" cy="2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000"/>
                  <a:t>=nicht berücksichtigte Wettbewerber</a:t>
                </a:r>
              </a:p>
            </p:txBody>
          </p:sp>
        </p:grpSp>
        <p:sp>
          <p:nvSpPr>
            <p:cNvPr id="9" name="Rectangle 27">
              <a:extLst>
                <a:ext uri="{FF2B5EF4-FFF2-40B4-BE49-F238E27FC236}">
                  <a16:creationId xmlns:a16="http://schemas.microsoft.com/office/drawing/2014/main" id="{4C3A5784-0E12-49C5-B73E-DFDCDDBD9309}"/>
                </a:ext>
              </a:extLst>
            </p:cNvPr>
            <p:cNvSpPr/>
            <p:nvPr/>
          </p:nvSpPr>
          <p:spPr>
            <a:xfrm>
              <a:off x="635268" y="3570873"/>
              <a:ext cx="3811604" cy="56799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a:solidFill>
                  <a:srgbClr val="FFFFFF"/>
                </a:solidFill>
                <a:latin typeface="Frutiger 45 light" pitchFamily="34" charset="0"/>
              </a:endParaRPr>
            </a:p>
          </p:txBody>
        </p:sp>
      </p:grpSp>
      <p:sp>
        <p:nvSpPr>
          <p:cNvPr id="18" name="Titel 3">
            <a:extLst>
              <a:ext uri="{FF2B5EF4-FFF2-40B4-BE49-F238E27FC236}">
                <a16:creationId xmlns:a16="http://schemas.microsoft.com/office/drawing/2014/main" id="{2EAAC0BA-B953-4EA0-A220-F509CC0092DC}"/>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4.3 Markt und Wettbewerb</a:t>
            </a:r>
          </a:p>
        </p:txBody>
      </p:sp>
    </p:spTree>
    <p:extLst>
      <p:ext uri="{BB962C8B-B14F-4D97-AF65-F5344CB8AC3E}">
        <p14:creationId xmlns:p14="http://schemas.microsoft.com/office/powerpoint/2010/main" val="23968973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F33D6894-8856-4609-A98D-4D8D077339ED}"/>
              </a:ext>
            </a:extLst>
          </p:cNvPr>
          <p:cNvSpPr/>
          <p:nvPr/>
        </p:nvSpPr>
        <p:spPr>
          <a:xfrm>
            <a:off x="4857750" y="3427413"/>
            <a:ext cx="1524000" cy="8794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400" b="1" dirty="0">
                <a:solidFill>
                  <a:schemeClr val="tx1"/>
                </a:solidFill>
                <a:latin typeface="Arial" pitchFamily="34" charset="0"/>
                <a:cs typeface="Arial" pitchFamily="34" charset="0"/>
              </a:rPr>
              <a:t>Unternehmen X</a:t>
            </a:r>
          </a:p>
        </p:txBody>
      </p:sp>
      <p:sp>
        <p:nvSpPr>
          <p:cNvPr id="38916" name="Foliennummernplatzhalter 2">
            <a:extLst>
              <a:ext uri="{FF2B5EF4-FFF2-40B4-BE49-F238E27FC236}">
                <a16:creationId xmlns:a16="http://schemas.microsoft.com/office/drawing/2014/main" id="{57E1FBFD-ABC7-41D9-8239-C69222EC0C2C}"/>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DA4C4BAD-CA5D-43D3-A225-48EDA90D5B73}" type="slidenum">
              <a:rPr lang="de-DE" altLang="de-DE" sz="1000"/>
              <a:pPr>
                <a:spcBef>
                  <a:spcPct val="0"/>
                </a:spcBef>
                <a:buClrTx/>
                <a:buSzTx/>
                <a:buFontTx/>
                <a:buNone/>
              </a:pPr>
              <a:t>37</a:t>
            </a:fld>
            <a:endParaRPr lang="de-DE" altLang="de-DE" sz="1000"/>
          </a:p>
        </p:txBody>
      </p:sp>
      <p:sp>
        <p:nvSpPr>
          <p:cNvPr id="21509" name="Pfeil nach rechts 22">
            <a:extLst>
              <a:ext uri="{FF2B5EF4-FFF2-40B4-BE49-F238E27FC236}">
                <a16:creationId xmlns:a16="http://schemas.microsoft.com/office/drawing/2014/main" id="{F2184B26-CBF4-4B1C-8D69-A4CE67A6D40A}"/>
              </a:ext>
            </a:extLst>
          </p:cNvPr>
          <p:cNvSpPr>
            <a:spLocks noChangeArrowheads="1"/>
          </p:cNvSpPr>
          <p:nvPr/>
        </p:nvSpPr>
        <p:spPr bwMode="auto">
          <a:xfrm rot="7987323">
            <a:off x="5616576" y="3119437"/>
            <a:ext cx="576262" cy="360363"/>
          </a:xfrm>
          <a:prstGeom prst="rightArrow">
            <a:avLst>
              <a:gd name="adj1" fmla="val 68806"/>
              <a:gd name="adj2" fmla="val 50061"/>
            </a:avLst>
          </a:prstGeom>
          <a:solidFill>
            <a:srgbClr val="80BEC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200"/>
          </a:p>
        </p:txBody>
      </p:sp>
      <p:sp>
        <p:nvSpPr>
          <p:cNvPr id="21510" name="Pfeil nach rechts 23">
            <a:extLst>
              <a:ext uri="{FF2B5EF4-FFF2-40B4-BE49-F238E27FC236}">
                <a16:creationId xmlns:a16="http://schemas.microsoft.com/office/drawing/2014/main" id="{907A9091-A345-449D-9F89-26C05BA8E7DB}"/>
              </a:ext>
            </a:extLst>
          </p:cNvPr>
          <p:cNvSpPr>
            <a:spLocks noChangeArrowheads="1"/>
          </p:cNvSpPr>
          <p:nvPr/>
        </p:nvSpPr>
        <p:spPr bwMode="auto">
          <a:xfrm rot="-8139552">
            <a:off x="5619750" y="4248150"/>
            <a:ext cx="576263" cy="360363"/>
          </a:xfrm>
          <a:prstGeom prst="rightArrow">
            <a:avLst>
              <a:gd name="adj1" fmla="val 68806"/>
              <a:gd name="adj2" fmla="val 50061"/>
            </a:avLst>
          </a:prstGeom>
          <a:solidFill>
            <a:srgbClr val="80BEC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200"/>
          </a:p>
        </p:txBody>
      </p:sp>
      <p:sp>
        <p:nvSpPr>
          <p:cNvPr id="21511" name="Pfeil nach rechts 24">
            <a:extLst>
              <a:ext uri="{FF2B5EF4-FFF2-40B4-BE49-F238E27FC236}">
                <a16:creationId xmlns:a16="http://schemas.microsoft.com/office/drawing/2014/main" id="{51DABA05-DFEC-4A5B-817C-77E651E14C7E}"/>
              </a:ext>
            </a:extLst>
          </p:cNvPr>
          <p:cNvSpPr>
            <a:spLocks noChangeArrowheads="1"/>
          </p:cNvSpPr>
          <p:nvPr/>
        </p:nvSpPr>
        <p:spPr bwMode="auto">
          <a:xfrm rot="-2657329">
            <a:off x="5035550" y="4249738"/>
            <a:ext cx="576263" cy="358775"/>
          </a:xfrm>
          <a:prstGeom prst="rightArrow">
            <a:avLst>
              <a:gd name="adj1" fmla="val 68806"/>
              <a:gd name="adj2" fmla="val 50283"/>
            </a:avLst>
          </a:prstGeom>
          <a:solidFill>
            <a:srgbClr val="80BEC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200"/>
          </a:p>
        </p:txBody>
      </p:sp>
      <p:sp>
        <p:nvSpPr>
          <p:cNvPr id="21512" name="Pfeil nach rechts 25">
            <a:extLst>
              <a:ext uri="{FF2B5EF4-FFF2-40B4-BE49-F238E27FC236}">
                <a16:creationId xmlns:a16="http://schemas.microsoft.com/office/drawing/2014/main" id="{27E33E3D-BF42-4499-89B9-D800B9026A32}"/>
              </a:ext>
            </a:extLst>
          </p:cNvPr>
          <p:cNvSpPr>
            <a:spLocks noChangeArrowheads="1"/>
          </p:cNvSpPr>
          <p:nvPr/>
        </p:nvSpPr>
        <p:spPr bwMode="auto">
          <a:xfrm rot="2728521">
            <a:off x="5037137" y="3121026"/>
            <a:ext cx="576263" cy="360362"/>
          </a:xfrm>
          <a:prstGeom prst="rightArrow">
            <a:avLst>
              <a:gd name="adj1" fmla="val 68806"/>
              <a:gd name="adj2" fmla="val 50061"/>
            </a:avLst>
          </a:prstGeom>
          <a:solidFill>
            <a:srgbClr val="80BEC9"/>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de-DE" altLang="de-DE" sz="1200"/>
          </a:p>
        </p:txBody>
      </p:sp>
      <p:sp>
        <p:nvSpPr>
          <p:cNvPr id="21513" name="Rectangle 10">
            <a:extLst>
              <a:ext uri="{FF2B5EF4-FFF2-40B4-BE49-F238E27FC236}">
                <a16:creationId xmlns:a16="http://schemas.microsoft.com/office/drawing/2014/main" id="{294F939D-B55A-4F1A-9244-AFE3A3D5247C}"/>
              </a:ext>
            </a:extLst>
          </p:cNvPr>
          <p:cNvSpPr>
            <a:spLocks noChangeArrowheads="1"/>
          </p:cNvSpPr>
          <p:nvPr>
            <p:custDataLst>
              <p:tags r:id="rId1"/>
            </p:custDataLst>
          </p:nvPr>
        </p:nvSpPr>
        <p:spPr bwMode="gray">
          <a:xfrm>
            <a:off x="2212975" y="1355725"/>
            <a:ext cx="3009900" cy="287338"/>
          </a:xfrm>
          <a:prstGeom prst="rect">
            <a:avLst/>
          </a:prstGeom>
          <a:solidFill>
            <a:srgbClr val="002060"/>
          </a:solidFill>
          <a:ln w="9525">
            <a:solidFill>
              <a:schemeClr val="bg2"/>
            </a:solidFill>
            <a:miter lim="800000"/>
            <a:headEnd/>
            <a:tailEnd/>
          </a:ln>
        </p:spPr>
        <p:txBody>
          <a:bodyPr lIns="18000" tIns="36000" rIns="18000" bIns="36000" anchor="ctr"/>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spcBef>
                <a:spcPct val="40000"/>
              </a:spcBef>
              <a:buClrTx/>
              <a:buSzTx/>
              <a:buFontTx/>
              <a:buNone/>
            </a:pPr>
            <a:r>
              <a:rPr lang="de-DE" altLang="de-DE" sz="1200" b="1">
                <a:solidFill>
                  <a:schemeClr val="bg1"/>
                </a:solidFill>
              </a:rPr>
              <a:t>Stärken</a:t>
            </a:r>
            <a:endParaRPr lang="de-DE" altLang="de-DE" sz="1000" b="1">
              <a:solidFill>
                <a:schemeClr val="bg1"/>
              </a:solidFill>
            </a:endParaRPr>
          </a:p>
        </p:txBody>
      </p:sp>
      <p:sp>
        <p:nvSpPr>
          <p:cNvPr id="21514" name="Rectangle 6">
            <a:extLst>
              <a:ext uri="{FF2B5EF4-FFF2-40B4-BE49-F238E27FC236}">
                <a16:creationId xmlns:a16="http://schemas.microsoft.com/office/drawing/2014/main" id="{05EA7158-4E01-4C18-BC28-B27350C5F092}"/>
              </a:ext>
            </a:extLst>
          </p:cNvPr>
          <p:cNvSpPr>
            <a:spLocks noChangeArrowheads="1"/>
          </p:cNvSpPr>
          <p:nvPr>
            <p:custDataLst>
              <p:tags r:id="rId2"/>
            </p:custDataLst>
          </p:nvPr>
        </p:nvSpPr>
        <p:spPr bwMode="gray">
          <a:xfrm rot="-5400000">
            <a:off x="1410494" y="2543969"/>
            <a:ext cx="136842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rgbClr val="989E20"/>
              </a:buClr>
              <a:buSzPct val="150000"/>
              <a:buFont typeface="Frutiger 45 light" pitchFamily="34" charset="0"/>
              <a:buChar char="›"/>
              <a:tabLst>
                <a:tab pos="180975" algn="l"/>
              </a:tabLst>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tabLst>
                <a:tab pos="180975"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tabLst>
                <a:tab pos="180975" algn="l"/>
              </a:tabLst>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tabLst>
                <a:tab pos="180975"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tabLst>
                <a:tab pos="180975"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tabLst>
                <a:tab pos="180975"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tabLst>
                <a:tab pos="180975"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tabLst>
                <a:tab pos="180975"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tabLst>
                <a:tab pos="180975"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
                <a:srgbClr val="0C2D83"/>
              </a:buClr>
              <a:buSzTx/>
              <a:buFontTx/>
              <a:buNone/>
            </a:pPr>
            <a:r>
              <a:rPr lang="de-DE" altLang="de-DE" sz="1200" b="1">
                <a:solidFill>
                  <a:srgbClr val="002060"/>
                </a:solidFill>
              </a:rPr>
              <a:t>Unternehmen</a:t>
            </a:r>
          </a:p>
        </p:txBody>
      </p:sp>
      <p:sp>
        <p:nvSpPr>
          <p:cNvPr id="21515" name="Rectangle 6">
            <a:extLst>
              <a:ext uri="{FF2B5EF4-FFF2-40B4-BE49-F238E27FC236}">
                <a16:creationId xmlns:a16="http://schemas.microsoft.com/office/drawing/2014/main" id="{1C069EEF-6674-4CF4-B725-B5F3858A5C86}"/>
              </a:ext>
            </a:extLst>
          </p:cNvPr>
          <p:cNvSpPr>
            <a:spLocks noChangeArrowheads="1"/>
          </p:cNvSpPr>
          <p:nvPr>
            <p:custDataLst>
              <p:tags r:id="rId3"/>
            </p:custDataLst>
          </p:nvPr>
        </p:nvSpPr>
        <p:spPr bwMode="gray">
          <a:xfrm rot="-5400000">
            <a:off x="1410494" y="4976019"/>
            <a:ext cx="136842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rgbClr val="989E20"/>
              </a:buClr>
              <a:buSzPct val="150000"/>
              <a:buFont typeface="Frutiger 45 light" pitchFamily="34" charset="0"/>
              <a:buChar char="›"/>
              <a:tabLst>
                <a:tab pos="180975" algn="l"/>
              </a:tabLst>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tabLst>
                <a:tab pos="180975"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tabLst>
                <a:tab pos="180975" algn="l"/>
              </a:tabLst>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tabLst>
                <a:tab pos="180975"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tabLst>
                <a:tab pos="180975"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tabLst>
                <a:tab pos="180975"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tabLst>
                <a:tab pos="180975"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tabLst>
                <a:tab pos="180975"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tabLst>
                <a:tab pos="180975"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
                <a:srgbClr val="0C2D83"/>
              </a:buClr>
              <a:buSzTx/>
              <a:buFontTx/>
              <a:buNone/>
            </a:pPr>
            <a:r>
              <a:rPr lang="de-DE" altLang="de-DE" sz="1200" b="1">
                <a:solidFill>
                  <a:srgbClr val="002060"/>
                </a:solidFill>
              </a:rPr>
              <a:t>Umwelt</a:t>
            </a:r>
          </a:p>
        </p:txBody>
      </p:sp>
      <p:sp>
        <p:nvSpPr>
          <p:cNvPr id="21516" name="Text Placeholder 55">
            <a:extLst>
              <a:ext uri="{FF2B5EF4-FFF2-40B4-BE49-F238E27FC236}">
                <a16:creationId xmlns:a16="http://schemas.microsoft.com/office/drawing/2014/main" id="{9E404791-3E20-40B6-9B6C-703EDB10D4BC}"/>
              </a:ext>
            </a:extLst>
          </p:cNvPr>
          <p:cNvSpPr>
            <a:spLocks noGrp="1"/>
          </p:cNvSpPr>
          <p:nvPr>
            <p:custDataLst>
              <p:tags r:id="rId4"/>
            </p:custDataLst>
          </p:nvPr>
        </p:nvSpPr>
        <p:spPr bwMode="gray">
          <a:xfrm>
            <a:off x="2212975" y="1643063"/>
            <a:ext cx="3009900" cy="2087562"/>
          </a:xfrm>
          <a:prstGeom prst="rect">
            <a:avLst/>
          </a:prstGeom>
          <a:solidFill>
            <a:srgbClr val="FFFFFF"/>
          </a:solidFill>
          <a:ln w="9525">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de-DE" sz="1200">
                <a:solidFill>
                  <a:srgbClr val="000000"/>
                </a:solidFill>
                <a:ea typeface="MS PGothic" panose="020B0600070205080204" pitchFamily="34" charset="-128"/>
              </a:rPr>
              <a:t> </a:t>
            </a:r>
          </a:p>
        </p:txBody>
      </p:sp>
      <p:sp>
        <p:nvSpPr>
          <p:cNvPr id="21517" name="Rectangle 10">
            <a:extLst>
              <a:ext uri="{FF2B5EF4-FFF2-40B4-BE49-F238E27FC236}">
                <a16:creationId xmlns:a16="http://schemas.microsoft.com/office/drawing/2014/main" id="{E8AEBD82-BFD0-4571-B914-501791FE9C17}"/>
              </a:ext>
            </a:extLst>
          </p:cNvPr>
          <p:cNvSpPr>
            <a:spLocks noChangeArrowheads="1"/>
          </p:cNvSpPr>
          <p:nvPr>
            <p:custDataLst>
              <p:tags r:id="rId5"/>
            </p:custDataLst>
          </p:nvPr>
        </p:nvSpPr>
        <p:spPr bwMode="gray">
          <a:xfrm>
            <a:off x="6011863" y="1355725"/>
            <a:ext cx="3024187" cy="287338"/>
          </a:xfrm>
          <a:prstGeom prst="rect">
            <a:avLst/>
          </a:prstGeom>
          <a:solidFill>
            <a:srgbClr val="002060"/>
          </a:solidFill>
          <a:ln w="9525">
            <a:solidFill>
              <a:schemeClr val="bg2"/>
            </a:solidFill>
            <a:miter lim="800000"/>
            <a:headEnd/>
            <a:tailEnd/>
          </a:ln>
        </p:spPr>
        <p:txBody>
          <a:bodyPr lIns="18000" tIns="36000" rIns="18000" bIns="36000" anchor="ctr"/>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spcBef>
                <a:spcPct val="40000"/>
              </a:spcBef>
              <a:buClrTx/>
              <a:buSzTx/>
              <a:buFontTx/>
              <a:buNone/>
            </a:pPr>
            <a:r>
              <a:rPr lang="de-DE" altLang="de-DE" sz="1200" b="1">
                <a:solidFill>
                  <a:schemeClr val="bg1"/>
                </a:solidFill>
              </a:rPr>
              <a:t>Schwächen</a:t>
            </a:r>
            <a:endParaRPr lang="de-DE" altLang="de-DE" sz="1000" b="1">
              <a:solidFill>
                <a:schemeClr val="bg1"/>
              </a:solidFill>
            </a:endParaRPr>
          </a:p>
        </p:txBody>
      </p:sp>
      <p:sp>
        <p:nvSpPr>
          <p:cNvPr id="21518" name="Text Placeholder 55">
            <a:extLst>
              <a:ext uri="{FF2B5EF4-FFF2-40B4-BE49-F238E27FC236}">
                <a16:creationId xmlns:a16="http://schemas.microsoft.com/office/drawing/2014/main" id="{902C55F6-5497-44AE-9861-5603A180044E}"/>
              </a:ext>
            </a:extLst>
          </p:cNvPr>
          <p:cNvSpPr>
            <a:spLocks noGrp="1"/>
          </p:cNvSpPr>
          <p:nvPr>
            <p:custDataLst>
              <p:tags r:id="rId6"/>
            </p:custDataLst>
          </p:nvPr>
        </p:nvSpPr>
        <p:spPr bwMode="gray">
          <a:xfrm>
            <a:off x="6011863" y="1643063"/>
            <a:ext cx="3024187" cy="2082800"/>
          </a:xfrm>
          <a:prstGeom prst="rect">
            <a:avLst/>
          </a:prstGeom>
          <a:solidFill>
            <a:srgbClr val="FFFFFF"/>
          </a:solidFill>
          <a:ln w="9525">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de-DE" sz="1200">
                <a:solidFill>
                  <a:srgbClr val="000000"/>
                </a:solidFill>
                <a:ea typeface="MS PGothic" panose="020B0600070205080204" pitchFamily="34" charset="-128"/>
              </a:rPr>
              <a:t> </a:t>
            </a:r>
          </a:p>
        </p:txBody>
      </p:sp>
      <p:sp>
        <p:nvSpPr>
          <p:cNvPr id="21519" name="Rectangle 10">
            <a:extLst>
              <a:ext uri="{FF2B5EF4-FFF2-40B4-BE49-F238E27FC236}">
                <a16:creationId xmlns:a16="http://schemas.microsoft.com/office/drawing/2014/main" id="{1BF5FEA7-9EAE-4DF7-A00B-61837F2183FC}"/>
              </a:ext>
            </a:extLst>
          </p:cNvPr>
          <p:cNvSpPr>
            <a:spLocks noChangeArrowheads="1"/>
          </p:cNvSpPr>
          <p:nvPr>
            <p:custDataLst>
              <p:tags r:id="rId7"/>
            </p:custDataLst>
          </p:nvPr>
        </p:nvSpPr>
        <p:spPr bwMode="gray">
          <a:xfrm>
            <a:off x="2212975" y="3981450"/>
            <a:ext cx="3009900" cy="287338"/>
          </a:xfrm>
          <a:prstGeom prst="rect">
            <a:avLst/>
          </a:prstGeom>
          <a:solidFill>
            <a:srgbClr val="002060"/>
          </a:solidFill>
          <a:ln w="9525" algn="ctr">
            <a:solidFill>
              <a:schemeClr val="bg2"/>
            </a:solidFill>
            <a:miter lim="800000"/>
            <a:headEnd/>
            <a:tailEnd/>
          </a:ln>
        </p:spPr>
        <p:txBody>
          <a:bodyPr lIns="18000" tIns="36000" rIns="18000" bIns="36000" anchor="ctr"/>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spcBef>
                <a:spcPct val="40000"/>
              </a:spcBef>
              <a:buClrTx/>
              <a:buSzTx/>
              <a:buFontTx/>
              <a:buNone/>
            </a:pPr>
            <a:r>
              <a:rPr lang="de-DE" altLang="en-US" sz="1200" b="1">
                <a:solidFill>
                  <a:schemeClr val="bg1"/>
                </a:solidFill>
              </a:rPr>
              <a:t>Chancen</a:t>
            </a:r>
            <a:endParaRPr lang="de-DE" altLang="en-US" sz="1000" b="1">
              <a:solidFill>
                <a:schemeClr val="bg1"/>
              </a:solidFill>
            </a:endParaRPr>
          </a:p>
        </p:txBody>
      </p:sp>
      <p:sp>
        <p:nvSpPr>
          <p:cNvPr id="21520" name="Text Placeholder 55">
            <a:extLst>
              <a:ext uri="{FF2B5EF4-FFF2-40B4-BE49-F238E27FC236}">
                <a16:creationId xmlns:a16="http://schemas.microsoft.com/office/drawing/2014/main" id="{D84C13EE-19C0-4137-98C8-235F0AE6C23D}"/>
              </a:ext>
            </a:extLst>
          </p:cNvPr>
          <p:cNvSpPr>
            <a:spLocks noGrp="1"/>
          </p:cNvSpPr>
          <p:nvPr>
            <p:custDataLst>
              <p:tags r:id="rId8"/>
            </p:custDataLst>
          </p:nvPr>
        </p:nvSpPr>
        <p:spPr bwMode="gray">
          <a:xfrm>
            <a:off x="2212975" y="4268788"/>
            <a:ext cx="3009900" cy="1728787"/>
          </a:xfrm>
          <a:prstGeom prst="rect">
            <a:avLst/>
          </a:prstGeom>
          <a:solidFill>
            <a:srgbClr val="FFFFFF"/>
          </a:solidFill>
          <a:ln w="9525">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de-DE" sz="1200">
                <a:solidFill>
                  <a:srgbClr val="000000"/>
                </a:solidFill>
                <a:ea typeface="MS PGothic" panose="020B0600070205080204" pitchFamily="34" charset="-128"/>
              </a:rPr>
              <a:t> </a:t>
            </a:r>
          </a:p>
        </p:txBody>
      </p:sp>
      <p:sp>
        <p:nvSpPr>
          <p:cNvPr id="21521" name="Rectangle 10">
            <a:extLst>
              <a:ext uri="{FF2B5EF4-FFF2-40B4-BE49-F238E27FC236}">
                <a16:creationId xmlns:a16="http://schemas.microsoft.com/office/drawing/2014/main" id="{BA75AE64-4350-4DDC-ADE6-68E57A57EEFF}"/>
              </a:ext>
            </a:extLst>
          </p:cNvPr>
          <p:cNvSpPr>
            <a:spLocks noChangeArrowheads="1"/>
          </p:cNvSpPr>
          <p:nvPr>
            <p:custDataLst>
              <p:tags r:id="rId9"/>
            </p:custDataLst>
          </p:nvPr>
        </p:nvSpPr>
        <p:spPr bwMode="gray">
          <a:xfrm>
            <a:off x="6011863" y="3981450"/>
            <a:ext cx="3024187" cy="287338"/>
          </a:xfrm>
          <a:prstGeom prst="rect">
            <a:avLst/>
          </a:prstGeom>
          <a:solidFill>
            <a:srgbClr val="002060"/>
          </a:solidFill>
          <a:ln w="9525" algn="ctr">
            <a:solidFill>
              <a:schemeClr val="bg2"/>
            </a:solidFill>
            <a:miter lim="800000"/>
            <a:headEnd/>
            <a:tailEnd/>
          </a:ln>
        </p:spPr>
        <p:txBody>
          <a:bodyPr lIns="18000" tIns="36000" rIns="18000" bIns="36000" anchor="ctr"/>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spcBef>
                <a:spcPct val="40000"/>
              </a:spcBef>
              <a:buClrTx/>
              <a:buSzTx/>
              <a:buFontTx/>
              <a:buNone/>
            </a:pPr>
            <a:r>
              <a:rPr lang="de-DE" altLang="en-US" sz="1200" b="1">
                <a:solidFill>
                  <a:schemeClr val="bg1"/>
                </a:solidFill>
              </a:rPr>
              <a:t>Risiken</a:t>
            </a:r>
            <a:endParaRPr lang="de-DE" altLang="en-US" sz="1000" b="1">
              <a:solidFill>
                <a:schemeClr val="bg1"/>
              </a:solidFill>
            </a:endParaRPr>
          </a:p>
        </p:txBody>
      </p:sp>
      <p:sp>
        <p:nvSpPr>
          <p:cNvPr id="21522" name="Text Placeholder 55">
            <a:extLst>
              <a:ext uri="{FF2B5EF4-FFF2-40B4-BE49-F238E27FC236}">
                <a16:creationId xmlns:a16="http://schemas.microsoft.com/office/drawing/2014/main" id="{051FF8ED-A5D6-4FF7-8BA5-438EF5DA6CD1}"/>
              </a:ext>
            </a:extLst>
          </p:cNvPr>
          <p:cNvSpPr>
            <a:spLocks noGrp="1"/>
          </p:cNvSpPr>
          <p:nvPr>
            <p:custDataLst>
              <p:tags r:id="rId10"/>
            </p:custDataLst>
          </p:nvPr>
        </p:nvSpPr>
        <p:spPr bwMode="gray">
          <a:xfrm>
            <a:off x="6011863" y="4268788"/>
            <a:ext cx="3024187" cy="1728787"/>
          </a:xfrm>
          <a:prstGeom prst="rect">
            <a:avLst/>
          </a:prstGeom>
          <a:solidFill>
            <a:srgbClr val="FFFFFF"/>
          </a:solidFill>
          <a:ln w="9525">
            <a:solidFill>
              <a:schemeClr val="bg2"/>
            </a:solidFill>
            <a:miter lim="800000"/>
            <a:headEnd/>
            <a:tailEnd/>
          </a:ln>
        </p:spPr>
        <p:txBody>
          <a:bodyPr lIns="36000" tIns="36000" rIns="36000" bIns="36000"/>
          <a:lstStyle>
            <a:lvl1pPr marL="342900" indent="-3429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1450" indent="-17145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ts val="300"/>
              </a:spcBef>
              <a:buClr>
                <a:srgbClr val="002060"/>
              </a:buClr>
              <a:buSzTx/>
            </a:pPr>
            <a:r>
              <a:rPr lang="de-DE" altLang="de-DE" sz="1200">
                <a:solidFill>
                  <a:srgbClr val="000000"/>
                </a:solidFill>
                <a:ea typeface="MS PGothic" panose="020B0600070205080204" pitchFamily="34" charset="-128"/>
              </a:rPr>
              <a:t> </a:t>
            </a:r>
          </a:p>
        </p:txBody>
      </p:sp>
      <p:sp>
        <p:nvSpPr>
          <p:cNvPr id="52" name="Oval 12">
            <a:extLst>
              <a:ext uri="{FF2B5EF4-FFF2-40B4-BE49-F238E27FC236}">
                <a16:creationId xmlns:a16="http://schemas.microsoft.com/office/drawing/2014/main" id="{C9971F71-E011-45D9-AA59-3083365B76C9}"/>
              </a:ext>
            </a:extLst>
          </p:cNvPr>
          <p:cNvSpPr>
            <a:spLocks noChangeArrowheads="1"/>
          </p:cNvSpPr>
          <p:nvPr/>
        </p:nvSpPr>
        <p:spPr bwMode="gray">
          <a:xfrm>
            <a:off x="2259013" y="1389063"/>
            <a:ext cx="203200" cy="215900"/>
          </a:xfrm>
          <a:prstGeom prst="ellipse">
            <a:avLst/>
          </a:prstGeom>
          <a:solidFill>
            <a:srgbClr val="E5F2F4"/>
          </a:solidFill>
          <a:ln w="15875" algn="ctr">
            <a:solidFill>
              <a:schemeClr val="bg1"/>
            </a:solidFill>
            <a:round/>
            <a:headEnd/>
            <a:tailEnd/>
          </a:ln>
        </p:spPr>
        <p:txBody>
          <a:bodyPr wrap="none" anchor="ctr" anchorCtr="1"/>
          <a:lstStyle/>
          <a:p>
            <a:pPr algn="ctr" eaLnBrk="1" hangingPunct="1">
              <a:defRPr/>
            </a:pPr>
            <a:r>
              <a:rPr lang="de-DE" sz="1100" b="1" kern="0" dirty="0">
                <a:solidFill>
                  <a:schemeClr val="tx1">
                    <a:lumMod val="65000"/>
                    <a:lumOff val="35000"/>
                  </a:schemeClr>
                </a:solidFill>
                <a:latin typeface="Arial" charset="0"/>
                <a:ea typeface="+mn-ea"/>
                <a:cs typeface="Arial" charset="0"/>
              </a:rPr>
              <a:t>S</a:t>
            </a:r>
          </a:p>
        </p:txBody>
      </p:sp>
      <p:sp>
        <p:nvSpPr>
          <p:cNvPr id="53" name="Oval 14">
            <a:extLst>
              <a:ext uri="{FF2B5EF4-FFF2-40B4-BE49-F238E27FC236}">
                <a16:creationId xmlns:a16="http://schemas.microsoft.com/office/drawing/2014/main" id="{DFA44208-FB95-4751-B30B-003B471BE004}"/>
              </a:ext>
            </a:extLst>
          </p:cNvPr>
          <p:cNvSpPr>
            <a:spLocks noChangeArrowheads="1"/>
          </p:cNvSpPr>
          <p:nvPr/>
        </p:nvSpPr>
        <p:spPr bwMode="gray">
          <a:xfrm>
            <a:off x="6051550" y="1389063"/>
            <a:ext cx="215900" cy="215900"/>
          </a:xfrm>
          <a:prstGeom prst="ellipse">
            <a:avLst/>
          </a:prstGeom>
          <a:solidFill>
            <a:srgbClr val="E5F2F4"/>
          </a:solidFill>
          <a:ln w="15875" algn="ctr">
            <a:solidFill>
              <a:schemeClr val="bg1"/>
            </a:solidFill>
            <a:round/>
            <a:headEnd/>
            <a:tailEnd/>
          </a:ln>
        </p:spPr>
        <p:txBody>
          <a:bodyPr wrap="none" anchor="ctr" anchorCtr="1"/>
          <a:lstStyle/>
          <a:p>
            <a:pPr algn="ctr" eaLnBrk="1" fontAlgn="auto" hangingPunct="1">
              <a:spcBef>
                <a:spcPts val="0"/>
              </a:spcBef>
              <a:spcAft>
                <a:spcPts val="0"/>
              </a:spcAft>
              <a:defRPr/>
            </a:pPr>
            <a:r>
              <a:rPr lang="de-DE" sz="1100" b="1" kern="0" dirty="0">
                <a:solidFill>
                  <a:schemeClr val="tx1">
                    <a:lumMod val="65000"/>
                    <a:lumOff val="35000"/>
                  </a:schemeClr>
                </a:solidFill>
                <a:latin typeface="Arial" charset="0"/>
                <a:ea typeface="+mn-ea"/>
                <a:cs typeface="Arial" charset="0"/>
              </a:rPr>
              <a:t>W</a:t>
            </a:r>
          </a:p>
        </p:txBody>
      </p:sp>
      <p:sp>
        <p:nvSpPr>
          <p:cNvPr id="54" name="Oval 17">
            <a:extLst>
              <a:ext uri="{FF2B5EF4-FFF2-40B4-BE49-F238E27FC236}">
                <a16:creationId xmlns:a16="http://schemas.microsoft.com/office/drawing/2014/main" id="{CE975B74-C469-43B4-B3E5-41D87AF6FFEF}"/>
              </a:ext>
            </a:extLst>
          </p:cNvPr>
          <p:cNvSpPr>
            <a:spLocks noChangeArrowheads="1"/>
          </p:cNvSpPr>
          <p:nvPr/>
        </p:nvSpPr>
        <p:spPr bwMode="gray">
          <a:xfrm>
            <a:off x="6051550" y="4011613"/>
            <a:ext cx="215900" cy="215900"/>
          </a:xfrm>
          <a:prstGeom prst="ellipse">
            <a:avLst/>
          </a:prstGeom>
          <a:solidFill>
            <a:srgbClr val="E5F2F4"/>
          </a:solidFill>
          <a:ln w="15875" algn="ctr">
            <a:solidFill>
              <a:schemeClr val="bg1"/>
            </a:solidFill>
            <a:round/>
            <a:headEnd/>
            <a:tailEnd/>
          </a:ln>
        </p:spPr>
        <p:txBody>
          <a:bodyPr wrap="none" anchor="ctr" anchorCtr="1"/>
          <a:lstStyle/>
          <a:p>
            <a:pPr algn="ctr" eaLnBrk="1" fontAlgn="auto" hangingPunct="1">
              <a:spcBef>
                <a:spcPts val="0"/>
              </a:spcBef>
              <a:spcAft>
                <a:spcPts val="0"/>
              </a:spcAft>
              <a:defRPr/>
            </a:pPr>
            <a:r>
              <a:rPr lang="de-DE" sz="1100" b="1" kern="0" dirty="0">
                <a:solidFill>
                  <a:schemeClr val="tx1">
                    <a:lumMod val="65000"/>
                    <a:lumOff val="35000"/>
                  </a:schemeClr>
                </a:solidFill>
                <a:latin typeface="Arial" charset="0"/>
                <a:ea typeface="+mn-ea"/>
                <a:cs typeface="Arial" charset="0"/>
              </a:rPr>
              <a:t>T</a:t>
            </a:r>
          </a:p>
        </p:txBody>
      </p:sp>
      <p:sp>
        <p:nvSpPr>
          <p:cNvPr id="55" name="Oval 19">
            <a:extLst>
              <a:ext uri="{FF2B5EF4-FFF2-40B4-BE49-F238E27FC236}">
                <a16:creationId xmlns:a16="http://schemas.microsoft.com/office/drawing/2014/main" id="{32A98017-220F-494B-AF36-F0C88CAC5E41}"/>
              </a:ext>
            </a:extLst>
          </p:cNvPr>
          <p:cNvSpPr>
            <a:spLocks noChangeArrowheads="1"/>
          </p:cNvSpPr>
          <p:nvPr/>
        </p:nvSpPr>
        <p:spPr bwMode="gray">
          <a:xfrm>
            <a:off x="2259013" y="4016375"/>
            <a:ext cx="203200" cy="215900"/>
          </a:xfrm>
          <a:prstGeom prst="ellipse">
            <a:avLst/>
          </a:prstGeom>
          <a:solidFill>
            <a:srgbClr val="E5F2F4"/>
          </a:solidFill>
          <a:ln w="15875" algn="ctr">
            <a:solidFill>
              <a:schemeClr val="bg1"/>
            </a:solidFill>
            <a:round/>
            <a:headEnd/>
            <a:tailEnd/>
          </a:ln>
        </p:spPr>
        <p:txBody>
          <a:bodyPr wrap="none" anchor="ctr" anchorCtr="1"/>
          <a:lstStyle/>
          <a:p>
            <a:pPr algn="ctr" eaLnBrk="1" fontAlgn="auto" hangingPunct="1">
              <a:spcBef>
                <a:spcPts val="0"/>
              </a:spcBef>
              <a:spcAft>
                <a:spcPts val="0"/>
              </a:spcAft>
              <a:defRPr/>
            </a:pPr>
            <a:r>
              <a:rPr lang="de-DE" sz="1100" b="1" kern="0" dirty="0">
                <a:solidFill>
                  <a:schemeClr val="tx1">
                    <a:lumMod val="65000"/>
                    <a:lumOff val="35000"/>
                  </a:schemeClr>
                </a:solidFill>
                <a:latin typeface="Arial" charset="0"/>
                <a:ea typeface="+mn-ea"/>
                <a:cs typeface="Arial" charset="0"/>
              </a:rPr>
              <a:t>O</a:t>
            </a:r>
          </a:p>
        </p:txBody>
      </p:sp>
      <p:sp>
        <p:nvSpPr>
          <p:cNvPr id="28" name="Textplatzhalter 59">
            <a:extLst>
              <a:ext uri="{FF2B5EF4-FFF2-40B4-BE49-F238E27FC236}">
                <a16:creationId xmlns:a16="http://schemas.microsoft.com/office/drawing/2014/main" id="{C0C63C4E-9632-4267-B309-5F4843C1EA2D}"/>
              </a:ext>
            </a:extLst>
          </p:cNvPr>
          <p:cNvSpPr txBox="1">
            <a:spLocks/>
          </p:cNvSpPr>
          <p:nvPr/>
        </p:nvSpPr>
        <p:spPr bwMode="auto">
          <a:xfrm>
            <a:off x="77788" y="1346200"/>
            <a:ext cx="1614487" cy="40782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
        <p:nvSpPr>
          <p:cNvPr id="25" name="Titel 3">
            <a:extLst>
              <a:ext uri="{FF2B5EF4-FFF2-40B4-BE49-F238E27FC236}">
                <a16:creationId xmlns:a16="http://schemas.microsoft.com/office/drawing/2014/main" id="{F00C4C5E-84AD-4A61-8B3C-822F50D49E4E}"/>
              </a:ext>
            </a:extLst>
          </p:cNvPr>
          <p:cNvSpPr>
            <a:spLocks noGrp="1"/>
          </p:cNvSpPr>
          <p:nvPr>
            <p:ph type="title"/>
          </p:nvPr>
        </p:nvSpPr>
        <p:spPr>
          <a:xfrm>
            <a:off x="457200" y="44450"/>
            <a:ext cx="8219256" cy="1143000"/>
          </a:xfrm>
        </p:spPr>
        <p:txBody>
          <a:bodyPr/>
          <a:lstStyle/>
          <a:p>
            <a:r>
              <a:rPr lang="de-DE" altLang="en-US" dirty="0"/>
              <a:t>4. Analyse der </a:t>
            </a:r>
            <a:r>
              <a:rPr lang="de-DE" altLang="en-US" dirty="0" err="1"/>
              <a:t>wirtschaftl</a:t>
            </a:r>
            <a:r>
              <a:rPr lang="de-DE" altLang="en-US" dirty="0"/>
              <a:t>. Lage des Unternehmens</a:t>
            </a:r>
            <a:br>
              <a:rPr lang="de-DE" altLang="en-US" dirty="0"/>
            </a:br>
            <a:r>
              <a:rPr lang="de-DE" altLang="en-US" sz="2000" dirty="0"/>
              <a:t>4.4 SWOT</a:t>
            </a:r>
          </a:p>
        </p:txBody>
      </p:sp>
    </p:spTree>
    <p:extLst>
      <p:ext uri="{BB962C8B-B14F-4D97-AF65-F5344CB8AC3E}">
        <p14:creationId xmlns:p14="http://schemas.microsoft.com/office/powerpoint/2010/main" val="1166786670"/>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C8411D9-B086-4140-9B92-B6B6D12D3333}"/>
              </a:ext>
            </a:extLst>
          </p:cNvPr>
          <p:cNvSpPr>
            <a:spLocks noGrp="1"/>
          </p:cNvSpPr>
          <p:nvPr>
            <p:ph type="sldNum" sz="quarter" idx="10"/>
          </p:nvPr>
        </p:nvSpPr>
        <p:spPr/>
        <p:txBody>
          <a:bodyPr/>
          <a:lstStyle/>
          <a:p>
            <a:r>
              <a:rPr lang="de-DE" altLang="de-DE"/>
              <a:t> Folie </a:t>
            </a:r>
            <a:fld id="{1C866A0E-1F33-4B8B-A547-6BB87D656CF9}" type="slidenum">
              <a:rPr lang="de-DE" altLang="de-DE" smtClean="0"/>
              <a:pPr/>
              <a:t>38</a:t>
            </a:fld>
            <a:endParaRPr lang="de-DE" altLang="de-DE"/>
          </a:p>
        </p:txBody>
      </p:sp>
      <p:sp>
        <p:nvSpPr>
          <p:cNvPr id="3" name="Textfeld 1">
            <a:extLst>
              <a:ext uri="{FF2B5EF4-FFF2-40B4-BE49-F238E27FC236}">
                <a16:creationId xmlns:a16="http://schemas.microsoft.com/office/drawing/2014/main" id="{EB80DE15-56DC-46A7-8102-38C2853DEF6A}"/>
              </a:ext>
            </a:extLst>
          </p:cNvPr>
          <p:cNvSpPr txBox="1">
            <a:spLocks noChangeArrowheads="1"/>
          </p:cNvSpPr>
          <p:nvPr/>
        </p:nvSpPr>
        <p:spPr bwMode="auto">
          <a:xfrm>
            <a:off x="107950" y="2202522"/>
            <a:ext cx="9036050" cy="1800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spcAft>
                <a:spcPts val="1800"/>
              </a:spcAft>
              <a:buClrTx/>
              <a:buSzTx/>
              <a:buFontTx/>
              <a:buNone/>
            </a:pPr>
            <a:r>
              <a:rPr lang="de-DE" altLang="de-DE" sz="3200" b="1" dirty="0">
                <a:solidFill>
                  <a:srgbClr val="80BEC9"/>
                </a:solidFill>
              </a:rPr>
              <a:t>5.</a:t>
            </a:r>
          </a:p>
          <a:p>
            <a:pPr algn="ctr" eaLnBrk="1" hangingPunct="1">
              <a:spcBef>
                <a:spcPct val="0"/>
              </a:spcBef>
              <a:buClrTx/>
              <a:buSzTx/>
              <a:buFontTx/>
              <a:buNone/>
            </a:pPr>
            <a:r>
              <a:rPr lang="de-DE" altLang="de-DE" sz="3200" b="1" dirty="0">
                <a:solidFill>
                  <a:srgbClr val="002060"/>
                </a:solidFill>
              </a:rPr>
              <a:t>Krisenursachen und Stadium der Krise </a:t>
            </a:r>
          </a:p>
          <a:p>
            <a:pPr algn="ctr" eaLnBrk="1" hangingPunct="1">
              <a:spcBef>
                <a:spcPct val="0"/>
              </a:spcBef>
              <a:buClrTx/>
              <a:buSzTx/>
              <a:buFontTx/>
              <a:buNone/>
            </a:pPr>
            <a:r>
              <a:rPr lang="de-DE" altLang="de-DE" sz="3200" b="1" dirty="0">
                <a:solidFill>
                  <a:srgbClr val="002060"/>
                </a:solidFill>
              </a:rPr>
              <a:t>sowie Ausschluss der Insolvenzreife</a:t>
            </a:r>
          </a:p>
        </p:txBody>
      </p:sp>
    </p:spTree>
    <p:extLst>
      <p:ext uri="{BB962C8B-B14F-4D97-AF65-F5344CB8AC3E}">
        <p14:creationId xmlns:p14="http://schemas.microsoft.com/office/powerpoint/2010/main" val="41506652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Foliennummernplatzhalter 2">
            <a:extLst>
              <a:ext uri="{FF2B5EF4-FFF2-40B4-BE49-F238E27FC236}">
                <a16:creationId xmlns:a16="http://schemas.microsoft.com/office/drawing/2014/main" id="{3DB509C0-B7A8-4B62-BB98-252CCF875654}"/>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A081A7FC-1879-4F08-90CD-E0C60E021AE7}" type="slidenum">
              <a:rPr lang="de-DE" altLang="de-DE" sz="1000"/>
              <a:pPr>
                <a:spcBef>
                  <a:spcPct val="0"/>
                </a:spcBef>
                <a:buClrTx/>
                <a:buSzTx/>
                <a:buFontTx/>
                <a:buNone/>
              </a:pPr>
              <a:t>39</a:t>
            </a:fld>
            <a:endParaRPr lang="de-DE" altLang="de-DE" sz="1000"/>
          </a:p>
        </p:txBody>
      </p:sp>
      <p:sp>
        <p:nvSpPr>
          <p:cNvPr id="36868" name="Rectangle 8">
            <a:extLst>
              <a:ext uri="{FF2B5EF4-FFF2-40B4-BE49-F238E27FC236}">
                <a16:creationId xmlns:a16="http://schemas.microsoft.com/office/drawing/2014/main" id="{3B284D07-DA78-44D6-A008-766ECB71B98D}"/>
              </a:ext>
            </a:extLst>
          </p:cNvPr>
          <p:cNvSpPr>
            <a:spLocks noChangeArrowheads="1"/>
          </p:cNvSpPr>
          <p:nvPr/>
        </p:nvSpPr>
        <p:spPr bwMode="auto">
          <a:xfrm>
            <a:off x="4083050" y="1909763"/>
            <a:ext cx="1169988" cy="3375025"/>
          </a:xfrm>
          <a:prstGeom prst="rect">
            <a:avLst/>
          </a:prstGeom>
          <a:solidFill>
            <a:srgbClr val="E5F2F4"/>
          </a:solidFill>
          <a:ln w="9525">
            <a:solidFill>
              <a:srgbClr val="80BEC9"/>
            </a:solidFill>
            <a:prstDash val="dash"/>
            <a:miter lim="800000"/>
            <a:headEnd/>
            <a:tailEnd/>
          </a:ln>
        </p:spPr>
        <p:txBody>
          <a:bodyPr lIns="72000" tIns="72000" rIns="72000" bIns="72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chemeClr val="tx2"/>
              </a:buClr>
              <a:buSzPct val="85000"/>
              <a:buFont typeface="Wingdings" panose="05000000000000000000" pitchFamily="2" charset="2"/>
              <a:buChar char="l"/>
            </a:pPr>
            <a:endParaRPr lang="de-DE" altLang="de-DE" sz="800"/>
          </a:p>
        </p:txBody>
      </p:sp>
      <p:sp>
        <p:nvSpPr>
          <p:cNvPr id="36869" name="Rectangle 6">
            <a:extLst>
              <a:ext uri="{FF2B5EF4-FFF2-40B4-BE49-F238E27FC236}">
                <a16:creationId xmlns:a16="http://schemas.microsoft.com/office/drawing/2014/main" id="{388EA718-DD06-4CE4-9ACB-ABE5717C84A5}"/>
              </a:ext>
            </a:extLst>
          </p:cNvPr>
          <p:cNvSpPr>
            <a:spLocks noChangeArrowheads="1"/>
          </p:cNvSpPr>
          <p:nvPr/>
        </p:nvSpPr>
        <p:spPr bwMode="auto">
          <a:xfrm>
            <a:off x="2847975" y="1909763"/>
            <a:ext cx="1169988" cy="3375025"/>
          </a:xfrm>
          <a:prstGeom prst="rect">
            <a:avLst/>
          </a:prstGeom>
          <a:solidFill>
            <a:srgbClr val="E5F2F4"/>
          </a:solidFill>
          <a:ln w="9525">
            <a:solidFill>
              <a:srgbClr val="80BEC9"/>
            </a:solidFill>
            <a:prstDash val="dash"/>
            <a:miter lim="800000"/>
            <a:headEnd/>
            <a:tailEnd/>
          </a:ln>
        </p:spPr>
        <p:txBody>
          <a:bodyPr lIns="72000" tIns="72000" rIns="72000" bIns="72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chemeClr val="tx2"/>
              </a:buClr>
              <a:buSzPct val="85000"/>
              <a:buFont typeface="Wingdings" panose="05000000000000000000" pitchFamily="2" charset="2"/>
              <a:buChar char="l"/>
            </a:pPr>
            <a:endParaRPr lang="de-DE" altLang="de-DE" sz="800"/>
          </a:p>
        </p:txBody>
      </p:sp>
      <p:sp>
        <p:nvSpPr>
          <p:cNvPr id="36870" name="Rectangle 7">
            <a:extLst>
              <a:ext uri="{FF2B5EF4-FFF2-40B4-BE49-F238E27FC236}">
                <a16:creationId xmlns:a16="http://schemas.microsoft.com/office/drawing/2014/main" id="{7D55AF75-1750-4778-BB7F-26172CBAFA48}"/>
              </a:ext>
            </a:extLst>
          </p:cNvPr>
          <p:cNvSpPr>
            <a:spLocks noChangeArrowheads="1"/>
          </p:cNvSpPr>
          <p:nvPr/>
        </p:nvSpPr>
        <p:spPr bwMode="auto">
          <a:xfrm>
            <a:off x="1611313" y="1909763"/>
            <a:ext cx="1169987" cy="3375025"/>
          </a:xfrm>
          <a:prstGeom prst="rect">
            <a:avLst/>
          </a:prstGeom>
          <a:solidFill>
            <a:srgbClr val="E5F2F4"/>
          </a:solidFill>
          <a:ln w="9525">
            <a:solidFill>
              <a:srgbClr val="80BEC9"/>
            </a:solidFill>
            <a:prstDash val="dash"/>
            <a:miter lim="800000"/>
            <a:headEnd/>
            <a:tailEnd/>
          </a:ln>
        </p:spPr>
        <p:txBody>
          <a:bodyPr lIns="72000" tIns="72000" rIns="72000" bIns="72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chemeClr val="tx2"/>
              </a:buClr>
              <a:buSzPct val="85000"/>
              <a:buFont typeface="Wingdings" panose="05000000000000000000" pitchFamily="2" charset="2"/>
              <a:buChar char="l"/>
            </a:pPr>
            <a:endParaRPr lang="de-DE" altLang="de-DE" sz="800"/>
          </a:p>
        </p:txBody>
      </p:sp>
      <p:sp>
        <p:nvSpPr>
          <p:cNvPr id="36871" name="Rectangle 9">
            <a:extLst>
              <a:ext uri="{FF2B5EF4-FFF2-40B4-BE49-F238E27FC236}">
                <a16:creationId xmlns:a16="http://schemas.microsoft.com/office/drawing/2014/main" id="{F762D634-1BE0-4BD3-821C-D0D4D0F431B1}"/>
              </a:ext>
            </a:extLst>
          </p:cNvPr>
          <p:cNvSpPr>
            <a:spLocks noChangeArrowheads="1"/>
          </p:cNvSpPr>
          <p:nvPr/>
        </p:nvSpPr>
        <p:spPr bwMode="auto">
          <a:xfrm>
            <a:off x="5319713" y="1909763"/>
            <a:ext cx="1169987" cy="3375025"/>
          </a:xfrm>
          <a:prstGeom prst="rect">
            <a:avLst/>
          </a:prstGeom>
          <a:solidFill>
            <a:srgbClr val="E5F2F4"/>
          </a:solidFill>
          <a:ln w="9525">
            <a:solidFill>
              <a:srgbClr val="80BEC9"/>
            </a:solidFill>
            <a:prstDash val="dash"/>
            <a:miter lim="800000"/>
            <a:headEnd/>
            <a:tailEnd/>
          </a:ln>
        </p:spPr>
        <p:txBody>
          <a:bodyPr lIns="72000" tIns="72000" rIns="72000" bIns="72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chemeClr val="tx2"/>
              </a:buClr>
              <a:buSzPct val="85000"/>
              <a:buFont typeface="Wingdings" panose="05000000000000000000" pitchFamily="2" charset="2"/>
              <a:buChar char="l"/>
            </a:pPr>
            <a:endParaRPr lang="de-DE" altLang="de-DE" sz="800"/>
          </a:p>
        </p:txBody>
      </p:sp>
      <p:sp>
        <p:nvSpPr>
          <p:cNvPr id="36872" name="Rectangle 10">
            <a:extLst>
              <a:ext uri="{FF2B5EF4-FFF2-40B4-BE49-F238E27FC236}">
                <a16:creationId xmlns:a16="http://schemas.microsoft.com/office/drawing/2014/main" id="{940AF75B-3BD4-4A9C-BA22-DD27102F1C73}"/>
              </a:ext>
            </a:extLst>
          </p:cNvPr>
          <p:cNvSpPr>
            <a:spLocks noChangeArrowheads="1"/>
          </p:cNvSpPr>
          <p:nvPr/>
        </p:nvSpPr>
        <p:spPr bwMode="auto">
          <a:xfrm>
            <a:off x="6554788" y="1909763"/>
            <a:ext cx="1169987" cy="3375025"/>
          </a:xfrm>
          <a:prstGeom prst="rect">
            <a:avLst/>
          </a:prstGeom>
          <a:solidFill>
            <a:srgbClr val="E5F2F4"/>
          </a:solidFill>
          <a:ln w="9525">
            <a:solidFill>
              <a:srgbClr val="80BEC9"/>
            </a:solidFill>
            <a:prstDash val="dash"/>
            <a:miter lim="800000"/>
            <a:headEnd/>
            <a:tailEnd/>
          </a:ln>
        </p:spPr>
        <p:txBody>
          <a:bodyPr lIns="72000" tIns="72000" rIns="72000" bIns="72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chemeClr val="tx2"/>
              </a:buClr>
              <a:buSzPct val="85000"/>
              <a:buFont typeface="Wingdings" panose="05000000000000000000" pitchFamily="2" charset="2"/>
              <a:buChar char="l"/>
            </a:pPr>
            <a:endParaRPr lang="de-DE" altLang="de-DE" sz="800"/>
          </a:p>
        </p:txBody>
      </p:sp>
      <p:sp>
        <p:nvSpPr>
          <p:cNvPr id="36873" name="Rectangle 11">
            <a:extLst>
              <a:ext uri="{FF2B5EF4-FFF2-40B4-BE49-F238E27FC236}">
                <a16:creationId xmlns:a16="http://schemas.microsoft.com/office/drawing/2014/main" id="{353C3521-77CF-4E20-9119-56200DCB472A}"/>
              </a:ext>
            </a:extLst>
          </p:cNvPr>
          <p:cNvSpPr>
            <a:spLocks noChangeArrowheads="1"/>
          </p:cNvSpPr>
          <p:nvPr/>
        </p:nvSpPr>
        <p:spPr bwMode="auto">
          <a:xfrm>
            <a:off x="7791450" y="1909763"/>
            <a:ext cx="1169988" cy="3375025"/>
          </a:xfrm>
          <a:prstGeom prst="rect">
            <a:avLst/>
          </a:prstGeom>
          <a:solidFill>
            <a:srgbClr val="E5F2F4"/>
          </a:solidFill>
          <a:ln w="9525">
            <a:solidFill>
              <a:srgbClr val="80BEC9"/>
            </a:solidFill>
            <a:prstDash val="dash"/>
            <a:miter lim="800000"/>
            <a:headEnd/>
            <a:tailEnd/>
          </a:ln>
        </p:spPr>
        <p:txBody>
          <a:bodyPr lIns="72000" tIns="72000" rIns="72000" bIns="72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chemeClr val="tx2"/>
              </a:buClr>
              <a:buSzPct val="85000"/>
              <a:buFont typeface="Wingdings" panose="05000000000000000000" pitchFamily="2" charset="2"/>
              <a:buChar char="l"/>
            </a:pPr>
            <a:endParaRPr lang="de-DE" altLang="de-DE" sz="800"/>
          </a:p>
        </p:txBody>
      </p:sp>
      <p:sp>
        <p:nvSpPr>
          <p:cNvPr id="36874" name="Text Box 13">
            <a:extLst>
              <a:ext uri="{FF2B5EF4-FFF2-40B4-BE49-F238E27FC236}">
                <a16:creationId xmlns:a16="http://schemas.microsoft.com/office/drawing/2014/main" id="{A9C6B720-05D3-4347-9088-5A42032A19B4}"/>
              </a:ext>
            </a:extLst>
          </p:cNvPr>
          <p:cNvSpPr txBox="1">
            <a:spLocks noChangeArrowheads="1"/>
          </p:cNvSpPr>
          <p:nvPr/>
        </p:nvSpPr>
        <p:spPr bwMode="gray">
          <a:xfrm>
            <a:off x="6557962" y="2198688"/>
            <a:ext cx="1239837"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72000" rIns="108000" bIns="36000">
            <a:spAutoFit/>
          </a:bodyPr>
          <a:lstStyle>
            <a:lvl1pPr defTabSz="9017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017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9017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9017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9017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1100"/>
              </a:spcBef>
              <a:buClr>
                <a:srgbClr val="97989A"/>
              </a:buClr>
              <a:buSzPct val="100000"/>
              <a:buFontTx/>
              <a:buNone/>
            </a:pPr>
            <a:r>
              <a:rPr lang="de-DE" altLang="de-DE" sz="1200" dirty="0">
                <a:solidFill>
                  <a:srgbClr val="000000"/>
                </a:solidFill>
                <a:sym typeface="Arial" panose="020B0604020202020204" pitchFamily="34" charset="0"/>
              </a:rPr>
              <a:t>Aktuell sind ausreichende liquide Mittel durch Überbrückungs-kredit vorhanden</a:t>
            </a:r>
          </a:p>
        </p:txBody>
      </p:sp>
      <p:sp>
        <p:nvSpPr>
          <p:cNvPr id="36875" name="Text Box 18">
            <a:extLst>
              <a:ext uri="{FF2B5EF4-FFF2-40B4-BE49-F238E27FC236}">
                <a16:creationId xmlns:a16="http://schemas.microsoft.com/office/drawing/2014/main" id="{ACC0F795-C6B0-460E-8F94-3CC5C66B842A}"/>
              </a:ext>
            </a:extLst>
          </p:cNvPr>
          <p:cNvSpPr txBox="1">
            <a:spLocks noChangeArrowheads="1"/>
          </p:cNvSpPr>
          <p:nvPr/>
        </p:nvSpPr>
        <p:spPr bwMode="gray">
          <a:xfrm>
            <a:off x="1617663" y="2198688"/>
            <a:ext cx="1116012" cy="186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72000" rIns="108000" bIns="36000">
            <a:spAutoFit/>
          </a:bodyPr>
          <a:lstStyle>
            <a:lvl1pPr defTabSz="9017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017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9017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9017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9017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1100"/>
              </a:spcBef>
              <a:buClr>
                <a:srgbClr val="97989A"/>
              </a:buClr>
              <a:buSzPct val="100000"/>
              <a:buFontTx/>
              <a:buNone/>
            </a:pPr>
            <a:r>
              <a:rPr lang="de-DE" altLang="de-DE" sz="1200" dirty="0">
                <a:solidFill>
                  <a:srgbClr val="000000"/>
                </a:solidFill>
                <a:sym typeface="Arial" panose="020B0604020202020204" pitchFamily="34" charset="0"/>
              </a:rPr>
              <a:t>Konflikte in Erbengemeinschaft</a:t>
            </a:r>
          </a:p>
          <a:p>
            <a:pPr eaLnBrk="1" hangingPunct="1">
              <a:spcBef>
                <a:spcPts val="1100"/>
              </a:spcBef>
              <a:buClr>
                <a:srgbClr val="97989A"/>
              </a:buClr>
              <a:buSzPct val="100000"/>
              <a:buFontTx/>
              <a:buNone/>
            </a:pPr>
            <a:r>
              <a:rPr lang="de-DE" altLang="de-DE" sz="1200" dirty="0">
                <a:solidFill>
                  <a:srgbClr val="000000"/>
                </a:solidFill>
                <a:sym typeface="Arial" panose="020B0604020202020204" pitchFamily="34" charset="0"/>
              </a:rPr>
              <a:t>Häufiger Wechsel CEO</a:t>
            </a:r>
          </a:p>
          <a:p>
            <a:pPr eaLnBrk="1" hangingPunct="1">
              <a:spcBef>
                <a:spcPts val="1100"/>
              </a:spcBef>
              <a:buClr>
                <a:srgbClr val="97989A"/>
              </a:buClr>
              <a:buSzPct val="100000"/>
              <a:buFontTx/>
              <a:buNone/>
            </a:pPr>
            <a:r>
              <a:rPr lang="de-DE" altLang="de-DE" sz="1200" dirty="0">
                <a:solidFill>
                  <a:srgbClr val="000000"/>
                </a:solidFill>
                <a:sym typeface="Arial" panose="020B0604020202020204" pitchFamily="34" charset="0"/>
              </a:rPr>
              <a:t>Vertrauens-verlust bei Banken</a:t>
            </a:r>
          </a:p>
        </p:txBody>
      </p:sp>
      <p:sp>
        <p:nvSpPr>
          <p:cNvPr id="36876" name="Text Box 20">
            <a:extLst>
              <a:ext uri="{FF2B5EF4-FFF2-40B4-BE49-F238E27FC236}">
                <a16:creationId xmlns:a16="http://schemas.microsoft.com/office/drawing/2014/main" id="{C9019F8A-CBBE-4D04-9111-BABD8CECCDDF}"/>
              </a:ext>
            </a:extLst>
          </p:cNvPr>
          <p:cNvSpPr txBox="1">
            <a:spLocks noChangeArrowheads="1"/>
          </p:cNvSpPr>
          <p:nvPr/>
        </p:nvSpPr>
        <p:spPr bwMode="gray">
          <a:xfrm>
            <a:off x="2854325" y="2198688"/>
            <a:ext cx="1212850" cy="293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72000" rIns="108000" bIns="36000">
            <a:spAutoFit/>
          </a:bodyPr>
          <a:lstStyle>
            <a:lvl1pPr defTabSz="9017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017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9017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9017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9017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1100"/>
              </a:spcBef>
              <a:buClr>
                <a:srgbClr val="97989A"/>
              </a:buClr>
              <a:buSzPct val="100000"/>
              <a:buFontTx/>
              <a:buNone/>
            </a:pPr>
            <a:r>
              <a:rPr lang="de-DE" altLang="de-DE" sz="1200">
                <a:solidFill>
                  <a:srgbClr val="000000"/>
                </a:solidFill>
                <a:sym typeface="Arial" panose="020B0604020202020204" pitchFamily="34" charset="0"/>
              </a:rPr>
              <a:t>Technologisch-er Anschluss im Geschäftsbe-reich XY verpasst</a:t>
            </a:r>
          </a:p>
          <a:p>
            <a:pPr eaLnBrk="1" hangingPunct="1">
              <a:spcBef>
                <a:spcPts val="1100"/>
              </a:spcBef>
              <a:buClr>
                <a:srgbClr val="97989A"/>
              </a:buClr>
              <a:buSzPct val="100000"/>
              <a:buFontTx/>
              <a:buNone/>
            </a:pPr>
            <a:r>
              <a:rPr lang="de-DE" altLang="de-DE" sz="1200">
                <a:solidFill>
                  <a:srgbClr val="000000"/>
                </a:solidFill>
                <a:sym typeface="Arial" panose="020B0604020202020204" pitchFamily="34" charset="0"/>
              </a:rPr>
              <a:t>Investitions-stau im Werk XY</a:t>
            </a:r>
          </a:p>
          <a:p>
            <a:pPr eaLnBrk="1" hangingPunct="1">
              <a:spcBef>
                <a:spcPts val="1100"/>
              </a:spcBef>
              <a:buClr>
                <a:srgbClr val="97989A"/>
              </a:buClr>
              <a:buSzPct val="100000"/>
              <a:buFontTx/>
              <a:buNone/>
            </a:pPr>
            <a:r>
              <a:rPr lang="de-DE" altLang="de-DE" sz="1200">
                <a:solidFill>
                  <a:srgbClr val="000000"/>
                </a:solidFill>
                <a:sym typeface="Arial" panose="020B0604020202020204" pitchFamily="34" charset="0"/>
              </a:rPr>
              <a:t>Unzureichende Präsenz in Wachstums-märkten XY, XZ</a:t>
            </a:r>
          </a:p>
          <a:p>
            <a:pPr eaLnBrk="1" hangingPunct="1">
              <a:spcBef>
                <a:spcPts val="1100"/>
              </a:spcBef>
              <a:buClr>
                <a:srgbClr val="97989A"/>
              </a:buClr>
              <a:buSzPct val="100000"/>
              <a:buFontTx/>
              <a:buNone/>
            </a:pPr>
            <a:endParaRPr lang="de-DE" altLang="de-DE" sz="1200" b="1">
              <a:solidFill>
                <a:srgbClr val="000000"/>
              </a:solidFill>
              <a:sym typeface="Arial" panose="020B0604020202020204" pitchFamily="34" charset="0"/>
            </a:endParaRPr>
          </a:p>
        </p:txBody>
      </p:sp>
      <p:sp>
        <p:nvSpPr>
          <p:cNvPr id="36877" name="Text Box 21">
            <a:extLst>
              <a:ext uri="{FF2B5EF4-FFF2-40B4-BE49-F238E27FC236}">
                <a16:creationId xmlns:a16="http://schemas.microsoft.com/office/drawing/2014/main" id="{68195B57-D45D-4385-B3A4-D8A2D8DD62C1}"/>
              </a:ext>
            </a:extLst>
          </p:cNvPr>
          <p:cNvSpPr txBox="1">
            <a:spLocks noChangeArrowheads="1"/>
          </p:cNvSpPr>
          <p:nvPr/>
        </p:nvSpPr>
        <p:spPr bwMode="gray">
          <a:xfrm>
            <a:off x="4092575" y="2198688"/>
            <a:ext cx="1236663" cy="121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72000" rIns="108000" bIns="36000">
            <a:spAutoFit/>
          </a:bodyPr>
          <a:lstStyle>
            <a:lvl1pPr defTabSz="9017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017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9017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9017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9017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1100"/>
              </a:spcBef>
              <a:buClr>
                <a:srgbClr val="97989A"/>
              </a:buClr>
              <a:buSzPct val="100000"/>
              <a:buFontTx/>
              <a:buNone/>
            </a:pPr>
            <a:r>
              <a:rPr lang="de-DE" altLang="de-DE" sz="1200">
                <a:solidFill>
                  <a:srgbClr val="000000"/>
                </a:solidFill>
                <a:sym typeface="Arial" panose="020B0604020202020204" pitchFamily="34" charset="0"/>
              </a:rPr>
              <a:t>Starke Nachfrage-rückgänge in den Geschäfts-bereichen XY, XZ</a:t>
            </a:r>
          </a:p>
        </p:txBody>
      </p:sp>
      <p:sp>
        <p:nvSpPr>
          <p:cNvPr id="36878" name="Text Box 22">
            <a:extLst>
              <a:ext uri="{FF2B5EF4-FFF2-40B4-BE49-F238E27FC236}">
                <a16:creationId xmlns:a16="http://schemas.microsoft.com/office/drawing/2014/main" id="{EF79DED9-81A6-445E-80C4-FC30BE05268D}"/>
              </a:ext>
            </a:extLst>
          </p:cNvPr>
          <p:cNvSpPr txBox="1">
            <a:spLocks noChangeArrowheads="1"/>
          </p:cNvSpPr>
          <p:nvPr/>
        </p:nvSpPr>
        <p:spPr bwMode="gray">
          <a:xfrm>
            <a:off x="5329238" y="2198688"/>
            <a:ext cx="121285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72000" rIns="108000" bIns="36000">
            <a:spAutoFit/>
          </a:bodyPr>
          <a:lstStyle>
            <a:lvl1pPr defTabSz="9017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017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9017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9017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9017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1100"/>
              </a:spcBef>
              <a:buClr>
                <a:srgbClr val="97989A"/>
              </a:buClr>
              <a:buSzPct val="100000"/>
              <a:buFontTx/>
              <a:buNone/>
            </a:pPr>
            <a:r>
              <a:rPr lang="de-DE" altLang="de-DE" sz="1200">
                <a:sym typeface="Arial" panose="020B0604020202020204" pitchFamily="34" charset="0"/>
              </a:rPr>
              <a:t>Rückgang EBITDA um X im Zeitraum Z</a:t>
            </a:r>
          </a:p>
          <a:p>
            <a:pPr eaLnBrk="1" hangingPunct="1">
              <a:spcBef>
                <a:spcPts val="1100"/>
              </a:spcBef>
              <a:buClr>
                <a:srgbClr val="97989A"/>
              </a:buClr>
              <a:buSzPct val="100000"/>
              <a:buFontTx/>
              <a:buNone/>
            </a:pPr>
            <a:r>
              <a:rPr lang="de-DE" altLang="de-DE" sz="1200">
                <a:sym typeface="Arial" panose="020B0604020202020204" pitchFamily="34" charset="0"/>
              </a:rPr>
              <a:t>Rückgang Deckungs-beitrag von Produkt X um Y im Zeitraum Z</a:t>
            </a:r>
          </a:p>
        </p:txBody>
      </p:sp>
      <p:sp>
        <p:nvSpPr>
          <p:cNvPr id="36879" name="Text Box 23">
            <a:extLst>
              <a:ext uri="{FF2B5EF4-FFF2-40B4-BE49-F238E27FC236}">
                <a16:creationId xmlns:a16="http://schemas.microsoft.com/office/drawing/2014/main" id="{BB2D297F-8090-44A9-B2CE-3485004E4FC1}"/>
              </a:ext>
            </a:extLst>
          </p:cNvPr>
          <p:cNvSpPr txBox="1">
            <a:spLocks noChangeArrowheads="1"/>
          </p:cNvSpPr>
          <p:nvPr/>
        </p:nvSpPr>
        <p:spPr bwMode="gray">
          <a:xfrm>
            <a:off x="7797800" y="2198688"/>
            <a:ext cx="1116013"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72000" rIns="108000" bIns="36000">
            <a:spAutoFit/>
          </a:bodyPr>
          <a:lstStyle>
            <a:lvl1pPr defTabSz="9017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017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9017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9017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9017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9017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1100"/>
              </a:spcBef>
              <a:buClr>
                <a:srgbClr val="97989A"/>
              </a:buClr>
              <a:buSzPct val="100000"/>
              <a:buFontTx/>
              <a:buNone/>
            </a:pPr>
            <a:r>
              <a:rPr lang="de-DE" altLang="de-DE" sz="1200" dirty="0">
                <a:solidFill>
                  <a:srgbClr val="000000"/>
                </a:solidFill>
                <a:sym typeface="Arial" panose="020B0604020202020204" pitchFamily="34" charset="0"/>
              </a:rPr>
              <a:t>Insolvenztat-bestände liegen nicht vor</a:t>
            </a:r>
          </a:p>
        </p:txBody>
      </p:sp>
      <p:sp>
        <p:nvSpPr>
          <p:cNvPr id="36880" name="Rectangle 29">
            <a:extLst>
              <a:ext uri="{FF2B5EF4-FFF2-40B4-BE49-F238E27FC236}">
                <a16:creationId xmlns:a16="http://schemas.microsoft.com/office/drawing/2014/main" id="{D146E407-8744-4EEF-A865-F185FA8DB08A}"/>
              </a:ext>
            </a:extLst>
          </p:cNvPr>
          <p:cNvSpPr>
            <a:spLocks noChangeArrowheads="1"/>
          </p:cNvSpPr>
          <p:nvPr/>
        </p:nvSpPr>
        <p:spPr bwMode="auto">
          <a:xfrm rot="5400000">
            <a:off x="5185570" y="-1585119"/>
            <a:ext cx="207962" cy="7343775"/>
          </a:xfrm>
          <a:prstGeom prst="rect">
            <a:avLst/>
          </a:prstGeom>
          <a:solidFill>
            <a:srgbClr val="80BEC9">
              <a:alpha val="50195"/>
            </a:srgbClr>
          </a:solidFill>
          <a:ln w="6350">
            <a:solidFill>
              <a:srgbClr val="80BEC9"/>
            </a:solidFill>
            <a:miter lim="800000"/>
            <a:headEnd/>
            <a:tailEnd/>
          </a:ln>
        </p:spPr>
        <p:txBody>
          <a:bodyPr rot="10800000" vert="eaVert"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1200" b="1">
                <a:solidFill>
                  <a:srgbClr val="FFFFFF"/>
                </a:solidFill>
              </a:rPr>
              <a:t>Krisenanzeichen</a:t>
            </a:r>
          </a:p>
        </p:txBody>
      </p:sp>
      <p:sp>
        <p:nvSpPr>
          <p:cNvPr id="36881" name="Rectangle 30">
            <a:extLst>
              <a:ext uri="{FF2B5EF4-FFF2-40B4-BE49-F238E27FC236}">
                <a16:creationId xmlns:a16="http://schemas.microsoft.com/office/drawing/2014/main" id="{8001D1F9-3BA8-4A45-AF3A-F710AF0760E5}"/>
              </a:ext>
            </a:extLst>
          </p:cNvPr>
          <p:cNvSpPr>
            <a:spLocks noChangeArrowheads="1"/>
          </p:cNvSpPr>
          <p:nvPr/>
        </p:nvSpPr>
        <p:spPr bwMode="auto">
          <a:xfrm rot="5400000">
            <a:off x="5181601" y="-2301875"/>
            <a:ext cx="209550" cy="7350125"/>
          </a:xfrm>
          <a:prstGeom prst="rect">
            <a:avLst/>
          </a:prstGeom>
          <a:solidFill>
            <a:srgbClr val="002060"/>
          </a:solidFill>
          <a:ln w="6350">
            <a:solidFill>
              <a:srgbClr val="007C92"/>
            </a:solidFill>
            <a:miter lim="800000"/>
            <a:headEnd/>
            <a:tailEnd/>
          </a:ln>
        </p:spPr>
        <p:txBody>
          <a:bodyPr rot="10800000" vert="eaVert" wrap="none" lIns="0" tIns="0" rIns="0" bIns="0" anchor="ctr" anchorCtr="1"/>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1200" b="1">
                <a:solidFill>
                  <a:srgbClr val="FFFFFF"/>
                </a:solidFill>
              </a:rPr>
              <a:t>Art der Krise</a:t>
            </a:r>
          </a:p>
        </p:txBody>
      </p:sp>
      <p:sp>
        <p:nvSpPr>
          <p:cNvPr id="36882" name="AutoShape 12">
            <a:extLst>
              <a:ext uri="{FF2B5EF4-FFF2-40B4-BE49-F238E27FC236}">
                <a16:creationId xmlns:a16="http://schemas.microsoft.com/office/drawing/2014/main" id="{01B96211-BC2B-4755-887F-8EE338A6FE84}"/>
              </a:ext>
            </a:extLst>
          </p:cNvPr>
          <p:cNvSpPr>
            <a:spLocks noChangeArrowheads="1"/>
          </p:cNvSpPr>
          <p:nvPr/>
        </p:nvSpPr>
        <p:spPr bwMode="gray">
          <a:xfrm>
            <a:off x="7780338" y="1550988"/>
            <a:ext cx="1255712" cy="358775"/>
          </a:xfrm>
          <a:prstGeom prst="chevron">
            <a:avLst>
              <a:gd name="adj" fmla="val 23528"/>
            </a:avLst>
          </a:prstGeom>
          <a:solidFill>
            <a:srgbClr val="80BEC9"/>
          </a:solidFill>
          <a:ln w="6350">
            <a:solidFill>
              <a:srgbClr val="80BEC9"/>
            </a:solidFill>
            <a:miter lim="800000"/>
            <a:headEnd type="none" w="sm" len="sm"/>
            <a:tailEnd type="none" w="sm" len="sm"/>
          </a:ln>
        </p:spPr>
        <p:txBody>
          <a:bodyPr wrap="none" lIns="162000" rIns="54000" anchor="ctr"/>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Pct val="100000"/>
              <a:buFontTx/>
              <a:buNone/>
            </a:pPr>
            <a:r>
              <a:rPr lang="de-DE" altLang="de-DE" sz="1200" b="1">
                <a:solidFill>
                  <a:srgbClr val="FFFFFF"/>
                </a:solidFill>
                <a:sym typeface="Arial" panose="020B0604020202020204" pitchFamily="34" charset="0"/>
              </a:rPr>
              <a:t>Insolvenz</a:t>
            </a:r>
          </a:p>
        </p:txBody>
      </p:sp>
      <p:sp>
        <p:nvSpPr>
          <p:cNvPr id="36883" name="AutoShape 14">
            <a:extLst>
              <a:ext uri="{FF2B5EF4-FFF2-40B4-BE49-F238E27FC236}">
                <a16:creationId xmlns:a16="http://schemas.microsoft.com/office/drawing/2014/main" id="{977418F3-0ED2-4F53-BCBC-9A3A2F9D9C88}"/>
              </a:ext>
            </a:extLst>
          </p:cNvPr>
          <p:cNvSpPr>
            <a:spLocks noChangeArrowheads="1"/>
          </p:cNvSpPr>
          <p:nvPr/>
        </p:nvSpPr>
        <p:spPr bwMode="gray">
          <a:xfrm>
            <a:off x="6537325" y="1550988"/>
            <a:ext cx="1255713" cy="358775"/>
          </a:xfrm>
          <a:prstGeom prst="chevron">
            <a:avLst>
              <a:gd name="adj" fmla="val 23528"/>
            </a:avLst>
          </a:prstGeom>
          <a:solidFill>
            <a:srgbClr val="80BEC9"/>
          </a:solidFill>
          <a:ln w="6350">
            <a:solidFill>
              <a:srgbClr val="80BEC9"/>
            </a:solidFill>
            <a:miter lim="800000"/>
            <a:headEnd type="none" w="sm" len="sm"/>
            <a:tailEnd type="none" w="sm" len="sm"/>
          </a:ln>
        </p:spPr>
        <p:txBody>
          <a:bodyPr wrap="none" lIns="162000" rIns="54000" anchor="ctr"/>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Pct val="100000"/>
              <a:buFontTx/>
              <a:buNone/>
            </a:pPr>
            <a:r>
              <a:rPr lang="de-DE" altLang="de-DE" sz="1200" b="1">
                <a:solidFill>
                  <a:srgbClr val="FFFFFF"/>
                </a:solidFill>
                <a:sym typeface="Arial" panose="020B0604020202020204" pitchFamily="34" charset="0"/>
              </a:rPr>
              <a:t>Liquiditätskrise</a:t>
            </a:r>
          </a:p>
        </p:txBody>
      </p:sp>
      <p:sp>
        <p:nvSpPr>
          <p:cNvPr id="36884" name="AutoShape 15">
            <a:extLst>
              <a:ext uri="{FF2B5EF4-FFF2-40B4-BE49-F238E27FC236}">
                <a16:creationId xmlns:a16="http://schemas.microsoft.com/office/drawing/2014/main" id="{BD23EDB5-2A66-4526-A29C-D1EEC3A0C8D4}"/>
              </a:ext>
            </a:extLst>
          </p:cNvPr>
          <p:cNvSpPr>
            <a:spLocks noChangeArrowheads="1"/>
          </p:cNvSpPr>
          <p:nvPr/>
        </p:nvSpPr>
        <p:spPr bwMode="gray">
          <a:xfrm>
            <a:off x="4075113" y="1550988"/>
            <a:ext cx="1257300" cy="358775"/>
          </a:xfrm>
          <a:prstGeom prst="chevron">
            <a:avLst>
              <a:gd name="adj" fmla="val 23558"/>
            </a:avLst>
          </a:prstGeom>
          <a:solidFill>
            <a:srgbClr val="80BEC9"/>
          </a:solidFill>
          <a:ln w="6350">
            <a:solidFill>
              <a:srgbClr val="80BEC9"/>
            </a:solidFill>
            <a:miter lim="800000"/>
            <a:headEnd type="none" w="sm" len="sm"/>
            <a:tailEnd type="none" w="sm" len="sm"/>
          </a:ln>
        </p:spPr>
        <p:txBody>
          <a:bodyPr wrap="none" lIns="162000" rIns="54000" anchor="ctr"/>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SzTx/>
              <a:buFontTx/>
              <a:buNone/>
            </a:pPr>
            <a:r>
              <a:rPr lang="de-DE" altLang="de-DE" sz="1200" b="1">
                <a:solidFill>
                  <a:schemeClr val="bg1"/>
                </a:solidFill>
              </a:rPr>
              <a:t>Produkt- und</a:t>
            </a:r>
          </a:p>
          <a:p>
            <a:pPr algn="ctr">
              <a:spcBef>
                <a:spcPct val="0"/>
              </a:spcBef>
              <a:buClrTx/>
              <a:buSzTx/>
              <a:buFontTx/>
              <a:buNone/>
            </a:pPr>
            <a:r>
              <a:rPr lang="de-DE" altLang="de-DE" sz="1200" b="1">
                <a:solidFill>
                  <a:schemeClr val="bg1"/>
                </a:solidFill>
              </a:rPr>
              <a:t>Absatzkrise</a:t>
            </a:r>
          </a:p>
        </p:txBody>
      </p:sp>
      <p:sp>
        <p:nvSpPr>
          <p:cNvPr id="36885" name="AutoShape 16">
            <a:extLst>
              <a:ext uri="{FF2B5EF4-FFF2-40B4-BE49-F238E27FC236}">
                <a16:creationId xmlns:a16="http://schemas.microsoft.com/office/drawing/2014/main" id="{92372E2A-2741-42D0-855D-3C56A1AE2D53}"/>
              </a:ext>
            </a:extLst>
          </p:cNvPr>
          <p:cNvSpPr>
            <a:spLocks noChangeArrowheads="1"/>
          </p:cNvSpPr>
          <p:nvPr/>
        </p:nvSpPr>
        <p:spPr bwMode="gray">
          <a:xfrm>
            <a:off x="5307013" y="1550988"/>
            <a:ext cx="1255712" cy="358775"/>
          </a:xfrm>
          <a:prstGeom prst="chevron">
            <a:avLst>
              <a:gd name="adj" fmla="val 23528"/>
            </a:avLst>
          </a:prstGeom>
          <a:solidFill>
            <a:srgbClr val="80BEC9"/>
          </a:solidFill>
          <a:ln w="6350">
            <a:solidFill>
              <a:srgbClr val="80BEC9"/>
            </a:solidFill>
            <a:miter lim="800000"/>
            <a:headEnd type="none" w="sm" len="sm"/>
            <a:tailEnd type="none" w="sm" len="sm"/>
          </a:ln>
        </p:spPr>
        <p:txBody>
          <a:bodyPr wrap="none" lIns="162000" rIns="54000" anchor="ctr"/>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Pct val="100000"/>
              <a:buFontTx/>
              <a:buNone/>
            </a:pPr>
            <a:r>
              <a:rPr lang="de-DE" altLang="de-DE" sz="1200" b="1">
                <a:solidFill>
                  <a:srgbClr val="FFFFFF"/>
                </a:solidFill>
                <a:sym typeface="Arial" panose="020B0604020202020204" pitchFamily="34" charset="0"/>
              </a:rPr>
              <a:t>Erfolgskrise</a:t>
            </a:r>
          </a:p>
        </p:txBody>
      </p:sp>
      <p:sp>
        <p:nvSpPr>
          <p:cNvPr id="36886" name="AutoShape 17">
            <a:extLst>
              <a:ext uri="{FF2B5EF4-FFF2-40B4-BE49-F238E27FC236}">
                <a16:creationId xmlns:a16="http://schemas.microsoft.com/office/drawing/2014/main" id="{5A54672E-6280-4C43-AB15-6933E241676A}"/>
              </a:ext>
            </a:extLst>
          </p:cNvPr>
          <p:cNvSpPr>
            <a:spLocks noChangeArrowheads="1"/>
          </p:cNvSpPr>
          <p:nvPr/>
        </p:nvSpPr>
        <p:spPr bwMode="gray">
          <a:xfrm>
            <a:off x="2844800" y="1550988"/>
            <a:ext cx="1257300" cy="358775"/>
          </a:xfrm>
          <a:prstGeom prst="chevron">
            <a:avLst>
              <a:gd name="adj" fmla="val 23558"/>
            </a:avLst>
          </a:prstGeom>
          <a:solidFill>
            <a:srgbClr val="80BEC9"/>
          </a:solidFill>
          <a:ln w="6350">
            <a:solidFill>
              <a:srgbClr val="80BEC9"/>
            </a:solidFill>
            <a:miter lim="800000"/>
            <a:headEnd type="none" w="sm" len="sm"/>
            <a:tailEnd type="none" w="sm" len="sm"/>
          </a:ln>
        </p:spPr>
        <p:txBody>
          <a:bodyPr wrap="none" lIns="162000" rIns="54000" anchor="ctr"/>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Pct val="100000"/>
              <a:buFontTx/>
              <a:buNone/>
            </a:pPr>
            <a:r>
              <a:rPr lang="de-DE" altLang="de-DE" sz="1200" b="1">
                <a:solidFill>
                  <a:srgbClr val="FFFFFF"/>
                </a:solidFill>
                <a:sym typeface="Arial" panose="020B0604020202020204" pitchFamily="34" charset="0"/>
              </a:rPr>
              <a:t>Strategiekrise</a:t>
            </a:r>
          </a:p>
        </p:txBody>
      </p:sp>
      <p:sp>
        <p:nvSpPr>
          <p:cNvPr id="36887" name="AutoShape 19">
            <a:extLst>
              <a:ext uri="{FF2B5EF4-FFF2-40B4-BE49-F238E27FC236}">
                <a16:creationId xmlns:a16="http://schemas.microsoft.com/office/drawing/2014/main" id="{805838A3-2C3B-4E3B-A4AC-9090ABE56B10}"/>
              </a:ext>
            </a:extLst>
          </p:cNvPr>
          <p:cNvSpPr>
            <a:spLocks noChangeArrowheads="1"/>
          </p:cNvSpPr>
          <p:nvPr/>
        </p:nvSpPr>
        <p:spPr bwMode="gray">
          <a:xfrm>
            <a:off x="1617663" y="1550988"/>
            <a:ext cx="1255712" cy="358775"/>
          </a:xfrm>
          <a:prstGeom prst="homePlate">
            <a:avLst>
              <a:gd name="adj" fmla="val 24014"/>
            </a:avLst>
          </a:prstGeom>
          <a:solidFill>
            <a:srgbClr val="80BEC9"/>
          </a:solidFill>
          <a:ln w="6350">
            <a:solidFill>
              <a:srgbClr val="80BEC9"/>
            </a:solidFill>
            <a:miter lim="800000"/>
            <a:headEnd type="none" w="sm" len="sm"/>
            <a:tailEnd type="none" w="sm" len="sm"/>
          </a:ln>
        </p:spPr>
        <p:txBody>
          <a:bodyPr anchor="ctr"/>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Pct val="100000"/>
              <a:buFontTx/>
              <a:buNone/>
            </a:pPr>
            <a:r>
              <a:rPr lang="de-DE" altLang="de-DE" sz="1200" b="1">
                <a:solidFill>
                  <a:srgbClr val="FFFFFF"/>
                </a:solidFill>
                <a:sym typeface="Arial" panose="020B0604020202020204" pitchFamily="34" charset="0"/>
              </a:rPr>
              <a:t>Stakeholder-krise</a:t>
            </a:r>
          </a:p>
        </p:txBody>
      </p:sp>
      <p:sp>
        <p:nvSpPr>
          <p:cNvPr id="36888" name="Text Box 24">
            <a:extLst>
              <a:ext uri="{FF2B5EF4-FFF2-40B4-BE49-F238E27FC236}">
                <a16:creationId xmlns:a16="http://schemas.microsoft.com/office/drawing/2014/main" id="{A68E518B-7222-4944-A524-EC6898662A5C}"/>
              </a:ext>
            </a:extLst>
          </p:cNvPr>
          <p:cNvSpPr txBox="1">
            <a:spLocks noChangeArrowheads="1"/>
          </p:cNvSpPr>
          <p:nvPr/>
        </p:nvSpPr>
        <p:spPr bwMode="gray">
          <a:xfrm>
            <a:off x="1611313" y="5503863"/>
            <a:ext cx="1169987" cy="360362"/>
          </a:xfrm>
          <a:prstGeom prst="rect">
            <a:avLst/>
          </a:prstGeom>
          <a:solidFill>
            <a:srgbClr val="E5F2F4"/>
          </a:solidFill>
          <a:ln w="9525">
            <a:solidFill>
              <a:srgbClr val="80BEC9"/>
            </a:solidFill>
            <a:prstDash val="dash"/>
            <a:miter lim="800000"/>
            <a:headEnd/>
            <a:tailEnd/>
          </a:ln>
        </p:spPr>
        <p:txBody>
          <a:bodyPr lIns="72000" tIns="72000" rIns="72000" bIns="72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chemeClr val="tx2"/>
              </a:buClr>
              <a:buSzPct val="85000"/>
              <a:buFont typeface="Wingdings" panose="05000000000000000000" pitchFamily="2" charset="2"/>
              <a:buChar char="l"/>
            </a:pPr>
            <a:endParaRPr lang="de-DE" altLang="de-DE" sz="800"/>
          </a:p>
        </p:txBody>
      </p:sp>
      <p:grpSp>
        <p:nvGrpSpPr>
          <p:cNvPr id="43" name="Gruppieren 116">
            <a:extLst>
              <a:ext uri="{FF2B5EF4-FFF2-40B4-BE49-F238E27FC236}">
                <a16:creationId xmlns:a16="http://schemas.microsoft.com/office/drawing/2014/main" id="{F9FDDF29-3BF2-49DE-8496-437B01C9A3C6}"/>
              </a:ext>
            </a:extLst>
          </p:cNvPr>
          <p:cNvGrpSpPr/>
          <p:nvPr/>
        </p:nvGrpSpPr>
        <p:grpSpPr>
          <a:xfrm>
            <a:off x="1616586" y="5329377"/>
            <a:ext cx="1170000" cy="101600"/>
            <a:chOff x="2288704" y="5487640"/>
            <a:chExt cx="1170000" cy="101600"/>
          </a:xfrm>
          <a:solidFill>
            <a:srgbClr val="747678"/>
          </a:solidFill>
        </p:grpSpPr>
        <p:sp>
          <p:nvSpPr>
            <p:cNvPr id="44" name="AutoShape 31">
              <a:extLst>
                <a:ext uri="{FF2B5EF4-FFF2-40B4-BE49-F238E27FC236}">
                  <a16:creationId xmlns:a16="http://schemas.microsoft.com/office/drawing/2014/main" id="{943DC7A9-1D38-4B94-B84A-1D20B285AF09}"/>
                </a:ext>
              </a:extLst>
            </p:cNvPr>
            <p:cNvSpPr>
              <a:spLocks noChangeArrowheads="1"/>
            </p:cNvSpPr>
            <p:nvPr/>
          </p:nvSpPr>
          <p:spPr bwMode="gray">
            <a:xfrm rot="10800000">
              <a:off x="2711705" y="5487640"/>
              <a:ext cx="324000" cy="101600"/>
            </a:xfrm>
            <a:prstGeom prst="triangle">
              <a:avLst>
                <a:gd name="adj" fmla="val 49671"/>
              </a:avLst>
            </a:prstGeom>
            <a:grpFill/>
            <a:ln w="6350" algn="ctr">
              <a:solidFill>
                <a:srgbClr val="747678"/>
              </a:solidFill>
              <a:miter lim="800000"/>
              <a:headEnd/>
              <a:tailEnd type="none" w="sm" len="med"/>
            </a:ln>
          </p:spPr>
          <p:txBody>
            <a:bodyPr rot="10800000" wrap="none" lIns="0" tIns="0" rIns="0" bIns="0" anchor="ctr"/>
            <a:lstStyle/>
            <a:p>
              <a:pPr algn="ctr" eaLnBrk="1" hangingPunct="1">
                <a:defRPr/>
              </a:pPr>
              <a:endParaRPr lang="de-DE" sz="600" i="1" dirty="0">
                <a:solidFill>
                  <a:schemeClr val="tx2"/>
                </a:solidFill>
                <a:latin typeface="Arial" charset="0"/>
                <a:ea typeface="+mn-ea"/>
              </a:endParaRPr>
            </a:p>
          </p:txBody>
        </p:sp>
        <p:cxnSp>
          <p:nvCxnSpPr>
            <p:cNvPr id="45" name="Gerade Verbindung 44">
              <a:extLst>
                <a:ext uri="{FF2B5EF4-FFF2-40B4-BE49-F238E27FC236}">
                  <a16:creationId xmlns:a16="http://schemas.microsoft.com/office/drawing/2014/main" id="{73B907D5-8776-4426-8FDD-4D2D0865C485}"/>
                </a:ext>
              </a:extLst>
            </p:cNvPr>
            <p:cNvCxnSpPr/>
            <p:nvPr/>
          </p:nvCxnSpPr>
          <p:spPr>
            <a:xfrm>
              <a:off x="2288704" y="5487640"/>
              <a:ext cx="1170000" cy="0"/>
            </a:xfrm>
            <a:prstGeom prst="line">
              <a:avLst/>
            </a:prstGeom>
            <a:grpFill/>
            <a:ln>
              <a:solidFill>
                <a:srgbClr val="747678"/>
              </a:solidFill>
            </a:ln>
          </p:spPr>
          <p:style>
            <a:lnRef idx="1">
              <a:schemeClr val="accent1"/>
            </a:lnRef>
            <a:fillRef idx="0">
              <a:schemeClr val="accent1"/>
            </a:fillRef>
            <a:effectRef idx="0">
              <a:schemeClr val="accent1"/>
            </a:effectRef>
            <a:fontRef idx="minor">
              <a:schemeClr val="tx1"/>
            </a:fontRef>
          </p:style>
        </p:cxnSp>
      </p:grpSp>
      <p:sp>
        <p:nvSpPr>
          <p:cNvPr id="36890" name="Text Box 24">
            <a:extLst>
              <a:ext uri="{FF2B5EF4-FFF2-40B4-BE49-F238E27FC236}">
                <a16:creationId xmlns:a16="http://schemas.microsoft.com/office/drawing/2014/main" id="{6DD57B2A-6A9B-4653-A480-BE37EA1B815F}"/>
              </a:ext>
            </a:extLst>
          </p:cNvPr>
          <p:cNvSpPr txBox="1">
            <a:spLocks noChangeArrowheads="1"/>
          </p:cNvSpPr>
          <p:nvPr/>
        </p:nvSpPr>
        <p:spPr bwMode="gray">
          <a:xfrm>
            <a:off x="2847975" y="5503863"/>
            <a:ext cx="1169988" cy="360362"/>
          </a:xfrm>
          <a:prstGeom prst="rect">
            <a:avLst/>
          </a:prstGeom>
          <a:solidFill>
            <a:srgbClr val="E5F2F4"/>
          </a:solidFill>
          <a:ln w="9525">
            <a:solidFill>
              <a:srgbClr val="80BEC9"/>
            </a:solidFill>
            <a:prstDash val="dash"/>
            <a:miter lim="800000"/>
            <a:headEnd/>
            <a:tailEnd/>
          </a:ln>
        </p:spPr>
        <p:txBody>
          <a:bodyPr lIns="72000" tIns="72000" rIns="72000" bIns="72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chemeClr val="tx2"/>
              </a:buClr>
              <a:buSzPct val="85000"/>
              <a:buFont typeface="Wingdings" panose="05000000000000000000" pitchFamily="2" charset="2"/>
              <a:buChar char="l"/>
            </a:pPr>
            <a:endParaRPr lang="de-DE" altLang="de-DE" sz="800"/>
          </a:p>
        </p:txBody>
      </p:sp>
      <p:sp>
        <p:nvSpPr>
          <p:cNvPr id="36891" name="Text Box 24">
            <a:extLst>
              <a:ext uri="{FF2B5EF4-FFF2-40B4-BE49-F238E27FC236}">
                <a16:creationId xmlns:a16="http://schemas.microsoft.com/office/drawing/2014/main" id="{2708B4CA-7149-40BB-BD03-38431CFBFBF6}"/>
              </a:ext>
            </a:extLst>
          </p:cNvPr>
          <p:cNvSpPr txBox="1">
            <a:spLocks noChangeArrowheads="1"/>
          </p:cNvSpPr>
          <p:nvPr/>
        </p:nvSpPr>
        <p:spPr bwMode="gray">
          <a:xfrm>
            <a:off x="4083050" y="5503863"/>
            <a:ext cx="1169988" cy="360362"/>
          </a:xfrm>
          <a:prstGeom prst="rect">
            <a:avLst/>
          </a:prstGeom>
          <a:solidFill>
            <a:srgbClr val="E5F2F4"/>
          </a:solidFill>
          <a:ln w="9525">
            <a:solidFill>
              <a:srgbClr val="80BEC9"/>
            </a:solidFill>
            <a:prstDash val="dash"/>
            <a:miter lim="800000"/>
            <a:headEnd/>
            <a:tailEnd/>
          </a:ln>
        </p:spPr>
        <p:txBody>
          <a:bodyPr lIns="72000" tIns="72000" rIns="72000" bIns="72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chemeClr val="tx2"/>
              </a:buClr>
              <a:buSzPct val="85000"/>
              <a:buFont typeface="Wingdings" panose="05000000000000000000" pitchFamily="2" charset="2"/>
              <a:buChar char="l"/>
            </a:pPr>
            <a:endParaRPr lang="de-DE" altLang="de-DE" sz="800"/>
          </a:p>
        </p:txBody>
      </p:sp>
      <p:sp>
        <p:nvSpPr>
          <p:cNvPr id="36892" name="Text Box 24">
            <a:extLst>
              <a:ext uri="{FF2B5EF4-FFF2-40B4-BE49-F238E27FC236}">
                <a16:creationId xmlns:a16="http://schemas.microsoft.com/office/drawing/2014/main" id="{21CA39CB-7249-4473-AFAC-E0EEA2D8FAA5}"/>
              </a:ext>
            </a:extLst>
          </p:cNvPr>
          <p:cNvSpPr txBox="1">
            <a:spLocks noChangeArrowheads="1"/>
          </p:cNvSpPr>
          <p:nvPr/>
        </p:nvSpPr>
        <p:spPr bwMode="gray">
          <a:xfrm>
            <a:off x="5319713" y="5503863"/>
            <a:ext cx="1169987" cy="360362"/>
          </a:xfrm>
          <a:prstGeom prst="rect">
            <a:avLst/>
          </a:prstGeom>
          <a:solidFill>
            <a:srgbClr val="E5F2F4"/>
          </a:solidFill>
          <a:ln w="9525">
            <a:solidFill>
              <a:srgbClr val="80BEC9"/>
            </a:solidFill>
            <a:prstDash val="dash"/>
            <a:miter lim="800000"/>
            <a:headEnd/>
            <a:tailEnd/>
          </a:ln>
        </p:spPr>
        <p:txBody>
          <a:bodyPr lIns="72000" tIns="72000" rIns="72000" bIns="72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chemeClr val="tx2"/>
              </a:buClr>
              <a:buSzPct val="85000"/>
              <a:buFont typeface="Wingdings" panose="05000000000000000000" pitchFamily="2" charset="2"/>
              <a:buChar char="l"/>
            </a:pPr>
            <a:endParaRPr lang="de-DE" altLang="de-DE" sz="800"/>
          </a:p>
        </p:txBody>
      </p:sp>
      <p:sp>
        <p:nvSpPr>
          <p:cNvPr id="36893" name="Text Box 24">
            <a:extLst>
              <a:ext uri="{FF2B5EF4-FFF2-40B4-BE49-F238E27FC236}">
                <a16:creationId xmlns:a16="http://schemas.microsoft.com/office/drawing/2014/main" id="{350BCF8B-A9A8-4B29-9A0E-2CC1EA3EA9CA}"/>
              </a:ext>
            </a:extLst>
          </p:cNvPr>
          <p:cNvSpPr txBox="1">
            <a:spLocks noChangeArrowheads="1"/>
          </p:cNvSpPr>
          <p:nvPr/>
        </p:nvSpPr>
        <p:spPr bwMode="gray">
          <a:xfrm>
            <a:off x="6554788" y="5503863"/>
            <a:ext cx="1169987" cy="360362"/>
          </a:xfrm>
          <a:prstGeom prst="rect">
            <a:avLst/>
          </a:prstGeom>
          <a:solidFill>
            <a:srgbClr val="E5F2F4"/>
          </a:solidFill>
          <a:ln w="9525">
            <a:solidFill>
              <a:srgbClr val="80BEC9"/>
            </a:solidFill>
            <a:prstDash val="dash"/>
            <a:miter lim="800000"/>
            <a:headEnd/>
            <a:tailEnd/>
          </a:ln>
        </p:spPr>
        <p:txBody>
          <a:bodyPr lIns="72000" tIns="72000" rIns="72000" bIns="72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chemeClr val="tx2"/>
              </a:buClr>
              <a:buSzPct val="85000"/>
              <a:buFont typeface="Wingdings" panose="05000000000000000000" pitchFamily="2" charset="2"/>
              <a:buChar char="l"/>
            </a:pPr>
            <a:endParaRPr lang="de-DE" altLang="de-DE" sz="800"/>
          </a:p>
        </p:txBody>
      </p:sp>
      <p:sp>
        <p:nvSpPr>
          <p:cNvPr id="36894" name="Text Box 24">
            <a:extLst>
              <a:ext uri="{FF2B5EF4-FFF2-40B4-BE49-F238E27FC236}">
                <a16:creationId xmlns:a16="http://schemas.microsoft.com/office/drawing/2014/main" id="{ED33BF03-EF51-48F8-9D02-70975DDAE87B}"/>
              </a:ext>
            </a:extLst>
          </p:cNvPr>
          <p:cNvSpPr txBox="1">
            <a:spLocks noChangeArrowheads="1"/>
          </p:cNvSpPr>
          <p:nvPr/>
        </p:nvSpPr>
        <p:spPr bwMode="gray">
          <a:xfrm>
            <a:off x="7791450" y="5503863"/>
            <a:ext cx="1169988" cy="360362"/>
          </a:xfrm>
          <a:prstGeom prst="rect">
            <a:avLst/>
          </a:prstGeom>
          <a:solidFill>
            <a:srgbClr val="E5F2F4"/>
          </a:solidFill>
          <a:ln w="9525">
            <a:solidFill>
              <a:srgbClr val="80BEC9"/>
            </a:solidFill>
            <a:prstDash val="dash"/>
            <a:miter lim="800000"/>
            <a:headEnd/>
            <a:tailEnd/>
          </a:ln>
        </p:spPr>
        <p:txBody>
          <a:bodyPr lIns="72000" tIns="72000" rIns="72000" bIns="72000"/>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Clr>
                <a:schemeClr val="tx2"/>
              </a:buClr>
              <a:buSzPct val="85000"/>
              <a:buFont typeface="Wingdings" panose="05000000000000000000" pitchFamily="2" charset="2"/>
              <a:buChar char="l"/>
            </a:pPr>
            <a:endParaRPr lang="de-DE" altLang="de-DE" sz="800"/>
          </a:p>
        </p:txBody>
      </p:sp>
      <p:sp>
        <p:nvSpPr>
          <p:cNvPr id="36895" name="Oval 47">
            <a:extLst>
              <a:ext uri="{FF2B5EF4-FFF2-40B4-BE49-F238E27FC236}">
                <a16:creationId xmlns:a16="http://schemas.microsoft.com/office/drawing/2014/main" id="{4D1913A8-D0B7-422B-A55D-754EEF91D21C}"/>
              </a:ext>
            </a:extLst>
          </p:cNvPr>
          <p:cNvSpPr>
            <a:spLocks noChangeArrowheads="1"/>
          </p:cNvSpPr>
          <p:nvPr/>
        </p:nvSpPr>
        <p:spPr bwMode="gray">
          <a:xfrm>
            <a:off x="8197850" y="5521325"/>
            <a:ext cx="323850" cy="323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endParaRPr lang="de-DE" altLang="de-DE" sz="1800"/>
          </a:p>
        </p:txBody>
      </p:sp>
      <p:grpSp>
        <p:nvGrpSpPr>
          <p:cNvPr id="52" name="Gruppieren 117">
            <a:extLst>
              <a:ext uri="{FF2B5EF4-FFF2-40B4-BE49-F238E27FC236}">
                <a16:creationId xmlns:a16="http://schemas.microsoft.com/office/drawing/2014/main" id="{E21505E2-A6F6-473A-B04D-31D92F4E313A}"/>
              </a:ext>
            </a:extLst>
          </p:cNvPr>
          <p:cNvGrpSpPr/>
          <p:nvPr/>
        </p:nvGrpSpPr>
        <p:grpSpPr>
          <a:xfrm>
            <a:off x="2851435" y="5329377"/>
            <a:ext cx="1170000" cy="101600"/>
            <a:chOff x="2288704" y="5487640"/>
            <a:chExt cx="1170000" cy="101600"/>
          </a:xfrm>
          <a:solidFill>
            <a:srgbClr val="747678"/>
          </a:solidFill>
        </p:grpSpPr>
        <p:sp>
          <p:nvSpPr>
            <p:cNvPr id="53" name="AutoShape 31">
              <a:extLst>
                <a:ext uri="{FF2B5EF4-FFF2-40B4-BE49-F238E27FC236}">
                  <a16:creationId xmlns:a16="http://schemas.microsoft.com/office/drawing/2014/main" id="{CCC9F6D2-0963-4A86-9330-9B877C919E98}"/>
                </a:ext>
              </a:extLst>
            </p:cNvPr>
            <p:cNvSpPr>
              <a:spLocks noChangeArrowheads="1"/>
            </p:cNvSpPr>
            <p:nvPr/>
          </p:nvSpPr>
          <p:spPr bwMode="gray">
            <a:xfrm rot="10800000">
              <a:off x="2711705" y="5487640"/>
              <a:ext cx="324000" cy="101600"/>
            </a:xfrm>
            <a:prstGeom prst="triangle">
              <a:avLst>
                <a:gd name="adj" fmla="val 49671"/>
              </a:avLst>
            </a:prstGeom>
            <a:grpFill/>
            <a:ln w="6350" algn="ctr">
              <a:solidFill>
                <a:srgbClr val="747678"/>
              </a:solidFill>
              <a:miter lim="800000"/>
              <a:headEnd/>
              <a:tailEnd type="none" w="sm" len="med"/>
            </a:ln>
          </p:spPr>
          <p:txBody>
            <a:bodyPr rot="10800000" wrap="none" lIns="0" tIns="0" rIns="0" bIns="0" anchor="ctr"/>
            <a:lstStyle/>
            <a:p>
              <a:pPr algn="ctr" eaLnBrk="1" hangingPunct="1">
                <a:defRPr/>
              </a:pPr>
              <a:endParaRPr lang="de-DE" sz="600" i="1" dirty="0">
                <a:solidFill>
                  <a:schemeClr val="tx2"/>
                </a:solidFill>
                <a:latin typeface="Arial" charset="0"/>
                <a:ea typeface="+mn-ea"/>
              </a:endParaRPr>
            </a:p>
          </p:txBody>
        </p:sp>
        <p:cxnSp>
          <p:nvCxnSpPr>
            <p:cNvPr id="54" name="Gerade Verbindung 53">
              <a:extLst>
                <a:ext uri="{FF2B5EF4-FFF2-40B4-BE49-F238E27FC236}">
                  <a16:creationId xmlns:a16="http://schemas.microsoft.com/office/drawing/2014/main" id="{9F573019-10A5-4B8F-B982-D14BC4EBB501}"/>
                </a:ext>
              </a:extLst>
            </p:cNvPr>
            <p:cNvCxnSpPr/>
            <p:nvPr/>
          </p:nvCxnSpPr>
          <p:spPr>
            <a:xfrm>
              <a:off x="2288704" y="5487640"/>
              <a:ext cx="1170000" cy="0"/>
            </a:xfrm>
            <a:prstGeom prst="line">
              <a:avLst/>
            </a:prstGeom>
            <a:grpFill/>
            <a:ln>
              <a:solidFill>
                <a:srgbClr val="747678"/>
              </a:solidFill>
            </a:ln>
          </p:spPr>
          <p:style>
            <a:lnRef idx="1">
              <a:schemeClr val="accent1"/>
            </a:lnRef>
            <a:fillRef idx="0">
              <a:schemeClr val="accent1"/>
            </a:fillRef>
            <a:effectRef idx="0">
              <a:schemeClr val="accent1"/>
            </a:effectRef>
            <a:fontRef idx="minor">
              <a:schemeClr val="tx1"/>
            </a:fontRef>
          </p:style>
        </p:cxnSp>
      </p:grpSp>
      <p:grpSp>
        <p:nvGrpSpPr>
          <p:cNvPr id="55" name="Gruppieren 120">
            <a:extLst>
              <a:ext uri="{FF2B5EF4-FFF2-40B4-BE49-F238E27FC236}">
                <a16:creationId xmlns:a16="http://schemas.microsoft.com/office/drawing/2014/main" id="{86FBA0AC-2EDE-4576-BFDB-C15B3F7DEFA9}"/>
              </a:ext>
            </a:extLst>
          </p:cNvPr>
          <p:cNvGrpSpPr/>
          <p:nvPr/>
        </p:nvGrpSpPr>
        <p:grpSpPr>
          <a:xfrm>
            <a:off x="4086284" y="5329377"/>
            <a:ext cx="1170000" cy="101600"/>
            <a:chOff x="2288704" y="5487640"/>
            <a:chExt cx="1170000" cy="101600"/>
          </a:xfrm>
          <a:solidFill>
            <a:srgbClr val="747678"/>
          </a:solidFill>
        </p:grpSpPr>
        <p:sp>
          <p:nvSpPr>
            <p:cNvPr id="56" name="AutoShape 31">
              <a:extLst>
                <a:ext uri="{FF2B5EF4-FFF2-40B4-BE49-F238E27FC236}">
                  <a16:creationId xmlns:a16="http://schemas.microsoft.com/office/drawing/2014/main" id="{DB17FBB5-3A41-4458-BAA7-C0DC8F7A1242}"/>
                </a:ext>
              </a:extLst>
            </p:cNvPr>
            <p:cNvSpPr>
              <a:spLocks noChangeArrowheads="1"/>
            </p:cNvSpPr>
            <p:nvPr/>
          </p:nvSpPr>
          <p:spPr bwMode="gray">
            <a:xfrm rot="10800000">
              <a:off x="2711705" y="5487640"/>
              <a:ext cx="324000" cy="101600"/>
            </a:xfrm>
            <a:prstGeom prst="triangle">
              <a:avLst>
                <a:gd name="adj" fmla="val 49671"/>
              </a:avLst>
            </a:prstGeom>
            <a:grpFill/>
            <a:ln w="6350" algn="ctr">
              <a:solidFill>
                <a:srgbClr val="747678"/>
              </a:solidFill>
              <a:miter lim="800000"/>
              <a:headEnd/>
              <a:tailEnd type="none" w="sm" len="med"/>
            </a:ln>
          </p:spPr>
          <p:txBody>
            <a:bodyPr rot="10800000" wrap="none" lIns="0" tIns="0" rIns="0" bIns="0" anchor="ctr"/>
            <a:lstStyle/>
            <a:p>
              <a:pPr algn="ctr" eaLnBrk="1" hangingPunct="1">
                <a:defRPr/>
              </a:pPr>
              <a:endParaRPr lang="de-DE" sz="600" i="1" dirty="0">
                <a:solidFill>
                  <a:schemeClr val="tx2"/>
                </a:solidFill>
                <a:latin typeface="Arial" charset="0"/>
                <a:ea typeface="+mn-ea"/>
              </a:endParaRPr>
            </a:p>
          </p:txBody>
        </p:sp>
        <p:cxnSp>
          <p:nvCxnSpPr>
            <p:cNvPr id="57" name="Gerade Verbindung 56">
              <a:extLst>
                <a:ext uri="{FF2B5EF4-FFF2-40B4-BE49-F238E27FC236}">
                  <a16:creationId xmlns:a16="http://schemas.microsoft.com/office/drawing/2014/main" id="{B6AD6E59-993E-4DD8-914A-63B7B1688563}"/>
                </a:ext>
              </a:extLst>
            </p:cNvPr>
            <p:cNvCxnSpPr/>
            <p:nvPr/>
          </p:nvCxnSpPr>
          <p:spPr>
            <a:xfrm>
              <a:off x="2288704" y="5487640"/>
              <a:ext cx="1170000" cy="0"/>
            </a:xfrm>
            <a:prstGeom prst="line">
              <a:avLst/>
            </a:prstGeom>
            <a:grpFill/>
            <a:ln>
              <a:solidFill>
                <a:srgbClr val="747678"/>
              </a:solidFill>
            </a:ln>
          </p:spPr>
          <p:style>
            <a:lnRef idx="1">
              <a:schemeClr val="accent1"/>
            </a:lnRef>
            <a:fillRef idx="0">
              <a:schemeClr val="accent1"/>
            </a:fillRef>
            <a:effectRef idx="0">
              <a:schemeClr val="accent1"/>
            </a:effectRef>
            <a:fontRef idx="minor">
              <a:schemeClr val="tx1"/>
            </a:fontRef>
          </p:style>
        </p:cxnSp>
      </p:grpSp>
      <p:grpSp>
        <p:nvGrpSpPr>
          <p:cNvPr id="58" name="Gruppieren 123">
            <a:extLst>
              <a:ext uri="{FF2B5EF4-FFF2-40B4-BE49-F238E27FC236}">
                <a16:creationId xmlns:a16="http://schemas.microsoft.com/office/drawing/2014/main" id="{95563CA1-7406-4DE4-A3BF-C17E9DA6E414}"/>
              </a:ext>
            </a:extLst>
          </p:cNvPr>
          <p:cNvGrpSpPr/>
          <p:nvPr/>
        </p:nvGrpSpPr>
        <p:grpSpPr>
          <a:xfrm>
            <a:off x="5321133" y="5329377"/>
            <a:ext cx="1170000" cy="101600"/>
            <a:chOff x="2288704" y="5487640"/>
            <a:chExt cx="1170000" cy="101600"/>
          </a:xfrm>
          <a:solidFill>
            <a:srgbClr val="747678"/>
          </a:solidFill>
        </p:grpSpPr>
        <p:sp>
          <p:nvSpPr>
            <p:cNvPr id="59" name="AutoShape 31">
              <a:extLst>
                <a:ext uri="{FF2B5EF4-FFF2-40B4-BE49-F238E27FC236}">
                  <a16:creationId xmlns:a16="http://schemas.microsoft.com/office/drawing/2014/main" id="{DEEEC6B2-56C3-46D5-B8F7-B2441301A7F3}"/>
                </a:ext>
              </a:extLst>
            </p:cNvPr>
            <p:cNvSpPr>
              <a:spLocks noChangeArrowheads="1"/>
            </p:cNvSpPr>
            <p:nvPr/>
          </p:nvSpPr>
          <p:spPr bwMode="gray">
            <a:xfrm rot="10800000">
              <a:off x="2711705" y="5487640"/>
              <a:ext cx="324000" cy="101600"/>
            </a:xfrm>
            <a:prstGeom prst="triangle">
              <a:avLst>
                <a:gd name="adj" fmla="val 49671"/>
              </a:avLst>
            </a:prstGeom>
            <a:grpFill/>
            <a:ln w="6350" algn="ctr">
              <a:solidFill>
                <a:srgbClr val="747678"/>
              </a:solidFill>
              <a:miter lim="800000"/>
              <a:headEnd/>
              <a:tailEnd type="none" w="sm" len="med"/>
            </a:ln>
          </p:spPr>
          <p:txBody>
            <a:bodyPr rot="10800000" wrap="none" lIns="0" tIns="0" rIns="0" bIns="0" anchor="ctr"/>
            <a:lstStyle/>
            <a:p>
              <a:pPr algn="ctr" eaLnBrk="1" hangingPunct="1">
                <a:defRPr/>
              </a:pPr>
              <a:endParaRPr lang="de-DE" sz="600" i="1" dirty="0">
                <a:solidFill>
                  <a:schemeClr val="tx2"/>
                </a:solidFill>
                <a:latin typeface="Arial" charset="0"/>
                <a:ea typeface="+mn-ea"/>
              </a:endParaRPr>
            </a:p>
          </p:txBody>
        </p:sp>
        <p:cxnSp>
          <p:nvCxnSpPr>
            <p:cNvPr id="60" name="Gerade Verbindung 59">
              <a:extLst>
                <a:ext uri="{FF2B5EF4-FFF2-40B4-BE49-F238E27FC236}">
                  <a16:creationId xmlns:a16="http://schemas.microsoft.com/office/drawing/2014/main" id="{FB202D72-5C3C-43D5-9505-73D016E55916}"/>
                </a:ext>
              </a:extLst>
            </p:cNvPr>
            <p:cNvCxnSpPr/>
            <p:nvPr/>
          </p:nvCxnSpPr>
          <p:spPr>
            <a:xfrm>
              <a:off x="2288704" y="5487640"/>
              <a:ext cx="1170000" cy="0"/>
            </a:xfrm>
            <a:prstGeom prst="line">
              <a:avLst/>
            </a:prstGeom>
            <a:grpFill/>
            <a:ln>
              <a:solidFill>
                <a:srgbClr val="747678"/>
              </a:solidFill>
            </a:ln>
          </p:spPr>
          <p:style>
            <a:lnRef idx="1">
              <a:schemeClr val="accent1"/>
            </a:lnRef>
            <a:fillRef idx="0">
              <a:schemeClr val="accent1"/>
            </a:fillRef>
            <a:effectRef idx="0">
              <a:schemeClr val="accent1"/>
            </a:effectRef>
            <a:fontRef idx="minor">
              <a:schemeClr val="tx1"/>
            </a:fontRef>
          </p:style>
        </p:cxnSp>
      </p:grpSp>
      <p:grpSp>
        <p:nvGrpSpPr>
          <p:cNvPr id="61" name="Gruppieren 126">
            <a:extLst>
              <a:ext uri="{FF2B5EF4-FFF2-40B4-BE49-F238E27FC236}">
                <a16:creationId xmlns:a16="http://schemas.microsoft.com/office/drawing/2014/main" id="{D74A882D-A153-4B5A-8EDF-36917DF641C0}"/>
              </a:ext>
            </a:extLst>
          </p:cNvPr>
          <p:cNvGrpSpPr/>
          <p:nvPr/>
        </p:nvGrpSpPr>
        <p:grpSpPr>
          <a:xfrm>
            <a:off x="6555982" y="5329377"/>
            <a:ext cx="1170000" cy="101600"/>
            <a:chOff x="2288704" y="5487640"/>
            <a:chExt cx="1170000" cy="101600"/>
          </a:xfrm>
          <a:solidFill>
            <a:srgbClr val="747678"/>
          </a:solidFill>
        </p:grpSpPr>
        <p:sp>
          <p:nvSpPr>
            <p:cNvPr id="62" name="AutoShape 31">
              <a:extLst>
                <a:ext uri="{FF2B5EF4-FFF2-40B4-BE49-F238E27FC236}">
                  <a16:creationId xmlns:a16="http://schemas.microsoft.com/office/drawing/2014/main" id="{5DA2C203-D080-4823-AA6E-E9332026AF61}"/>
                </a:ext>
              </a:extLst>
            </p:cNvPr>
            <p:cNvSpPr>
              <a:spLocks noChangeArrowheads="1"/>
            </p:cNvSpPr>
            <p:nvPr/>
          </p:nvSpPr>
          <p:spPr bwMode="gray">
            <a:xfrm rot="10800000">
              <a:off x="2711705" y="5487640"/>
              <a:ext cx="324000" cy="101600"/>
            </a:xfrm>
            <a:prstGeom prst="triangle">
              <a:avLst>
                <a:gd name="adj" fmla="val 49671"/>
              </a:avLst>
            </a:prstGeom>
            <a:grpFill/>
            <a:ln w="6350" algn="ctr">
              <a:solidFill>
                <a:srgbClr val="747678"/>
              </a:solidFill>
              <a:miter lim="800000"/>
              <a:headEnd/>
              <a:tailEnd type="none" w="sm" len="med"/>
            </a:ln>
          </p:spPr>
          <p:txBody>
            <a:bodyPr rot="10800000" wrap="none" lIns="0" tIns="0" rIns="0" bIns="0" anchor="ctr"/>
            <a:lstStyle/>
            <a:p>
              <a:pPr algn="ctr" eaLnBrk="1" hangingPunct="1">
                <a:defRPr/>
              </a:pPr>
              <a:endParaRPr lang="de-DE" sz="600" i="1" dirty="0">
                <a:solidFill>
                  <a:schemeClr val="tx2"/>
                </a:solidFill>
                <a:latin typeface="Arial" charset="0"/>
                <a:ea typeface="+mn-ea"/>
              </a:endParaRPr>
            </a:p>
          </p:txBody>
        </p:sp>
        <p:cxnSp>
          <p:nvCxnSpPr>
            <p:cNvPr id="63" name="Gerade Verbindung 62">
              <a:extLst>
                <a:ext uri="{FF2B5EF4-FFF2-40B4-BE49-F238E27FC236}">
                  <a16:creationId xmlns:a16="http://schemas.microsoft.com/office/drawing/2014/main" id="{C57BA3DC-7470-4A49-8EB2-D3ADA4EB60CE}"/>
                </a:ext>
              </a:extLst>
            </p:cNvPr>
            <p:cNvCxnSpPr/>
            <p:nvPr/>
          </p:nvCxnSpPr>
          <p:spPr>
            <a:xfrm>
              <a:off x="2288704" y="5487640"/>
              <a:ext cx="1170000" cy="0"/>
            </a:xfrm>
            <a:prstGeom prst="line">
              <a:avLst/>
            </a:prstGeom>
            <a:grpFill/>
            <a:ln>
              <a:solidFill>
                <a:srgbClr val="747678"/>
              </a:solidFill>
            </a:ln>
          </p:spPr>
          <p:style>
            <a:lnRef idx="1">
              <a:schemeClr val="accent1"/>
            </a:lnRef>
            <a:fillRef idx="0">
              <a:schemeClr val="accent1"/>
            </a:fillRef>
            <a:effectRef idx="0">
              <a:schemeClr val="accent1"/>
            </a:effectRef>
            <a:fontRef idx="minor">
              <a:schemeClr val="tx1"/>
            </a:fontRef>
          </p:style>
        </p:cxnSp>
      </p:grpSp>
      <p:grpSp>
        <p:nvGrpSpPr>
          <p:cNvPr id="64" name="Gruppieren 129">
            <a:extLst>
              <a:ext uri="{FF2B5EF4-FFF2-40B4-BE49-F238E27FC236}">
                <a16:creationId xmlns:a16="http://schemas.microsoft.com/office/drawing/2014/main" id="{37EF8DA2-FFD8-4373-A51E-EA1C1FF00C73}"/>
              </a:ext>
            </a:extLst>
          </p:cNvPr>
          <p:cNvGrpSpPr/>
          <p:nvPr/>
        </p:nvGrpSpPr>
        <p:grpSpPr>
          <a:xfrm>
            <a:off x="7790832" y="5329377"/>
            <a:ext cx="1170000" cy="101600"/>
            <a:chOff x="2288704" y="5487640"/>
            <a:chExt cx="1170000" cy="101600"/>
          </a:xfrm>
          <a:solidFill>
            <a:srgbClr val="747678"/>
          </a:solidFill>
        </p:grpSpPr>
        <p:sp>
          <p:nvSpPr>
            <p:cNvPr id="65" name="AutoShape 31">
              <a:extLst>
                <a:ext uri="{FF2B5EF4-FFF2-40B4-BE49-F238E27FC236}">
                  <a16:creationId xmlns:a16="http://schemas.microsoft.com/office/drawing/2014/main" id="{F56314E4-E02E-4DF3-99A1-E451877B1160}"/>
                </a:ext>
              </a:extLst>
            </p:cNvPr>
            <p:cNvSpPr>
              <a:spLocks noChangeArrowheads="1"/>
            </p:cNvSpPr>
            <p:nvPr/>
          </p:nvSpPr>
          <p:spPr bwMode="gray">
            <a:xfrm rot="10800000">
              <a:off x="2711705" y="5487640"/>
              <a:ext cx="324000" cy="101600"/>
            </a:xfrm>
            <a:prstGeom prst="triangle">
              <a:avLst>
                <a:gd name="adj" fmla="val 49671"/>
              </a:avLst>
            </a:prstGeom>
            <a:grpFill/>
            <a:ln w="6350" algn="ctr">
              <a:solidFill>
                <a:srgbClr val="747678"/>
              </a:solidFill>
              <a:miter lim="800000"/>
              <a:headEnd/>
              <a:tailEnd type="none" w="sm" len="med"/>
            </a:ln>
          </p:spPr>
          <p:txBody>
            <a:bodyPr rot="10800000" wrap="none" lIns="0" tIns="0" rIns="0" bIns="0" anchor="ctr"/>
            <a:lstStyle/>
            <a:p>
              <a:pPr algn="ctr" eaLnBrk="1" hangingPunct="1">
                <a:defRPr/>
              </a:pPr>
              <a:endParaRPr lang="de-DE" sz="600" i="1" dirty="0">
                <a:solidFill>
                  <a:schemeClr val="tx2"/>
                </a:solidFill>
                <a:latin typeface="Arial" charset="0"/>
                <a:ea typeface="+mn-ea"/>
              </a:endParaRPr>
            </a:p>
          </p:txBody>
        </p:sp>
        <p:cxnSp>
          <p:nvCxnSpPr>
            <p:cNvPr id="66" name="Gerade Verbindung 65">
              <a:extLst>
                <a:ext uri="{FF2B5EF4-FFF2-40B4-BE49-F238E27FC236}">
                  <a16:creationId xmlns:a16="http://schemas.microsoft.com/office/drawing/2014/main" id="{785C4084-26FB-450D-98DD-D32C0907B94D}"/>
                </a:ext>
              </a:extLst>
            </p:cNvPr>
            <p:cNvCxnSpPr/>
            <p:nvPr/>
          </p:nvCxnSpPr>
          <p:spPr>
            <a:xfrm>
              <a:off x="2288704" y="5487640"/>
              <a:ext cx="1170000" cy="0"/>
            </a:xfrm>
            <a:prstGeom prst="line">
              <a:avLst/>
            </a:prstGeom>
            <a:grpFill/>
            <a:ln>
              <a:solidFill>
                <a:srgbClr val="747678"/>
              </a:solidFill>
            </a:ln>
          </p:spPr>
          <p:style>
            <a:lnRef idx="1">
              <a:schemeClr val="accent1"/>
            </a:lnRef>
            <a:fillRef idx="0">
              <a:schemeClr val="accent1"/>
            </a:fillRef>
            <a:effectRef idx="0">
              <a:schemeClr val="accent1"/>
            </a:effectRef>
            <a:fontRef idx="minor">
              <a:schemeClr val="tx1"/>
            </a:fontRef>
          </p:style>
        </p:cxnSp>
      </p:grpSp>
      <p:sp>
        <p:nvSpPr>
          <p:cNvPr id="69" name="Oval 20">
            <a:extLst>
              <a:ext uri="{FF2B5EF4-FFF2-40B4-BE49-F238E27FC236}">
                <a16:creationId xmlns:a16="http://schemas.microsoft.com/office/drawing/2014/main" id="{14402910-AACF-4749-832C-3A284FCB6F57}"/>
              </a:ext>
            </a:extLst>
          </p:cNvPr>
          <p:cNvSpPr>
            <a:spLocks noChangeAspect="1" noChangeArrowheads="1"/>
          </p:cNvSpPr>
          <p:nvPr/>
        </p:nvSpPr>
        <p:spPr bwMode="gray">
          <a:xfrm>
            <a:off x="1698625" y="5915025"/>
            <a:ext cx="144463" cy="144463"/>
          </a:xfrm>
          <a:prstGeom prst="ellipse">
            <a:avLst/>
          </a:prstGeom>
          <a:solidFill>
            <a:srgbClr val="00B0F0"/>
          </a:solidFill>
          <a:ln w="28575">
            <a:solidFill>
              <a:schemeClr val="bg1">
                <a:lumMod val="95000"/>
              </a:schemeClr>
            </a:solidFill>
            <a:round/>
            <a:headEnd/>
            <a:tailEnd/>
          </a:ln>
        </p:spPr>
        <p:txBody>
          <a:bodyPr wrap="none" lIns="0" tIns="0" rIns="0" bIns="0"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defRPr/>
            </a:pPr>
            <a:endParaRPr lang="en-US" altLang="en-US" sz="700">
              <a:latin typeface="Frutiger 45 light" pitchFamily="34" charset="0"/>
            </a:endParaRPr>
          </a:p>
        </p:txBody>
      </p:sp>
      <p:sp>
        <p:nvSpPr>
          <p:cNvPr id="36902" name="Text Box 22">
            <a:extLst>
              <a:ext uri="{FF2B5EF4-FFF2-40B4-BE49-F238E27FC236}">
                <a16:creationId xmlns:a16="http://schemas.microsoft.com/office/drawing/2014/main" id="{8F2E37BD-0DA0-4EB8-AED6-D6F73FA50005}"/>
              </a:ext>
            </a:extLst>
          </p:cNvPr>
          <p:cNvSpPr txBox="1">
            <a:spLocks noChangeArrowheads="1"/>
          </p:cNvSpPr>
          <p:nvPr>
            <p:custDataLst>
              <p:tags r:id="rId1"/>
            </p:custDataLst>
          </p:nvPr>
        </p:nvSpPr>
        <p:spPr bwMode="gray">
          <a:xfrm>
            <a:off x="1927225" y="5915025"/>
            <a:ext cx="8731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type="none" w="sm" len="sm"/>
                <a:tailEnd type="none" w="sm" len="sm"/>
              </a14:hiddenLine>
            </a:ext>
          </a:extLst>
        </p:spPr>
        <p:txBody>
          <a:bodyPr wrap="none" lIns="0" tIns="0" rIns="0" bIns="0">
            <a:spAutoFit/>
          </a:bodyPr>
          <a:lstStyle>
            <a:lvl1pPr marL="365125" indent="-365125" defTabSz="762000">
              <a:spcBef>
                <a:spcPct val="20000"/>
              </a:spcBef>
              <a:buClr>
                <a:srgbClr val="989E20"/>
              </a:buClr>
              <a:buSzPct val="150000"/>
              <a:buFont typeface="Frutiger 45 light" pitchFamily="34" charset="0"/>
              <a:buChar char="›"/>
              <a:tabLst>
                <a:tab pos="533400" algn="l"/>
              </a:tabLst>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tabLst>
                <a:tab pos="533400" algn="l"/>
              </a:tabLst>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buChar char="§"/>
              <a:tabLst>
                <a:tab pos="533400" algn="l"/>
              </a:tabLst>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tabLst>
                <a:tab pos="533400"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tabLst>
                <a:tab pos="533400"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tabLst>
                <a:tab pos="533400"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tabLst>
                <a:tab pos="533400"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tabLst>
                <a:tab pos="533400"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tabLst>
                <a:tab pos="533400" algn="l"/>
              </a:tabLs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15000"/>
              </a:spcBef>
              <a:buClrTx/>
              <a:buSzTx/>
              <a:buFontTx/>
              <a:buNone/>
            </a:pPr>
            <a:r>
              <a:rPr lang="de-DE" altLang="de-DE" sz="1000"/>
              <a:t>Erfüllungsgrad</a:t>
            </a:r>
            <a:endParaRPr lang="de-DE" altLang="de-DE" sz="1000">
              <a:sym typeface="Arial" panose="020B0604020202020204" pitchFamily="34" charset="0"/>
            </a:endParaRPr>
          </a:p>
        </p:txBody>
      </p:sp>
      <p:sp>
        <p:nvSpPr>
          <p:cNvPr id="36903" name="Oval 51">
            <a:extLst>
              <a:ext uri="{FF2B5EF4-FFF2-40B4-BE49-F238E27FC236}">
                <a16:creationId xmlns:a16="http://schemas.microsoft.com/office/drawing/2014/main" id="{AB7817CE-A09A-49F2-94B2-C258D93898BA}"/>
              </a:ext>
            </a:extLst>
          </p:cNvPr>
          <p:cNvSpPr>
            <a:spLocks noChangeArrowheads="1"/>
          </p:cNvSpPr>
          <p:nvPr/>
        </p:nvSpPr>
        <p:spPr bwMode="gray">
          <a:xfrm>
            <a:off x="3030538" y="5956300"/>
            <a:ext cx="109537" cy="107950"/>
          </a:xfrm>
          <a:prstGeom prst="ellipse">
            <a:avLst/>
          </a:prstGeom>
          <a:solidFill>
            <a:srgbClr val="EBB700"/>
          </a:solidFill>
          <a:ln>
            <a:noFill/>
          </a:ln>
          <a:extLst>
            <a:ext uri="{91240B29-F687-4F45-9708-019B960494DF}">
              <a14:hiddenLine xmlns:a14="http://schemas.microsoft.com/office/drawing/2010/main" w="19050">
                <a:solidFill>
                  <a:srgbClr val="000000"/>
                </a:solidFill>
                <a:round/>
                <a:headEnd/>
                <a:tailEnd/>
              </a14:hiddenLine>
            </a:ext>
          </a:extLst>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endParaRPr lang="en-US" altLang="en-US" sz="900" b="1">
              <a:solidFill>
                <a:srgbClr val="FFFFFF"/>
              </a:solidFill>
              <a:latin typeface="Frutiger 45 light" pitchFamily="34" charset="0"/>
            </a:endParaRPr>
          </a:p>
        </p:txBody>
      </p:sp>
      <p:sp>
        <p:nvSpPr>
          <p:cNvPr id="75" name="Text Box 19">
            <a:extLst>
              <a:ext uri="{FF2B5EF4-FFF2-40B4-BE49-F238E27FC236}">
                <a16:creationId xmlns:a16="http://schemas.microsoft.com/office/drawing/2014/main" id="{7A966DD2-2CEC-4AC3-874F-8EDBF028B0DC}"/>
              </a:ext>
            </a:extLst>
          </p:cNvPr>
          <p:cNvSpPr txBox="1">
            <a:spLocks noChangeArrowheads="1"/>
          </p:cNvSpPr>
          <p:nvPr>
            <p:custDataLst>
              <p:tags r:id="rId2"/>
            </p:custDataLst>
          </p:nvPr>
        </p:nvSpPr>
        <p:spPr bwMode="gray">
          <a:xfrm>
            <a:off x="3200400" y="5937250"/>
            <a:ext cx="1876425" cy="161925"/>
          </a:xfrm>
          <a:prstGeom prst="rect">
            <a:avLst/>
          </a:prstGeom>
          <a:noFill/>
          <a:ln w="6350">
            <a:noFill/>
            <a:miter lim="800000"/>
            <a:headEnd type="none" w="sm" len="sm"/>
            <a:tailEnd type="none" w="sm" len="sm"/>
          </a:ln>
        </p:spPr>
        <p:txBody>
          <a:bodyPr wrap="none" lIns="0" tIns="0" rIns="0" bIns="0">
            <a:spAutoFit/>
          </a:bodyPr>
          <a:lstStyle/>
          <a:p>
            <a:pPr marL="365125" indent="-365125" defTabSz="762000">
              <a:spcBef>
                <a:spcPct val="15000"/>
              </a:spcBef>
              <a:tabLst>
                <a:tab pos="533400" algn="l"/>
              </a:tabLst>
              <a:defRPr/>
            </a:pPr>
            <a:r>
              <a:rPr lang="de-DE" sz="1050" dirty="0">
                <a:ea typeface="+mn-ea"/>
                <a:cs typeface="Arial" pitchFamily="34" charset="0"/>
                <a:sym typeface="Arial" pitchFamily="34" charset="0"/>
              </a:rPr>
              <a:t>Kommentierung auf Folgeseite</a:t>
            </a:r>
          </a:p>
        </p:txBody>
      </p:sp>
      <p:sp>
        <p:nvSpPr>
          <p:cNvPr id="86" name="Oval 51">
            <a:extLst>
              <a:ext uri="{FF2B5EF4-FFF2-40B4-BE49-F238E27FC236}">
                <a16:creationId xmlns:a16="http://schemas.microsoft.com/office/drawing/2014/main" id="{C8EA2388-885C-4E58-BCF9-DE3137689F50}"/>
              </a:ext>
            </a:extLst>
          </p:cNvPr>
          <p:cNvSpPr>
            <a:spLocks noChangeArrowheads="1"/>
          </p:cNvSpPr>
          <p:nvPr/>
        </p:nvSpPr>
        <p:spPr bwMode="gray">
          <a:xfrm>
            <a:off x="2478088" y="2259013"/>
            <a:ext cx="303212" cy="165100"/>
          </a:xfrm>
          <a:prstGeom prst="ellipse">
            <a:avLst/>
          </a:prstGeom>
          <a:solidFill>
            <a:srgbClr val="EBB7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100" b="1" dirty="0">
                <a:solidFill>
                  <a:srgbClr val="FFFFFF"/>
                </a:solidFill>
                <a:latin typeface="Arial" pitchFamily="34" charset="0"/>
                <a:cs typeface="Arial" pitchFamily="34" charset="0"/>
              </a:rPr>
              <a:t>1</a:t>
            </a:r>
          </a:p>
        </p:txBody>
      </p:sp>
      <p:sp>
        <p:nvSpPr>
          <p:cNvPr id="36906" name="Oval 47">
            <a:extLst>
              <a:ext uri="{FF2B5EF4-FFF2-40B4-BE49-F238E27FC236}">
                <a16:creationId xmlns:a16="http://schemas.microsoft.com/office/drawing/2014/main" id="{4E6B42C1-CE3C-412E-84B9-71529D96E21C}"/>
              </a:ext>
            </a:extLst>
          </p:cNvPr>
          <p:cNvSpPr>
            <a:spLocks noChangeArrowheads="1"/>
          </p:cNvSpPr>
          <p:nvPr/>
        </p:nvSpPr>
        <p:spPr bwMode="gray">
          <a:xfrm>
            <a:off x="4522788" y="5516563"/>
            <a:ext cx="323850" cy="323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endParaRPr lang="de-DE" altLang="de-DE" sz="1800"/>
          </a:p>
        </p:txBody>
      </p:sp>
      <p:sp>
        <p:nvSpPr>
          <p:cNvPr id="36907" name="Oval 47">
            <a:extLst>
              <a:ext uri="{FF2B5EF4-FFF2-40B4-BE49-F238E27FC236}">
                <a16:creationId xmlns:a16="http://schemas.microsoft.com/office/drawing/2014/main" id="{4CA2B79B-66F4-4ACF-9A94-BE6D20606124}"/>
              </a:ext>
            </a:extLst>
          </p:cNvPr>
          <p:cNvSpPr>
            <a:spLocks noChangeArrowheads="1"/>
          </p:cNvSpPr>
          <p:nvPr/>
        </p:nvSpPr>
        <p:spPr bwMode="gray">
          <a:xfrm>
            <a:off x="3287713" y="5521325"/>
            <a:ext cx="323850" cy="323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endParaRPr lang="de-DE" altLang="de-DE" sz="1800"/>
          </a:p>
        </p:txBody>
      </p:sp>
      <p:sp>
        <p:nvSpPr>
          <p:cNvPr id="36908" name="Oval 67">
            <a:extLst>
              <a:ext uri="{FF2B5EF4-FFF2-40B4-BE49-F238E27FC236}">
                <a16:creationId xmlns:a16="http://schemas.microsoft.com/office/drawing/2014/main" id="{59298592-315B-44E7-89E6-FDE0AC1DC9CB}"/>
              </a:ext>
            </a:extLst>
          </p:cNvPr>
          <p:cNvSpPr>
            <a:spLocks noChangeArrowheads="1"/>
          </p:cNvSpPr>
          <p:nvPr/>
        </p:nvSpPr>
        <p:spPr bwMode="gray">
          <a:xfrm>
            <a:off x="3322638" y="5557838"/>
            <a:ext cx="252412" cy="252412"/>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endParaRPr lang="de-DE" altLang="de-DE" sz="1800"/>
          </a:p>
        </p:txBody>
      </p:sp>
      <p:sp>
        <p:nvSpPr>
          <p:cNvPr id="36909" name="Oval 67">
            <a:extLst>
              <a:ext uri="{FF2B5EF4-FFF2-40B4-BE49-F238E27FC236}">
                <a16:creationId xmlns:a16="http://schemas.microsoft.com/office/drawing/2014/main" id="{08EEE4C3-2451-4698-81F4-7775BC7F3C2A}"/>
              </a:ext>
            </a:extLst>
          </p:cNvPr>
          <p:cNvSpPr>
            <a:spLocks noChangeArrowheads="1"/>
          </p:cNvSpPr>
          <p:nvPr/>
        </p:nvSpPr>
        <p:spPr bwMode="gray">
          <a:xfrm>
            <a:off x="4557713" y="5551488"/>
            <a:ext cx="252412" cy="252412"/>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endParaRPr lang="de-DE" altLang="de-DE" sz="1800"/>
          </a:p>
        </p:txBody>
      </p:sp>
      <p:grpSp>
        <p:nvGrpSpPr>
          <p:cNvPr id="67629" name="Group 107">
            <a:extLst>
              <a:ext uri="{FF2B5EF4-FFF2-40B4-BE49-F238E27FC236}">
                <a16:creationId xmlns:a16="http://schemas.microsoft.com/office/drawing/2014/main" id="{6519F353-E570-444C-8EC7-4B2C74160198}"/>
              </a:ext>
            </a:extLst>
          </p:cNvPr>
          <p:cNvGrpSpPr>
            <a:grpSpLocks/>
          </p:cNvGrpSpPr>
          <p:nvPr/>
        </p:nvGrpSpPr>
        <p:grpSpPr bwMode="auto">
          <a:xfrm>
            <a:off x="8237538" y="5553075"/>
            <a:ext cx="252412" cy="252413"/>
            <a:chOff x="7948291" y="5971738"/>
            <a:chExt cx="252001" cy="252000"/>
          </a:xfrm>
          <a:solidFill>
            <a:srgbClr val="00B0F0"/>
          </a:solidFill>
        </p:grpSpPr>
        <p:sp>
          <p:nvSpPr>
            <p:cNvPr id="67644" name="Oval 67">
              <a:extLst>
                <a:ext uri="{FF2B5EF4-FFF2-40B4-BE49-F238E27FC236}">
                  <a16:creationId xmlns:a16="http://schemas.microsoft.com/office/drawing/2014/main" id="{ADE3D7F3-0174-40F4-91D9-B92C927DBB3E}"/>
                </a:ext>
              </a:extLst>
            </p:cNvPr>
            <p:cNvSpPr>
              <a:spLocks noChangeArrowheads="1"/>
            </p:cNvSpPr>
            <p:nvPr/>
          </p:nvSpPr>
          <p:spPr bwMode="gray">
            <a:xfrm>
              <a:off x="7948291" y="5971738"/>
              <a:ext cx="252000" cy="252000"/>
            </a:xfrm>
            <a:prstGeom prst="ellipse">
              <a:avLst/>
            </a:prstGeom>
            <a:grpFill/>
            <a:ln>
              <a:noFill/>
            </a:ln>
            <a:extLst>
              <a:ext uri="{91240B29-F687-4F45-9708-019B960494DF}">
                <a14:hiddenLine xmlns:a14="http://schemas.microsoft.com/office/drawing/2010/main" w="6350">
                  <a:solidFill>
                    <a:srgbClr val="000000"/>
                  </a:solidFill>
                  <a:round/>
                  <a:headEnd/>
                  <a:tailEnd/>
                </a14:hiddenLine>
              </a:ext>
            </a:extLst>
          </p:spPr>
          <p:txBody>
            <a:bodyPr wrap="none" lIns="0" tIns="0" rIns="0" bIns="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de-DE" altLang="de-DE" sz="1800">
                <a:cs typeface="Arial" panose="020B0604020202020204" pitchFamily="34" charset="0"/>
              </a:endParaRPr>
            </a:p>
          </p:txBody>
        </p:sp>
        <p:sp>
          <p:nvSpPr>
            <p:cNvPr id="94" name="Torte 145">
              <a:extLst>
                <a:ext uri="{FF2B5EF4-FFF2-40B4-BE49-F238E27FC236}">
                  <a16:creationId xmlns:a16="http://schemas.microsoft.com/office/drawing/2014/main" id="{8AF3C698-E80D-4370-B75D-E405F4A12558}"/>
                </a:ext>
              </a:extLst>
            </p:cNvPr>
            <p:cNvSpPr/>
            <p:nvPr/>
          </p:nvSpPr>
          <p:spPr>
            <a:xfrm rot="10800000">
              <a:off x="7948291" y="5971738"/>
              <a:ext cx="252001" cy="252000"/>
            </a:xfrm>
            <a:prstGeom prst="pie">
              <a:avLst>
                <a:gd name="adj1" fmla="val 5350712"/>
                <a:gd name="adj2" fmla="val 1076612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GB" dirty="0">
                <a:solidFill>
                  <a:schemeClr val="tx1"/>
                </a:solidFill>
              </a:endParaRPr>
            </a:p>
          </p:txBody>
        </p:sp>
      </p:grpSp>
      <p:sp>
        <p:nvSpPr>
          <p:cNvPr id="95" name="Torte 145">
            <a:extLst>
              <a:ext uri="{FF2B5EF4-FFF2-40B4-BE49-F238E27FC236}">
                <a16:creationId xmlns:a16="http://schemas.microsoft.com/office/drawing/2014/main" id="{76F3AA6E-C1EB-419E-ACB4-534DDD37CD45}"/>
              </a:ext>
            </a:extLst>
          </p:cNvPr>
          <p:cNvSpPr/>
          <p:nvPr/>
        </p:nvSpPr>
        <p:spPr>
          <a:xfrm rot="10800000">
            <a:off x="3322638" y="5557838"/>
            <a:ext cx="252412" cy="252412"/>
          </a:xfrm>
          <a:prstGeom prst="pie">
            <a:avLst>
              <a:gd name="adj1" fmla="val 5350712"/>
              <a:gd name="adj2" fmla="val 1620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GB" dirty="0">
              <a:solidFill>
                <a:schemeClr val="tx1"/>
              </a:solidFill>
            </a:endParaRPr>
          </a:p>
        </p:txBody>
      </p:sp>
      <p:sp>
        <p:nvSpPr>
          <p:cNvPr id="96" name="Torte 145">
            <a:extLst>
              <a:ext uri="{FF2B5EF4-FFF2-40B4-BE49-F238E27FC236}">
                <a16:creationId xmlns:a16="http://schemas.microsoft.com/office/drawing/2014/main" id="{6B55FCDE-4C8D-4A92-956F-770A373BA70B}"/>
              </a:ext>
            </a:extLst>
          </p:cNvPr>
          <p:cNvSpPr/>
          <p:nvPr/>
        </p:nvSpPr>
        <p:spPr>
          <a:xfrm rot="10800000">
            <a:off x="4557713" y="5551488"/>
            <a:ext cx="252412" cy="252412"/>
          </a:xfrm>
          <a:prstGeom prst="pie">
            <a:avLst>
              <a:gd name="adj1" fmla="val 5350712"/>
              <a:gd name="adj2" fmla="val 2154393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GB" dirty="0">
              <a:solidFill>
                <a:schemeClr val="tx1"/>
              </a:solidFill>
            </a:endParaRPr>
          </a:p>
        </p:txBody>
      </p:sp>
      <p:sp>
        <p:nvSpPr>
          <p:cNvPr id="36913" name="Oval 47">
            <a:extLst>
              <a:ext uri="{FF2B5EF4-FFF2-40B4-BE49-F238E27FC236}">
                <a16:creationId xmlns:a16="http://schemas.microsoft.com/office/drawing/2014/main" id="{D55140BF-918C-48F1-9AC2-82BDAC30E094}"/>
              </a:ext>
            </a:extLst>
          </p:cNvPr>
          <p:cNvSpPr>
            <a:spLocks noChangeArrowheads="1"/>
          </p:cNvSpPr>
          <p:nvPr/>
        </p:nvSpPr>
        <p:spPr bwMode="gray">
          <a:xfrm>
            <a:off x="6981825" y="5518150"/>
            <a:ext cx="323850" cy="323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endParaRPr lang="de-DE" altLang="de-DE" sz="1800"/>
          </a:p>
        </p:txBody>
      </p:sp>
      <p:grpSp>
        <p:nvGrpSpPr>
          <p:cNvPr id="67633" name="Group 107">
            <a:extLst>
              <a:ext uri="{FF2B5EF4-FFF2-40B4-BE49-F238E27FC236}">
                <a16:creationId xmlns:a16="http://schemas.microsoft.com/office/drawing/2014/main" id="{EC076094-1AD1-4650-9FB3-3EE6AB3B5922}"/>
              </a:ext>
            </a:extLst>
          </p:cNvPr>
          <p:cNvGrpSpPr>
            <a:grpSpLocks/>
          </p:cNvGrpSpPr>
          <p:nvPr/>
        </p:nvGrpSpPr>
        <p:grpSpPr bwMode="auto">
          <a:xfrm>
            <a:off x="7021513" y="5548313"/>
            <a:ext cx="252412" cy="252412"/>
            <a:chOff x="7948291" y="5971738"/>
            <a:chExt cx="252001" cy="252000"/>
          </a:xfrm>
          <a:solidFill>
            <a:srgbClr val="00B0F0"/>
          </a:solidFill>
        </p:grpSpPr>
        <p:sp>
          <p:nvSpPr>
            <p:cNvPr id="67642" name="Oval 67">
              <a:extLst>
                <a:ext uri="{FF2B5EF4-FFF2-40B4-BE49-F238E27FC236}">
                  <a16:creationId xmlns:a16="http://schemas.microsoft.com/office/drawing/2014/main" id="{00311C3D-007C-4A4A-9325-1DA043F79768}"/>
                </a:ext>
              </a:extLst>
            </p:cNvPr>
            <p:cNvSpPr>
              <a:spLocks noChangeArrowheads="1"/>
            </p:cNvSpPr>
            <p:nvPr/>
          </p:nvSpPr>
          <p:spPr bwMode="gray">
            <a:xfrm>
              <a:off x="7948291" y="5971738"/>
              <a:ext cx="252000" cy="252000"/>
            </a:xfrm>
            <a:prstGeom prst="ellipse">
              <a:avLst/>
            </a:prstGeom>
            <a:grpFill/>
            <a:ln>
              <a:noFill/>
            </a:ln>
            <a:extLst>
              <a:ext uri="{91240B29-F687-4F45-9708-019B960494DF}">
                <a14:hiddenLine xmlns:a14="http://schemas.microsoft.com/office/drawing/2010/main" w="6350">
                  <a:solidFill>
                    <a:srgbClr val="000000"/>
                  </a:solidFill>
                  <a:round/>
                  <a:headEnd/>
                  <a:tailEnd/>
                </a14:hiddenLine>
              </a:ext>
            </a:extLst>
          </p:spPr>
          <p:txBody>
            <a:bodyPr wrap="none" lIns="0" tIns="0" rIns="0" bIns="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de-DE" altLang="de-DE" sz="1800">
                <a:cs typeface="Arial" panose="020B0604020202020204" pitchFamily="34" charset="0"/>
              </a:endParaRPr>
            </a:p>
          </p:txBody>
        </p:sp>
        <p:sp>
          <p:nvSpPr>
            <p:cNvPr id="100" name="Torte 145">
              <a:extLst>
                <a:ext uri="{FF2B5EF4-FFF2-40B4-BE49-F238E27FC236}">
                  <a16:creationId xmlns:a16="http://schemas.microsoft.com/office/drawing/2014/main" id="{8A637B80-52D6-414D-9833-881B96742AC6}"/>
                </a:ext>
              </a:extLst>
            </p:cNvPr>
            <p:cNvSpPr/>
            <p:nvPr/>
          </p:nvSpPr>
          <p:spPr>
            <a:xfrm rot="10800000">
              <a:off x="7948291" y="5971738"/>
              <a:ext cx="252001" cy="252000"/>
            </a:xfrm>
            <a:prstGeom prst="pie">
              <a:avLst>
                <a:gd name="adj1" fmla="val 5350712"/>
                <a:gd name="adj2" fmla="val 1076612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GB" dirty="0">
                <a:solidFill>
                  <a:schemeClr val="tx1"/>
                </a:solidFill>
              </a:endParaRPr>
            </a:p>
          </p:txBody>
        </p:sp>
      </p:grpSp>
      <p:sp>
        <p:nvSpPr>
          <p:cNvPr id="36915" name="Oval 47">
            <a:extLst>
              <a:ext uri="{FF2B5EF4-FFF2-40B4-BE49-F238E27FC236}">
                <a16:creationId xmlns:a16="http://schemas.microsoft.com/office/drawing/2014/main" id="{5FB4A6DA-5824-4CE7-A113-B1A9AC80A22C}"/>
              </a:ext>
            </a:extLst>
          </p:cNvPr>
          <p:cNvSpPr>
            <a:spLocks noChangeArrowheads="1"/>
          </p:cNvSpPr>
          <p:nvPr/>
        </p:nvSpPr>
        <p:spPr bwMode="gray">
          <a:xfrm>
            <a:off x="5757863" y="5519738"/>
            <a:ext cx="323850" cy="323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endParaRPr lang="de-DE" altLang="de-DE" sz="1800"/>
          </a:p>
        </p:txBody>
      </p:sp>
      <p:sp>
        <p:nvSpPr>
          <p:cNvPr id="36916" name="Oval 67">
            <a:extLst>
              <a:ext uri="{FF2B5EF4-FFF2-40B4-BE49-F238E27FC236}">
                <a16:creationId xmlns:a16="http://schemas.microsoft.com/office/drawing/2014/main" id="{D4D6E26D-EEB4-4F7D-AA54-1482E27D3D6D}"/>
              </a:ext>
            </a:extLst>
          </p:cNvPr>
          <p:cNvSpPr>
            <a:spLocks noChangeArrowheads="1"/>
          </p:cNvSpPr>
          <p:nvPr/>
        </p:nvSpPr>
        <p:spPr bwMode="gray">
          <a:xfrm>
            <a:off x="5792788" y="5554663"/>
            <a:ext cx="252412" cy="252412"/>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0" rIns="0" bIns="0"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endParaRPr lang="de-DE" altLang="de-DE" sz="1800"/>
          </a:p>
        </p:txBody>
      </p:sp>
      <p:sp>
        <p:nvSpPr>
          <p:cNvPr id="112" name="Torte 145">
            <a:extLst>
              <a:ext uri="{FF2B5EF4-FFF2-40B4-BE49-F238E27FC236}">
                <a16:creationId xmlns:a16="http://schemas.microsoft.com/office/drawing/2014/main" id="{0A16CF3F-ED47-457A-AFAB-000CE788C20D}"/>
              </a:ext>
            </a:extLst>
          </p:cNvPr>
          <p:cNvSpPr/>
          <p:nvPr/>
        </p:nvSpPr>
        <p:spPr>
          <a:xfrm rot="10800000">
            <a:off x="5792788" y="5554663"/>
            <a:ext cx="252412" cy="252412"/>
          </a:xfrm>
          <a:prstGeom prst="pie">
            <a:avLst>
              <a:gd name="adj1" fmla="val 5350712"/>
              <a:gd name="adj2" fmla="val 2154393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GB" dirty="0">
              <a:solidFill>
                <a:schemeClr val="tx1"/>
              </a:solidFill>
            </a:endParaRPr>
          </a:p>
        </p:txBody>
      </p:sp>
      <p:sp>
        <p:nvSpPr>
          <p:cNvPr id="36918" name="Oval 47">
            <a:extLst>
              <a:ext uri="{FF2B5EF4-FFF2-40B4-BE49-F238E27FC236}">
                <a16:creationId xmlns:a16="http://schemas.microsoft.com/office/drawing/2014/main" id="{4A48ED3C-E303-4B61-A9B6-C97DC8C530BD}"/>
              </a:ext>
            </a:extLst>
          </p:cNvPr>
          <p:cNvSpPr>
            <a:spLocks noChangeArrowheads="1"/>
          </p:cNvSpPr>
          <p:nvPr/>
        </p:nvSpPr>
        <p:spPr bwMode="gray">
          <a:xfrm>
            <a:off x="2047875" y="5521325"/>
            <a:ext cx="325438" cy="323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endParaRPr lang="de-DE" altLang="de-DE" sz="1800"/>
          </a:p>
        </p:txBody>
      </p:sp>
      <p:grpSp>
        <p:nvGrpSpPr>
          <p:cNvPr id="67638" name="Group 107">
            <a:extLst>
              <a:ext uri="{FF2B5EF4-FFF2-40B4-BE49-F238E27FC236}">
                <a16:creationId xmlns:a16="http://schemas.microsoft.com/office/drawing/2014/main" id="{8AE1B16F-7163-4EBF-9CE6-22B8DCE128AA}"/>
              </a:ext>
            </a:extLst>
          </p:cNvPr>
          <p:cNvGrpSpPr>
            <a:grpSpLocks/>
          </p:cNvGrpSpPr>
          <p:nvPr/>
        </p:nvGrpSpPr>
        <p:grpSpPr bwMode="auto">
          <a:xfrm>
            <a:off x="2089150" y="5553075"/>
            <a:ext cx="252413" cy="252413"/>
            <a:chOff x="7948291" y="5971738"/>
            <a:chExt cx="252001" cy="252000"/>
          </a:xfrm>
          <a:solidFill>
            <a:srgbClr val="00B0F0"/>
          </a:solidFill>
        </p:grpSpPr>
        <p:sp>
          <p:nvSpPr>
            <p:cNvPr id="67640" name="Oval 67">
              <a:extLst>
                <a:ext uri="{FF2B5EF4-FFF2-40B4-BE49-F238E27FC236}">
                  <a16:creationId xmlns:a16="http://schemas.microsoft.com/office/drawing/2014/main" id="{2024008C-719B-4AB8-B232-032D27F4FEC2}"/>
                </a:ext>
              </a:extLst>
            </p:cNvPr>
            <p:cNvSpPr>
              <a:spLocks noChangeArrowheads="1"/>
            </p:cNvSpPr>
            <p:nvPr/>
          </p:nvSpPr>
          <p:spPr bwMode="gray">
            <a:xfrm>
              <a:off x="7948291" y="5971738"/>
              <a:ext cx="252000" cy="252000"/>
            </a:xfrm>
            <a:prstGeom prst="ellipse">
              <a:avLst/>
            </a:prstGeom>
            <a:grpFill/>
            <a:ln>
              <a:noFill/>
            </a:ln>
            <a:extLst>
              <a:ext uri="{91240B29-F687-4F45-9708-019B960494DF}">
                <a14:hiddenLine xmlns:a14="http://schemas.microsoft.com/office/drawing/2010/main" w="6350">
                  <a:solidFill>
                    <a:srgbClr val="000000"/>
                  </a:solidFill>
                  <a:round/>
                  <a:headEnd/>
                  <a:tailEnd/>
                </a14:hiddenLine>
              </a:ext>
            </a:extLst>
          </p:spPr>
          <p:txBody>
            <a:bodyPr wrap="none" lIns="0" tIns="0" rIns="0" bIns="0"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de-DE" altLang="de-DE" sz="1800">
                <a:cs typeface="Arial" panose="020B0604020202020204" pitchFamily="34" charset="0"/>
              </a:endParaRPr>
            </a:p>
          </p:txBody>
        </p:sp>
        <p:sp>
          <p:nvSpPr>
            <p:cNvPr id="121" name="Torte 145">
              <a:extLst>
                <a:ext uri="{FF2B5EF4-FFF2-40B4-BE49-F238E27FC236}">
                  <a16:creationId xmlns:a16="http://schemas.microsoft.com/office/drawing/2014/main" id="{102607BD-38E0-450D-BA88-7B99BE504827}"/>
                </a:ext>
              </a:extLst>
            </p:cNvPr>
            <p:cNvSpPr/>
            <p:nvPr/>
          </p:nvSpPr>
          <p:spPr>
            <a:xfrm rot="10800000">
              <a:off x="7948291" y="5971738"/>
              <a:ext cx="252001" cy="252000"/>
            </a:xfrm>
            <a:prstGeom prst="pie">
              <a:avLst>
                <a:gd name="adj1" fmla="val 5350712"/>
                <a:gd name="adj2" fmla="val 1076612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GB" dirty="0">
                <a:solidFill>
                  <a:schemeClr val="tx1"/>
                </a:solidFill>
              </a:endParaRPr>
            </a:p>
          </p:txBody>
        </p:sp>
      </p:grpSp>
      <p:sp>
        <p:nvSpPr>
          <p:cNvPr id="103" name="Textplatzhalter 59">
            <a:extLst>
              <a:ext uri="{FF2B5EF4-FFF2-40B4-BE49-F238E27FC236}">
                <a16:creationId xmlns:a16="http://schemas.microsoft.com/office/drawing/2014/main" id="{1766BE9B-C118-49DC-B71F-91645FA7CA20}"/>
              </a:ext>
            </a:extLst>
          </p:cNvPr>
          <p:cNvSpPr txBox="1">
            <a:spLocks/>
          </p:cNvSpPr>
          <p:nvPr/>
        </p:nvSpPr>
        <p:spPr bwMode="auto">
          <a:xfrm>
            <a:off x="90488" y="1268413"/>
            <a:ext cx="1409700" cy="4078287"/>
          </a:xfrm>
          <a:prstGeom prst="rect">
            <a:avLst/>
          </a:prstGeom>
          <a:solidFill>
            <a:schemeClr val="bg1">
              <a:lumMod val="95000"/>
            </a:schemeClr>
          </a:solidFill>
          <a:ln>
            <a:noFill/>
          </a:ln>
          <a:effectLst/>
        </p:spPr>
        <p:txBody>
          <a:bodyPr/>
          <a:lstStyle>
            <a:lvl1pPr marL="174625" indent="-174625">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a:spcBef>
                <a:spcPct val="20000"/>
              </a:spcBef>
              <a:buChar char="–"/>
              <a:defRPr sz="1400">
                <a:solidFill>
                  <a:schemeClr val="tx1"/>
                </a:solidFill>
                <a:latin typeface="Arial" pitchFamily="34" charset="0"/>
                <a:ea typeface="Arial" pitchFamily="34" charset="0"/>
                <a:cs typeface="Arial" pitchFamily="34" charset="0"/>
              </a:defRPr>
            </a:lvl4pPr>
            <a:lvl5pPr marL="2057400" indent="-228600">
              <a:spcBef>
                <a:spcPct val="20000"/>
              </a:spcBef>
              <a:defRPr sz="1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a:buClr>
                <a:srgbClr val="0C2D83"/>
              </a:buClr>
              <a:buFont typeface="Wingdings" pitchFamily="2" charset="2"/>
              <a:buChar char="§"/>
              <a:defRPr/>
            </a:pPr>
            <a:r>
              <a:rPr lang="de-DE" altLang="de-DE" sz="1200"/>
              <a:t>Kernaussage</a:t>
            </a:r>
          </a:p>
          <a:p>
            <a:pPr>
              <a:buClr>
                <a:srgbClr val="0C2D83"/>
              </a:buClr>
              <a:buFont typeface="Wingdings" pitchFamily="2" charset="2"/>
              <a:buChar char="§"/>
              <a:defRPr/>
            </a:pPr>
            <a:endParaRPr lang="de-DE" altLang="de-DE" sz="1200"/>
          </a:p>
          <a:p>
            <a:pPr>
              <a:buClr>
                <a:srgbClr val="0C2D83"/>
              </a:buClr>
              <a:buFont typeface="Wingdings" pitchFamily="2" charset="2"/>
              <a:buChar char="§"/>
              <a:defRPr/>
            </a:pPr>
            <a:endParaRPr lang="de-DE" altLang="de-DE" sz="1200"/>
          </a:p>
          <a:p>
            <a:pPr>
              <a:buClr>
                <a:srgbClr val="0C2D83"/>
              </a:buClr>
              <a:buFont typeface="Wingdings" pitchFamily="2" charset="2"/>
              <a:buChar char="§"/>
              <a:defRPr/>
            </a:pPr>
            <a:r>
              <a:rPr lang="de-DE" altLang="de-DE" sz="1200"/>
              <a:t>Beispielhafte Krisen-ursachen</a:t>
            </a:r>
          </a:p>
          <a:p>
            <a:pPr>
              <a:buClr>
                <a:srgbClr val="0C2D83"/>
              </a:buClr>
              <a:buFont typeface="Wingdings" pitchFamily="2" charset="2"/>
              <a:buChar char="§"/>
              <a:defRPr/>
            </a:pPr>
            <a:endParaRPr lang="de-DE" altLang="de-DE" sz="1200"/>
          </a:p>
          <a:p>
            <a:pPr>
              <a:buClr>
                <a:srgbClr val="0C2D83"/>
              </a:buClr>
              <a:buFont typeface="Wingdings" pitchFamily="2" charset="2"/>
              <a:buChar char="§"/>
              <a:defRPr/>
            </a:pPr>
            <a:r>
              <a:rPr lang="de-DE" altLang="de-DE" sz="1200"/>
              <a:t>Eine Einschätzung der Aus-prägung ist mit den „Kreisen</a:t>
            </a:r>
            <a:r>
              <a:rPr lang="ja-JP" altLang="de-DE" sz="1200"/>
              <a:t>“</a:t>
            </a:r>
            <a:r>
              <a:rPr lang="de-DE" altLang="ja-JP" sz="1200"/>
              <a:t> vorzunehmen </a:t>
            </a:r>
            <a:endParaRPr lang="de-DE" altLang="de-DE" sz="1200"/>
          </a:p>
        </p:txBody>
      </p:sp>
      <p:sp>
        <p:nvSpPr>
          <p:cNvPr id="76" name="Titel 3">
            <a:extLst>
              <a:ext uri="{FF2B5EF4-FFF2-40B4-BE49-F238E27FC236}">
                <a16:creationId xmlns:a16="http://schemas.microsoft.com/office/drawing/2014/main" id="{BB67D881-31FF-4D93-BD0B-131BD08439E0}"/>
              </a:ext>
            </a:extLst>
          </p:cNvPr>
          <p:cNvSpPr>
            <a:spLocks noGrp="1"/>
          </p:cNvSpPr>
          <p:nvPr>
            <p:ph type="title"/>
          </p:nvPr>
        </p:nvSpPr>
        <p:spPr>
          <a:xfrm>
            <a:off x="457200" y="44450"/>
            <a:ext cx="8219256" cy="1143000"/>
          </a:xfrm>
        </p:spPr>
        <p:txBody>
          <a:bodyPr/>
          <a:lstStyle/>
          <a:p>
            <a:pPr marL="360363" indent="-360363"/>
            <a:r>
              <a:rPr lang="de-DE" altLang="en-US" dirty="0"/>
              <a:t>5. Krisenursachen und Stadium der Krise sowie Ausschluss der Insolvenzreife</a:t>
            </a:r>
            <a:endParaRPr lang="de-DE"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a:extLst>
              <a:ext uri="{FF2B5EF4-FFF2-40B4-BE49-F238E27FC236}">
                <a16:creationId xmlns:a16="http://schemas.microsoft.com/office/drawing/2014/main" id="{309F13CA-1A5B-490F-A55C-2F88993063B1}"/>
              </a:ext>
            </a:extLst>
          </p:cNvPr>
          <p:cNvSpPr>
            <a:spLocks noGrp="1" noChangeArrowheads="1"/>
          </p:cNvSpPr>
          <p:nvPr>
            <p:ph type="subTitle" idx="4294967295"/>
          </p:nvPr>
        </p:nvSpPr>
        <p:spPr>
          <a:xfrm>
            <a:off x="684213" y="4437063"/>
            <a:ext cx="3743325" cy="695325"/>
          </a:xfrm>
        </p:spPr>
        <p:txBody>
          <a:bodyPr/>
          <a:lstStyle/>
          <a:p>
            <a:pPr marL="0" indent="0" eaLnBrk="1" hangingPunct="1">
              <a:buFont typeface="Frutiger 45 light" pitchFamily="34" charset="0"/>
              <a:buNone/>
            </a:pPr>
            <a:endParaRPr lang="en-US" altLang="en-US" sz="1400" b="1">
              <a:solidFill>
                <a:schemeClr val="bg1"/>
              </a:solidFill>
            </a:endParaRPr>
          </a:p>
        </p:txBody>
      </p:sp>
      <p:sp>
        <p:nvSpPr>
          <p:cNvPr id="8195" name="Rectangle 4">
            <a:extLst>
              <a:ext uri="{FF2B5EF4-FFF2-40B4-BE49-F238E27FC236}">
                <a16:creationId xmlns:a16="http://schemas.microsoft.com/office/drawing/2014/main" id="{EAE1A0EE-07D9-465D-B3BF-FAC32771FC3B}"/>
              </a:ext>
            </a:extLst>
          </p:cNvPr>
          <p:cNvSpPr>
            <a:spLocks noChangeArrowheads="1"/>
          </p:cNvSpPr>
          <p:nvPr/>
        </p:nvSpPr>
        <p:spPr bwMode="auto">
          <a:xfrm>
            <a:off x="0" y="1524000"/>
            <a:ext cx="9144000" cy="38100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SzTx/>
              <a:buFontTx/>
              <a:buNone/>
            </a:pPr>
            <a:endParaRPr lang="de-DE" altLang="de-DE" sz="2400">
              <a:latin typeface="Times" panose="02020603050405020304" pitchFamily="18" charset="0"/>
            </a:endParaRPr>
          </a:p>
        </p:txBody>
      </p:sp>
      <p:sp>
        <p:nvSpPr>
          <p:cNvPr id="8196" name="Rectangle 6">
            <a:extLst>
              <a:ext uri="{FF2B5EF4-FFF2-40B4-BE49-F238E27FC236}">
                <a16:creationId xmlns:a16="http://schemas.microsoft.com/office/drawing/2014/main" id="{97A2CCC1-54A8-4FC1-96B8-970605B6A608}"/>
              </a:ext>
            </a:extLst>
          </p:cNvPr>
          <p:cNvSpPr>
            <a:spLocks noChangeArrowheads="1"/>
          </p:cNvSpPr>
          <p:nvPr/>
        </p:nvSpPr>
        <p:spPr bwMode="auto">
          <a:xfrm>
            <a:off x="8688388" y="48577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
        <p:nvSpPr>
          <p:cNvPr id="8197" name="Textfeld 1">
            <a:extLst>
              <a:ext uri="{FF2B5EF4-FFF2-40B4-BE49-F238E27FC236}">
                <a16:creationId xmlns:a16="http://schemas.microsoft.com/office/drawing/2014/main" id="{D14E4424-48A2-40D5-88B9-AA393F97CBF6}"/>
              </a:ext>
            </a:extLst>
          </p:cNvPr>
          <p:cNvSpPr txBox="1">
            <a:spLocks noChangeArrowheads="1"/>
          </p:cNvSpPr>
          <p:nvPr/>
        </p:nvSpPr>
        <p:spPr bwMode="auto">
          <a:xfrm>
            <a:off x="107950" y="2133600"/>
            <a:ext cx="90360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de-DE" altLang="de-DE" sz="4000" b="1">
                <a:solidFill>
                  <a:schemeClr val="bg1"/>
                </a:solidFill>
              </a:rPr>
              <a:t>Sanierungskonzept nach IDW S 6</a:t>
            </a:r>
          </a:p>
          <a:p>
            <a:pPr algn="ctr" eaLnBrk="1" hangingPunct="1">
              <a:spcBef>
                <a:spcPct val="0"/>
              </a:spcBef>
              <a:buClrTx/>
              <a:buSzTx/>
              <a:buFontTx/>
              <a:buNone/>
            </a:pPr>
            <a:r>
              <a:rPr lang="de-DE" altLang="de-DE" sz="4000" b="1">
                <a:solidFill>
                  <a:schemeClr val="bg1"/>
                </a:solidFill>
              </a:rPr>
              <a:t>Mustergesellschaft, Musterstadt</a:t>
            </a:r>
          </a:p>
          <a:p>
            <a:pPr algn="ctr" eaLnBrk="1" hangingPunct="1">
              <a:spcBef>
                <a:spcPct val="0"/>
              </a:spcBef>
              <a:buClrTx/>
              <a:buSzTx/>
              <a:buFontTx/>
              <a:buNone/>
            </a:pPr>
            <a:endParaRPr lang="de-DE" altLang="de-DE" sz="4000" b="1">
              <a:solidFill>
                <a:schemeClr val="bg1"/>
              </a:solidFill>
            </a:endParaRPr>
          </a:p>
        </p:txBody>
      </p:sp>
      <p:sp>
        <p:nvSpPr>
          <p:cNvPr id="8198" name="Textfeld 1">
            <a:extLst>
              <a:ext uri="{FF2B5EF4-FFF2-40B4-BE49-F238E27FC236}">
                <a16:creationId xmlns:a16="http://schemas.microsoft.com/office/drawing/2014/main" id="{1240D6C4-3B5F-47CA-BAFC-8BD4B7D6425B}"/>
              </a:ext>
            </a:extLst>
          </p:cNvPr>
          <p:cNvSpPr txBox="1">
            <a:spLocks noChangeArrowheads="1"/>
          </p:cNvSpPr>
          <p:nvPr/>
        </p:nvSpPr>
        <p:spPr bwMode="auto">
          <a:xfrm>
            <a:off x="34925" y="5427663"/>
            <a:ext cx="8821738"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SzTx/>
              <a:buFontTx/>
              <a:buNone/>
            </a:pPr>
            <a:r>
              <a:rPr lang="de-DE" altLang="de-DE" sz="1000"/>
              <a:t>Die im Rahmen dieses Mustertextes zur Verfügung gestellten Informationen können naturgemäß weder allumfassend noch auf die speziellen Bedürfnisse eines bestimmten Einzelfalls zugeschnitten sein. Diese Informationen stellen keine rechtliche Beratung und keine andere Form rechtsverbindlicher Auskünfte dar. Die rechtliche Weiterentwicklung der Anforderungen an Sanierungskonzepte kann eine Neubewertung der hier dargestellten Informationen erforderlich machen. Obwohl wir diesen Mustertext mit größter Sorgfalt vorbereitet haben, übernehmen wir keine Gewährleistung oder Garantie für Richtigkeit oder Vollständigkeit der Inhalte dieses Mustertextes. Soweit gesetzlich zulässig, übernehmen wir keine Haftung für ein Tun oder Unterlassen, das Sie allein auf Informationen aus diesem Mustertext gestützt haben. Dies gilt auch dann, wenn diese Informationen ungenau oder unrichtig gewesen sein sollten.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Foliennummernplatzhalter 2">
            <a:extLst>
              <a:ext uri="{FF2B5EF4-FFF2-40B4-BE49-F238E27FC236}">
                <a16:creationId xmlns:a16="http://schemas.microsoft.com/office/drawing/2014/main" id="{E525DD20-FFB7-46E4-B9DC-1C72D4974DC2}"/>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05BA5E40-43ED-4B26-96D0-049CB9F00636}" type="slidenum">
              <a:rPr lang="de-DE" altLang="de-DE" sz="1000"/>
              <a:pPr>
                <a:spcBef>
                  <a:spcPct val="0"/>
                </a:spcBef>
                <a:buClrTx/>
                <a:buSzTx/>
                <a:buFontTx/>
                <a:buNone/>
              </a:pPr>
              <a:t>40</a:t>
            </a:fld>
            <a:endParaRPr lang="de-DE" altLang="de-DE" sz="1000"/>
          </a:p>
        </p:txBody>
      </p:sp>
      <p:sp>
        <p:nvSpPr>
          <p:cNvPr id="69635" name="Text Placeholder 55">
            <a:extLst>
              <a:ext uri="{FF2B5EF4-FFF2-40B4-BE49-F238E27FC236}">
                <a16:creationId xmlns:a16="http://schemas.microsoft.com/office/drawing/2014/main" id="{EBD66A37-940D-4183-8EE3-C1AAC76A7C2B}"/>
              </a:ext>
            </a:extLst>
          </p:cNvPr>
          <p:cNvSpPr>
            <a:spLocks noGrp="1"/>
          </p:cNvSpPr>
          <p:nvPr>
            <p:custDataLst>
              <p:tags r:id="rId1"/>
            </p:custDataLst>
          </p:nvPr>
        </p:nvSpPr>
        <p:spPr bwMode="gray">
          <a:xfrm>
            <a:off x="5492750" y="2989263"/>
            <a:ext cx="341947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762000">
              <a:defRPr sz="2400">
                <a:solidFill>
                  <a:schemeClr val="tx1"/>
                </a:solidFill>
                <a:latin typeface="Arial" panose="020B0604020202020204" pitchFamily="34" charset="0"/>
                <a:ea typeface="MS PGothic" panose="020B0600070205080204" pitchFamily="34" charset="-128"/>
              </a:defRPr>
            </a:lvl1pPr>
            <a:lvl2pPr marL="742950" indent="-285750" defTabSz="762000">
              <a:defRPr sz="2400">
                <a:solidFill>
                  <a:schemeClr val="tx1"/>
                </a:solidFill>
                <a:latin typeface="Arial" panose="020B0604020202020204" pitchFamily="34" charset="0"/>
                <a:ea typeface="MS PGothic" panose="020B0600070205080204" pitchFamily="34" charset="-128"/>
              </a:defRPr>
            </a:lvl2pPr>
            <a:lvl3pPr marL="177800" defTabSz="762000">
              <a:defRPr sz="2400">
                <a:solidFill>
                  <a:schemeClr val="tx1"/>
                </a:solidFill>
                <a:latin typeface="Arial" panose="020B0604020202020204" pitchFamily="34" charset="0"/>
                <a:ea typeface="MS PGothic" panose="020B0600070205080204" pitchFamily="34" charset="-128"/>
              </a:defRPr>
            </a:lvl3pPr>
            <a:lvl4pPr marL="1600200" indent="-228600" defTabSz="762000">
              <a:defRPr sz="2400">
                <a:solidFill>
                  <a:schemeClr val="tx1"/>
                </a:solidFill>
                <a:latin typeface="Arial" panose="020B0604020202020204" pitchFamily="34" charset="0"/>
                <a:ea typeface="MS PGothic" panose="020B0600070205080204" pitchFamily="34" charset="-128"/>
              </a:defRPr>
            </a:lvl4pPr>
            <a:lvl5pPr marL="2057400" indent="-228600" defTabSz="762000">
              <a:defRPr sz="2400">
                <a:solidFill>
                  <a:schemeClr val="tx1"/>
                </a:solidFill>
                <a:latin typeface="Arial" panose="020B0604020202020204" pitchFamily="34" charset="0"/>
                <a:ea typeface="MS PGothic" panose="020B0600070205080204" pitchFamily="34" charset="-128"/>
              </a:defRPr>
            </a:lvl5pPr>
            <a:lvl6pPr marL="25146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7620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lvl="2" eaLnBrk="1" hangingPunct="1">
              <a:spcBef>
                <a:spcPct val="40000"/>
              </a:spcBef>
              <a:buClr>
                <a:srgbClr val="97989A"/>
              </a:buClr>
              <a:buFont typeface="Arial" panose="020B0604020202020204" pitchFamily="34" charset="0"/>
              <a:buNone/>
              <a:defRPr/>
            </a:pPr>
            <a:r>
              <a:rPr lang="de-DE" altLang="de-DE" sz="1200" b="1" dirty="0">
                <a:solidFill>
                  <a:srgbClr val="000000"/>
                </a:solidFill>
                <a:cs typeface="Arial" panose="020B0604020202020204" pitchFamily="34" charset="0"/>
              </a:rPr>
              <a:t>Liquiditätskrise</a:t>
            </a:r>
          </a:p>
          <a:p>
            <a:pPr marL="349250" lvl="2" indent="-171450" eaLnBrk="1" hangingPunct="1">
              <a:spcBef>
                <a:spcPts val="600"/>
              </a:spcBef>
              <a:buClr>
                <a:srgbClr val="002060"/>
              </a:buClr>
              <a:buFont typeface="Wingdings" panose="05000000000000000000" pitchFamily="2" charset="2"/>
              <a:buChar char="§"/>
              <a:defRPr/>
            </a:pPr>
            <a:r>
              <a:rPr lang="de-DE" altLang="de-DE" sz="1200" dirty="0">
                <a:solidFill>
                  <a:srgbClr val="000000"/>
                </a:solidFill>
                <a:cs typeface="Arial" panose="020B0604020202020204" pitchFamily="34" charset="0"/>
              </a:rPr>
              <a:t> </a:t>
            </a:r>
          </a:p>
        </p:txBody>
      </p:sp>
      <p:sp>
        <p:nvSpPr>
          <p:cNvPr id="37893" name="Text Placeholder 55">
            <a:extLst>
              <a:ext uri="{FF2B5EF4-FFF2-40B4-BE49-F238E27FC236}">
                <a16:creationId xmlns:a16="http://schemas.microsoft.com/office/drawing/2014/main" id="{9284289E-C33D-476A-BCBA-A5F51CE38C0D}"/>
              </a:ext>
            </a:extLst>
          </p:cNvPr>
          <p:cNvSpPr>
            <a:spLocks noGrp="1"/>
          </p:cNvSpPr>
          <p:nvPr>
            <p:custDataLst>
              <p:tags r:id="rId2"/>
            </p:custDataLst>
          </p:nvPr>
        </p:nvSpPr>
        <p:spPr bwMode="gray">
          <a:xfrm>
            <a:off x="1771650" y="4502150"/>
            <a:ext cx="3419475"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7800"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269875" indent="-200025"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355600" indent="-1778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534988" indent="-174625"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992188" indent="-174625"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1449388" indent="-174625"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1906588" indent="-174625"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2363788" indent="-174625"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40000"/>
              </a:spcBef>
              <a:buClrTx/>
              <a:buSzTx/>
              <a:buFont typeface="Arial" panose="020B0604020202020204" pitchFamily="34" charset="0"/>
              <a:buNone/>
            </a:pPr>
            <a:r>
              <a:rPr lang="de-DE" altLang="en-US" sz="1200" b="1">
                <a:solidFill>
                  <a:srgbClr val="000000"/>
                </a:solidFill>
              </a:rPr>
              <a:t>Produkt- und Absatzkrise</a:t>
            </a:r>
          </a:p>
          <a:p>
            <a:pPr lvl="2" eaLnBrk="1" hangingPunct="1">
              <a:spcBef>
                <a:spcPts val="600"/>
              </a:spcBef>
              <a:buClr>
                <a:srgbClr val="002060"/>
              </a:buClr>
              <a:buSzTx/>
            </a:pPr>
            <a:r>
              <a:rPr lang="de-DE" altLang="en-US" sz="1200">
                <a:solidFill>
                  <a:srgbClr val="000000"/>
                </a:solidFill>
                <a:ea typeface="MS PGothic" panose="020B0600070205080204" pitchFamily="34" charset="-128"/>
              </a:rPr>
              <a:t> </a:t>
            </a:r>
          </a:p>
          <a:p>
            <a:pPr lvl="2" eaLnBrk="1" hangingPunct="1">
              <a:spcBef>
                <a:spcPts val="300"/>
              </a:spcBef>
              <a:buClr>
                <a:srgbClr val="97989A"/>
              </a:buClr>
              <a:buSzTx/>
              <a:buFont typeface="Arial" panose="020B0604020202020204" pitchFamily="34" charset="0"/>
              <a:buChar char="■"/>
            </a:pPr>
            <a:endParaRPr lang="de-DE" altLang="en-US" sz="1200">
              <a:solidFill>
                <a:srgbClr val="000000"/>
              </a:solidFill>
              <a:ea typeface="MS PGothic" panose="020B0600070205080204" pitchFamily="34" charset="-128"/>
            </a:endParaRPr>
          </a:p>
        </p:txBody>
      </p:sp>
      <p:sp>
        <p:nvSpPr>
          <p:cNvPr id="37894" name="Text Placeholder 55">
            <a:extLst>
              <a:ext uri="{FF2B5EF4-FFF2-40B4-BE49-F238E27FC236}">
                <a16:creationId xmlns:a16="http://schemas.microsoft.com/office/drawing/2014/main" id="{85C9359F-DE49-4214-BCD9-7C5DD5F3EA82}"/>
              </a:ext>
            </a:extLst>
          </p:cNvPr>
          <p:cNvSpPr>
            <a:spLocks noGrp="1"/>
          </p:cNvSpPr>
          <p:nvPr>
            <p:custDataLst>
              <p:tags r:id="rId3"/>
            </p:custDataLst>
          </p:nvPr>
        </p:nvSpPr>
        <p:spPr bwMode="gray">
          <a:xfrm>
            <a:off x="1773238" y="1477963"/>
            <a:ext cx="3419475"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7800"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269875" indent="-200025"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40000"/>
              </a:spcBef>
              <a:buClrTx/>
              <a:buSzTx/>
              <a:buFont typeface="Arial" panose="020B0604020202020204" pitchFamily="34" charset="0"/>
              <a:buNone/>
            </a:pPr>
            <a:r>
              <a:rPr lang="de-DE" altLang="de-DE" sz="1200" b="1">
                <a:solidFill>
                  <a:srgbClr val="000000"/>
                </a:solidFill>
              </a:rPr>
              <a:t>Stakeholderkrise und Strategiekrise</a:t>
            </a:r>
          </a:p>
          <a:p>
            <a:pPr lvl="2" eaLnBrk="1" hangingPunct="1">
              <a:spcBef>
                <a:spcPts val="600"/>
              </a:spcBef>
              <a:buClr>
                <a:srgbClr val="002060"/>
              </a:buClr>
              <a:buSzTx/>
            </a:pPr>
            <a:r>
              <a:rPr lang="de-DE" altLang="de-DE" sz="1200">
                <a:solidFill>
                  <a:srgbClr val="000000"/>
                </a:solidFill>
                <a:ea typeface="MS PGothic" panose="020B0600070205080204" pitchFamily="34" charset="-128"/>
              </a:rPr>
              <a:t>Begründung / Nachweis für die Einschätzung auf der Slide zuvor</a:t>
            </a:r>
          </a:p>
          <a:p>
            <a:pPr lvl="2" eaLnBrk="1" hangingPunct="1">
              <a:spcBef>
                <a:spcPts val="600"/>
              </a:spcBef>
              <a:buClr>
                <a:srgbClr val="97989A"/>
              </a:buClr>
              <a:buSzTx/>
              <a:buFont typeface="Arial" panose="020B0604020202020204" pitchFamily="34" charset="0"/>
              <a:buNone/>
            </a:pPr>
            <a:endParaRPr lang="de-DE" altLang="de-DE" sz="1200">
              <a:solidFill>
                <a:srgbClr val="000000"/>
              </a:solidFill>
              <a:ea typeface="MS PGothic" panose="020B0600070205080204" pitchFamily="34" charset="-128"/>
            </a:endParaRPr>
          </a:p>
        </p:txBody>
      </p:sp>
      <p:sp>
        <p:nvSpPr>
          <p:cNvPr id="128" name="Oval 51">
            <a:extLst>
              <a:ext uri="{FF2B5EF4-FFF2-40B4-BE49-F238E27FC236}">
                <a16:creationId xmlns:a16="http://schemas.microsoft.com/office/drawing/2014/main" id="{DD50885C-D67D-4BB3-B7E7-5F4CFD571A2C}"/>
              </a:ext>
            </a:extLst>
          </p:cNvPr>
          <p:cNvSpPr>
            <a:spLocks noChangeArrowheads="1"/>
          </p:cNvSpPr>
          <p:nvPr/>
        </p:nvSpPr>
        <p:spPr bwMode="gray">
          <a:xfrm>
            <a:off x="1692275" y="1460500"/>
            <a:ext cx="215900" cy="215900"/>
          </a:xfrm>
          <a:prstGeom prst="ellipse">
            <a:avLst/>
          </a:prstGeom>
          <a:solidFill>
            <a:srgbClr val="EBB7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de-DE" sz="1200" b="1" dirty="0">
                <a:solidFill>
                  <a:srgbClr val="FFFFFF"/>
                </a:solidFill>
              </a:rPr>
              <a:t>1</a:t>
            </a:r>
          </a:p>
        </p:txBody>
      </p:sp>
      <p:sp>
        <p:nvSpPr>
          <p:cNvPr id="129" name="Text Placeholder 55">
            <a:extLst>
              <a:ext uri="{FF2B5EF4-FFF2-40B4-BE49-F238E27FC236}">
                <a16:creationId xmlns:a16="http://schemas.microsoft.com/office/drawing/2014/main" id="{B6620AEA-0B18-4553-A46C-4184BB0BC138}"/>
              </a:ext>
            </a:extLst>
          </p:cNvPr>
          <p:cNvSpPr>
            <a:spLocks noGrp="1"/>
          </p:cNvSpPr>
          <p:nvPr>
            <p:custDataLst>
              <p:tags r:id="rId4"/>
            </p:custDataLst>
          </p:nvPr>
        </p:nvSpPr>
        <p:spPr bwMode="gray">
          <a:xfrm>
            <a:off x="1773238" y="2989263"/>
            <a:ext cx="3419475" cy="1231900"/>
          </a:xfrm>
          <a:prstGeom prst="rect">
            <a:avLst/>
          </a:prstGeom>
        </p:spPr>
        <p:txBody>
          <a:bodyPr lIns="0" tIns="0" rIns="0" bIns="0"/>
          <a:lstStyle>
            <a:lvl1pPr marL="0" indent="0" algn="l" defTabSz="914400" rtl="0" eaLnBrk="1" latinLnBrk="0" hangingPunct="1">
              <a:lnSpc>
                <a:spcPct val="100000"/>
              </a:lnSpc>
              <a:spcBef>
                <a:spcPts val="600"/>
              </a:spcBef>
              <a:buFont typeface="Arial" pitchFamily="34" charset="0"/>
              <a:buNone/>
              <a:defRPr lang="en-US" sz="900" b="1" kern="1200" noProof="0" dirty="0" smtClean="0">
                <a:solidFill>
                  <a:srgbClr val="00338D"/>
                </a:solidFill>
                <a:latin typeface="Arial"/>
                <a:ea typeface="+mn-ea"/>
                <a:cs typeface="Arial" pitchFamily="34" charset="0"/>
              </a:defRPr>
            </a:lvl1pPr>
            <a:lvl2pPr marL="0" indent="0" algn="l" defTabSz="914400" rtl="0" eaLnBrk="1" latinLnBrk="0" hangingPunct="1">
              <a:lnSpc>
                <a:spcPct val="100000"/>
              </a:lnSpc>
              <a:spcBef>
                <a:spcPts val="600"/>
              </a:spcBef>
              <a:buFont typeface="Arial" pitchFamily="34" charset="0"/>
              <a:buNone/>
              <a:defRPr lang="en-US" sz="900" b="0" kern="1200" noProof="0" dirty="0" smtClean="0">
                <a:solidFill>
                  <a:schemeClr val="tx1"/>
                </a:solidFill>
                <a:latin typeface="Arial"/>
                <a:ea typeface="+mn-ea"/>
                <a:cs typeface="Arial" pitchFamily="34" charset="0"/>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900" b="0" kern="1200" noProof="0" dirty="0" smtClean="0">
                <a:solidFill>
                  <a:schemeClr val="tx1"/>
                </a:solidFill>
                <a:latin typeface="Arial"/>
                <a:ea typeface="+mn-ea"/>
                <a:cs typeface="Arial" pitchFamily="34" charset="0"/>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900" b="0" kern="1200" noProof="0" dirty="0" smtClean="0">
                <a:solidFill>
                  <a:schemeClr val="tx1"/>
                </a:solidFill>
                <a:latin typeface="Arial"/>
                <a:ea typeface="+mn-ea"/>
                <a:cs typeface="Arial" pitchFamily="34" charset="0"/>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GB" sz="900" b="0" kern="1200" baseline="0" noProof="0" dirty="0" smtClean="0">
                <a:solidFill>
                  <a:schemeClr val="tx1"/>
                </a:solidFill>
                <a:latin typeface="Arial"/>
                <a:ea typeface="+mn-ea"/>
                <a:cs typeface="Arial" pitchFamily="34" charset="0"/>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GB" sz="900" kern="1200" dirty="0" smtClean="0">
                <a:solidFill>
                  <a:schemeClr val="tx1"/>
                </a:solidFill>
                <a:latin typeface="Arial" pitchFamily="34" charset="0"/>
                <a:ea typeface="+mn-ea"/>
                <a:cs typeface="Arial" pitchFamily="34" charset="0"/>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GB" sz="900" kern="1200" baseline="0" dirty="0" smtClean="0">
                <a:solidFill>
                  <a:schemeClr val="tx1"/>
                </a:solidFill>
                <a:latin typeface="Arial" pitchFamily="34" charset="0"/>
                <a:ea typeface="+mn-ea"/>
                <a:cs typeface="Arial" pitchFamily="34" charset="0"/>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GB" sz="900" kern="1200" baseline="0" dirty="0" smtClean="0">
                <a:solidFill>
                  <a:schemeClr val="tx1"/>
                </a:solidFill>
                <a:latin typeface="Arial" pitchFamily="34" charset="0"/>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GB" sz="900" kern="1200" baseline="0" dirty="0" smtClean="0">
                <a:solidFill>
                  <a:schemeClr val="tx1"/>
                </a:solidFill>
                <a:latin typeface="Arial" pitchFamily="34" charset="0"/>
                <a:ea typeface="+mn-ea"/>
                <a:cs typeface="Arial" pitchFamily="34" charset="0"/>
              </a:defRPr>
            </a:lvl9pPr>
          </a:lstStyle>
          <a:p>
            <a:pPr lvl="2" indent="3175">
              <a:spcBef>
                <a:spcPts val="300"/>
              </a:spcBef>
              <a:buFont typeface="Arial" pitchFamily="34" charset="0"/>
              <a:buNone/>
              <a:defRPr/>
            </a:pPr>
            <a:r>
              <a:rPr lang="de-DE" sz="1200" b="1">
                <a:solidFill>
                  <a:schemeClr val="accent4"/>
                </a:solidFill>
              </a:rPr>
              <a:t>Strategiekrise</a:t>
            </a:r>
          </a:p>
          <a:p>
            <a:pPr marL="269875" lvl="2" indent="-200025">
              <a:buClr>
                <a:srgbClr val="002060"/>
              </a:buClr>
              <a:buFont typeface="Wingdings" panose="05000000000000000000" pitchFamily="2" charset="2"/>
              <a:buChar char="§"/>
              <a:defRPr/>
            </a:pPr>
            <a:r>
              <a:rPr lang="de-DE" sz="1200">
                <a:solidFill>
                  <a:srgbClr val="000000"/>
                </a:solidFill>
              </a:rPr>
              <a:t> </a:t>
            </a:r>
          </a:p>
        </p:txBody>
      </p:sp>
      <p:sp>
        <p:nvSpPr>
          <p:cNvPr id="130" name="Oval 51">
            <a:extLst>
              <a:ext uri="{FF2B5EF4-FFF2-40B4-BE49-F238E27FC236}">
                <a16:creationId xmlns:a16="http://schemas.microsoft.com/office/drawing/2014/main" id="{F7D1829C-453C-4A73-9DF1-85819F685F12}"/>
              </a:ext>
            </a:extLst>
          </p:cNvPr>
          <p:cNvSpPr>
            <a:spLocks noChangeArrowheads="1"/>
          </p:cNvSpPr>
          <p:nvPr/>
        </p:nvSpPr>
        <p:spPr bwMode="gray">
          <a:xfrm>
            <a:off x="1692275" y="4468813"/>
            <a:ext cx="215900" cy="215900"/>
          </a:xfrm>
          <a:prstGeom prst="ellipse">
            <a:avLst/>
          </a:prstGeom>
          <a:solidFill>
            <a:srgbClr val="EBB7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de-DE" sz="1200" b="1" dirty="0">
                <a:solidFill>
                  <a:srgbClr val="FFFFFF"/>
                </a:solidFill>
              </a:rPr>
              <a:t>3</a:t>
            </a:r>
          </a:p>
        </p:txBody>
      </p:sp>
      <p:sp>
        <p:nvSpPr>
          <p:cNvPr id="131" name="Oval 51">
            <a:extLst>
              <a:ext uri="{FF2B5EF4-FFF2-40B4-BE49-F238E27FC236}">
                <a16:creationId xmlns:a16="http://schemas.microsoft.com/office/drawing/2014/main" id="{DCF71D30-FBCE-4AFB-89F3-804982FB6D9E}"/>
              </a:ext>
            </a:extLst>
          </p:cNvPr>
          <p:cNvSpPr>
            <a:spLocks noChangeArrowheads="1"/>
          </p:cNvSpPr>
          <p:nvPr/>
        </p:nvSpPr>
        <p:spPr bwMode="gray">
          <a:xfrm>
            <a:off x="1692275" y="2963863"/>
            <a:ext cx="215900" cy="215900"/>
          </a:xfrm>
          <a:prstGeom prst="ellipse">
            <a:avLst/>
          </a:prstGeom>
          <a:solidFill>
            <a:srgbClr val="EBB7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de-DE" sz="1200" b="1" dirty="0">
                <a:solidFill>
                  <a:srgbClr val="FFFFFF"/>
                </a:solidFill>
              </a:rPr>
              <a:t>2</a:t>
            </a:r>
          </a:p>
        </p:txBody>
      </p:sp>
      <p:sp>
        <p:nvSpPr>
          <p:cNvPr id="132" name="Oval 51">
            <a:extLst>
              <a:ext uri="{FF2B5EF4-FFF2-40B4-BE49-F238E27FC236}">
                <a16:creationId xmlns:a16="http://schemas.microsoft.com/office/drawing/2014/main" id="{70D2A823-037F-4AC2-80E4-C1D983047A5C}"/>
              </a:ext>
            </a:extLst>
          </p:cNvPr>
          <p:cNvSpPr>
            <a:spLocks noChangeArrowheads="1"/>
          </p:cNvSpPr>
          <p:nvPr/>
        </p:nvSpPr>
        <p:spPr bwMode="gray">
          <a:xfrm>
            <a:off x="5422900" y="2963863"/>
            <a:ext cx="215900" cy="215900"/>
          </a:xfrm>
          <a:prstGeom prst="ellipse">
            <a:avLst/>
          </a:prstGeom>
          <a:solidFill>
            <a:srgbClr val="EBB7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de-DE" sz="1200" b="1" dirty="0">
                <a:solidFill>
                  <a:srgbClr val="FFFFFF"/>
                </a:solidFill>
              </a:rPr>
              <a:t>5</a:t>
            </a:r>
          </a:p>
        </p:txBody>
      </p:sp>
      <p:sp>
        <p:nvSpPr>
          <p:cNvPr id="37900" name="Text Placeholder 55">
            <a:extLst>
              <a:ext uri="{FF2B5EF4-FFF2-40B4-BE49-F238E27FC236}">
                <a16:creationId xmlns:a16="http://schemas.microsoft.com/office/drawing/2014/main" id="{934EB29B-9978-413C-92A3-15FFEC926C96}"/>
              </a:ext>
            </a:extLst>
          </p:cNvPr>
          <p:cNvSpPr>
            <a:spLocks noGrp="1"/>
          </p:cNvSpPr>
          <p:nvPr>
            <p:custDataLst>
              <p:tags r:id="rId5"/>
            </p:custDataLst>
          </p:nvPr>
        </p:nvSpPr>
        <p:spPr bwMode="gray">
          <a:xfrm>
            <a:off x="5489575" y="1477963"/>
            <a:ext cx="341947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355600" indent="-1778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534988" indent="-174625"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992188" indent="-174625"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1449388" indent="-174625"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1906588" indent="-174625"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2363788" indent="-174625"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2" eaLnBrk="1" hangingPunct="1">
              <a:spcBef>
                <a:spcPct val="40000"/>
              </a:spcBef>
              <a:buClr>
                <a:srgbClr val="97989A"/>
              </a:buClr>
              <a:buSzTx/>
              <a:buFont typeface="Arial" panose="020B0604020202020204" pitchFamily="34" charset="0"/>
              <a:buNone/>
            </a:pPr>
            <a:r>
              <a:rPr lang="de-DE" altLang="en-US" sz="1200" b="1">
                <a:solidFill>
                  <a:srgbClr val="000000"/>
                </a:solidFill>
                <a:ea typeface="MS PGothic" panose="020B0600070205080204" pitchFamily="34" charset="-128"/>
              </a:rPr>
              <a:t>Erfolgskrise</a:t>
            </a:r>
          </a:p>
          <a:p>
            <a:pPr lvl="2" eaLnBrk="1" hangingPunct="1">
              <a:spcBef>
                <a:spcPts val="600"/>
              </a:spcBef>
              <a:buClr>
                <a:srgbClr val="002060"/>
              </a:buClr>
              <a:buSzTx/>
            </a:pPr>
            <a:r>
              <a:rPr lang="de-DE" altLang="en-US" sz="1200">
                <a:solidFill>
                  <a:srgbClr val="000000"/>
                </a:solidFill>
                <a:ea typeface="MS PGothic" panose="020B0600070205080204" pitchFamily="34" charset="-128"/>
              </a:rPr>
              <a:t> </a:t>
            </a:r>
            <a:endParaRPr lang="de-DE" altLang="en-US" sz="1200" i="1">
              <a:solidFill>
                <a:srgbClr val="000000"/>
              </a:solidFill>
              <a:ea typeface="MS PGothic" panose="020B0600070205080204" pitchFamily="34" charset="-128"/>
            </a:endParaRPr>
          </a:p>
          <a:p>
            <a:pPr lvl="2" eaLnBrk="1" hangingPunct="1">
              <a:spcBef>
                <a:spcPts val="600"/>
              </a:spcBef>
              <a:buClr>
                <a:srgbClr val="97989A"/>
              </a:buClr>
              <a:buSzTx/>
              <a:buFont typeface="Arial" panose="020B0604020202020204" pitchFamily="34" charset="0"/>
              <a:buChar char="■"/>
            </a:pPr>
            <a:endParaRPr lang="de-DE" altLang="en-US" sz="1200">
              <a:solidFill>
                <a:srgbClr val="000000"/>
              </a:solidFill>
              <a:ea typeface="MS PGothic" panose="020B0600070205080204" pitchFamily="34" charset="-128"/>
            </a:endParaRPr>
          </a:p>
        </p:txBody>
      </p:sp>
      <p:sp>
        <p:nvSpPr>
          <p:cNvPr id="134" name="Oval 51">
            <a:extLst>
              <a:ext uri="{FF2B5EF4-FFF2-40B4-BE49-F238E27FC236}">
                <a16:creationId xmlns:a16="http://schemas.microsoft.com/office/drawing/2014/main" id="{E879BA10-5918-472C-B5B1-0CC656CBEA38}"/>
              </a:ext>
            </a:extLst>
          </p:cNvPr>
          <p:cNvSpPr>
            <a:spLocks noChangeArrowheads="1"/>
          </p:cNvSpPr>
          <p:nvPr/>
        </p:nvSpPr>
        <p:spPr bwMode="gray">
          <a:xfrm>
            <a:off x="5416550" y="1460500"/>
            <a:ext cx="215900" cy="215900"/>
          </a:xfrm>
          <a:prstGeom prst="ellipse">
            <a:avLst/>
          </a:prstGeom>
          <a:solidFill>
            <a:srgbClr val="EBB7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de-DE" sz="1200" b="1" dirty="0">
                <a:solidFill>
                  <a:srgbClr val="FFFFFF"/>
                </a:solidFill>
              </a:rPr>
              <a:t>4</a:t>
            </a:r>
          </a:p>
        </p:txBody>
      </p:sp>
      <p:sp>
        <p:nvSpPr>
          <p:cNvPr id="17" name="Textplatzhalter 59">
            <a:extLst>
              <a:ext uri="{FF2B5EF4-FFF2-40B4-BE49-F238E27FC236}">
                <a16:creationId xmlns:a16="http://schemas.microsoft.com/office/drawing/2014/main" id="{1269E25A-54F7-405F-80DC-536107C350FA}"/>
              </a:ext>
            </a:extLst>
          </p:cNvPr>
          <p:cNvSpPr txBox="1">
            <a:spLocks/>
          </p:cNvSpPr>
          <p:nvPr/>
        </p:nvSpPr>
        <p:spPr bwMode="auto">
          <a:xfrm>
            <a:off x="77788" y="1482725"/>
            <a:ext cx="1614487" cy="40782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
        <p:nvSpPr>
          <p:cNvPr id="16" name="Titel 3">
            <a:extLst>
              <a:ext uri="{FF2B5EF4-FFF2-40B4-BE49-F238E27FC236}">
                <a16:creationId xmlns:a16="http://schemas.microsoft.com/office/drawing/2014/main" id="{BD8EB571-A7DE-4739-A854-D0FEE263CD65}"/>
              </a:ext>
            </a:extLst>
          </p:cNvPr>
          <p:cNvSpPr>
            <a:spLocks noGrp="1"/>
          </p:cNvSpPr>
          <p:nvPr>
            <p:ph type="title"/>
          </p:nvPr>
        </p:nvSpPr>
        <p:spPr>
          <a:xfrm>
            <a:off x="457200" y="44450"/>
            <a:ext cx="8219256" cy="1143000"/>
          </a:xfrm>
        </p:spPr>
        <p:txBody>
          <a:bodyPr/>
          <a:lstStyle/>
          <a:p>
            <a:pPr marL="360363" indent="-360363"/>
            <a:r>
              <a:rPr lang="de-DE" altLang="en-US" dirty="0"/>
              <a:t>5. Krisenursachen und Stadium der Krise sowie Ausschluss der Insolvenzreife</a:t>
            </a:r>
            <a:endParaRPr lang="de-DE" altLang="en-US" sz="2000" dirty="0"/>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7AD387E4-9B6C-4614-85C0-E78E7FC43500}"/>
              </a:ext>
            </a:extLst>
          </p:cNvPr>
          <p:cNvSpPr/>
          <p:nvPr/>
        </p:nvSpPr>
        <p:spPr>
          <a:xfrm>
            <a:off x="1783476" y="1918420"/>
            <a:ext cx="7123112" cy="18764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en-US" altLang="en-US">
              <a:solidFill>
                <a:srgbClr val="FFFFFF"/>
              </a:solidFill>
              <a:latin typeface="Frutiger 45 light" pitchFamily="34" charset="0"/>
            </a:endParaRPr>
          </a:p>
        </p:txBody>
      </p:sp>
      <p:sp>
        <p:nvSpPr>
          <p:cNvPr id="73730" name="Text Box 3">
            <a:extLst>
              <a:ext uri="{FF2B5EF4-FFF2-40B4-BE49-F238E27FC236}">
                <a16:creationId xmlns:a16="http://schemas.microsoft.com/office/drawing/2014/main" id="{2CDE1FCC-FC05-4094-8916-42F08D357948}"/>
              </a:ext>
            </a:extLst>
          </p:cNvPr>
          <p:cNvSpPr txBox="1">
            <a:spLocks noChangeArrowheads="1"/>
          </p:cNvSpPr>
          <p:nvPr/>
        </p:nvSpPr>
        <p:spPr bwMode="auto">
          <a:xfrm>
            <a:off x="1854913" y="1918420"/>
            <a:ext cx="6988175" cy="153888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rgbClr val="08738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buClr>
                <a:srgbClr val="A2877C"/>
              </a:buClr>
              <a:defRPr/>
            </a:pPr>
            <a:r>
              <a:rPr lang="de-DE" altLang="de-DE" sz="1600" b="1" u="sng" dirty="0">
                <a:solidFill>
                  <a:schemeClr val="tx2"/>
                </a:solidFill>
                <a:latin typeface="+mj-lt"/>
                <a:cs typeface="Arial" panose="020B0604020202020204" pitchFamily="34" charset="0"/>
              </a:rPr>
              <a:t>Zahlungsunfähigkeit nach § 17 InsO:</a:t>
            </a:r>
          </a:p>
          <a:p>
            <a:pPr marL="285750" indent="-285750" eaLnBrk="1" hangingPunct="1">
              <a:spcBef>
                <a:spcPct val="50000"/>
              </a:spcBef>
              <a:buClr>
                <a:srgbClr val="002060"/>
              </a:buClr>
              <a:buFont typeface="Wingdings" panose="05000000000000000000" pitchFamily="2" charset="2"/>
              <a:buChar char="§"/>
              <a:defRPr/>
            </a:pPr>
            <a:r>
              <a:rPr lang="de-DE" altLang="de-DE" sz="1400" dirty="0">
                <a:solidFill>
                  <a:schemeClr val="tx2"/>
                </a:solidFill>
                <a:latin typeface="+mj-lt"/>
                <a:cs typeface="Arial" panose="020B0604020202020204" pitchFamily="34" charset="0"/>
              </a:rPr>
              <a:t>Liquiditätsstatus (t</a:t>
            </a:r>
            <a:r>
              <a:rPr lang="de-DE" altLang="de-DE" sz="1400" baseline="-25000" dirty="0">
                <a:solidFill>
                  <a:schemeClr val="tx2"/>
                </a:solidFill>
                <a:latin typeface="+mj-lt"/>
                <a:cs typeface="Arial" panose="020B0604020202020204" pitchFamily="34" charset="0"/>
              </a:rPr>
              <a:t>0</a:t>
            </a:r>
            <a:r>
              <a:rPr lang="de-DE" altLang="de-DE" sz="1400" dirty="0">
                <a:solidFill>
                  <a:schemeClr val="tx2"/>
                </a:solidFill>
                <a:latin typeface="+mj-lt"/>
                <a:cs typeface="Arial" panose="020B0604020202020204" pitchFamily="34" charset="0"/>
              </a:rPr>
              <a:t>)</a:t>
            </a:r>
          </a:p>
          <a:p>
            <a:pPr marL="285750" indent="-285750" eaLnBrk="1" hangingPunct="1">
              <a:spcBef>
                <a:spcPct val="50000"/>
              </a:spcBef>
              <a:buClr>
                <a:srgbClr val="002060"/>
              </a:buClr>
              <a:buFont typeface="Wingdings" panose="05000000000000000000" pitchFamily="2" charset="2"/>
              <a:buChar char="§"/>
              <a:defRPr/>
            </a:pPr>
            <a:r>
              <a:rPr lang="de-DE" altLang="de-DE" sz="1400" dirty="0">
                <a:solidFill>
                  <a:schemeClr val="tx2"/>
                </a:solidFill>
                <a:latin typeface="+mj-lt"/>
                <a:cs typeface="Arial" panose="020B0604020202020204" pitchFamily="34" charset="0"/>
              </a:rPr>
              <a:t>Liquiditätsplan (t</a:t>
            </a:r>
            <a:r>
              <a:rPr lang="de-DE" altLang="de-DE" sz="1400" baseline="-25000" dirty="0">
                <a:solidFill>
                  <a:schemeClr val="tx2"/>
                </a:solidFill>
                <a:latin typeface="+mj-lt"/>
                <a:cs typeface="Arial" panose="020B0604020202020204" pitchFamily="34" charset="0"/>
              </a:rPr>
              <a:t>21</a:t>
            </a:r>
            <a:r>
              <a:rPr lang="de-DE" altLang="de-DE" sz="1400" dirty="0">
                <a:solidFill>
                  <a:schemeClr val="tx2"/>
                </a:solidFill>
                <a:latin typeface="+mj-lt"/>
                <a:cs typeface="Arial" panose="020B0604020202020204" pitchFamily="34" charset="0"/>
              </a:rPr>
              <a:t>)</a:t>
            </a:r>
          </a:p>
          <a:p>
            <a:pPr marL="285750" indent="-285750" eaLnBrk="1" hangingPunct="1">
              <a:spcBef>
                <a:spcPct val="50000"/>
              </a:spcBef>
              <a:buClr>
                <a:srgbClr val="002060"/>
              </a:buClr>
              <a:buFont typeface="Wingdings" panose="05000000000000000000" pitchFamily="2" charset="2"/>
              <a:buChar char="§"/>
              <a:defRPr/>
            </a:pPr>
            <a:r>
              <a:rPr lang="de-DE" altLang="de-DE" sz="1400" dirty="0">
                <a:solidFill>
                  <a:schemeClr val="tx2"/>
                </a:solidFill>
                <a:latin typeface="+mj-lt"/>
                <a:cs typeface="Arial" panose="020B0604020202020204" pitchFamily="34" charset="0"/>
              </a:rPr>
              <a:t>Liquiditätsplan (13 Wo.)</a:t>
            </a:r>
          </a:p>
          <a:p>
            <a:pPr marL="285750" indent="-285750" eaLnBrk="1" hangingPunct="1">
              <a:spcBef>
                <a:spcPct val="50000"/>
              </a:spcBef>
              <a:buClr>
                <a:srgbClr val="002060"/>
              </a:buClr>
              <a:buFont typeface="Wingdings" panose="05000000000000000000" pitchFamily="2" charset="2"/>
              <a:buChar char="§"/>
              <a:defRPr/>
            </a:pPr>
            <a:r>
              <a:rPr lang="de-DE" altLang="de-DE" sz="1400" dirty="0">
                <a:solidFill>
                  <a:schemeClr val="tx2"/>
                </a:solidFill>
                <a:latin typeface="+mj-lt"/>
                <a:cs typeface="Arial" panose="020B0604020202020204" pitchFamily="34" charset="0"/>
              </a:rPr>
              <a:t>Abgrenzung Zahlungsstockung / Zahlungsunfähigkeit</a:t>
            </a:r>
          </a:p>
        </p:txBody>
      </p:sp>
      <p:sp>
        <p:nvSpPr>
          <p:cNvPr id="70660" name="Foliennummernplatzhalter 2">
            <a:extLst>
              <a:ext uri="{FF2B5EF4-FFF2-40B4-BE49-F238E27FC236}">
                <a16:creationId xmlns:a16="http://schemas.microsoft.com/office/drawing/2014/main" id="{4DCAAD51-F826-4C9E-AD39-2E8FDBDBFF8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163215E7-8D03-47E8-84E8-59C734FE9476}" type="slidenum">
              <a:rPr lang="de-DE" altLang="de-DE" sz="1000"/>
              <a:pPr>
                <a:spcBef>
                  <a:spcPct val="0"/>
                </a:spcBef>
                <a:buClrTx/>
                <a:buSzTx/>
                <a:buFontTx/>
                <a:buNone/>
              </a:pPr>
              <a:t>41</a:t>
            </a:fld>
            <a:endParaRPr lang="de-DE" altLang="de-DE" sz="1000"/>
          </a:p>
        </p:txBody>
      </p:sp>
      <p:sp>
        <p:nvSpPr>
          <p:cNvPr id="3" name="Pfeil: Fünfeck 2">
            <a:extLst>
              <a:ext uri="{FF2B5EF4-FFF2-40B4-BE49-F238E27FC236}">
                <a16:creationId xmlns:a16="http://schemas.microsoft.com/office/drawing/2014/main" id="{8F875AA6-3990-462C-84E8-555A55027D90}"/>
              </a:ext>
            </a:extLst>
          </p:cNvPr>
          <p:cNvSpPr/>
          <p:nvPr/>
        </p:nvSpPr>
        <p:spPr>
          <a:xfrm>
            <a:off x="199151" y="1916832"/>
            <a:ext cx="1439862" cy="1878013"/>
          </a:xfrm>
          <a:prstGeom prst="homePlate">
            <a:avLst>
              <a:gd name="adj" fmla="val 20742"/>
            </a:avLst>
          </a:prstGeom>
          <a:solidFill>
            <a:srgbClr val="E5F2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b="1" dirty="0">
                <a:solidFill>
                  <a:schemeClr val="tx2">
                    <a:lumMod val="85000"/>
                    <a:lumOff val="15000"/>
                  </a:schemeClr>
                </a:solidFill>
              </a:rPr>
              <a:t>Grundlage</a:t>
            </a:r>
          </a:p>
        </p:txBody>
      </p:sp>
      <p:sp>
        <p:nvSpPr>
          <p:cNvPr id="10" name="Pfeil: Fünfeck 9">
            <a:extLst>
              <a:ext uri="{FF2B5EF4-FFF2-40B4-BE49-F238E27FC236}">
                <a16:creationId xmlns:a16="http://schemas.microsoft.com/office/drawing/2014/main" id="{B023D975-C49B-4988-B4C6-A1CBA1A29372}"/>
              </a:ext>
            </a:extLst>
          </p:cNvPr>
          <p:cNvSpPr/>
          <p:nvPr/>
        </p:nvSpPr>
        <p:spPr>
          <a:xfrm>
            <a:off x="184863" y="3934545"/>
            <a:ext cx="1439863" cy="1143000"/>
          </a:xfrm>
          <a:prstGeom prst="homePlate">
            <a:avLst>
              <a:gd name="adj" fmla="val 26311"/>
            </a:avLst>
          </a:prstGeom>
          <a:solidFill>
            <a:srgbClr val="E5F2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b="1" dirty="0">
                <a:solidFill>
                  <a:schemeClr val="tx2">
                    <a:lumMod val="85000"/>
                    <a:lumOff val="15000"/>
                  </a:schemeClr>
                </a:solidFill>
              </a:rPr>
              <a:t>Beurteilung</a:t>
            </a:r>
          </a:p>
        </p:txBody>
      </p:sp>
      <p:sp>
        <p:nvSpPr>
          <p:cNvPr id="11" name="Rechteck 10">
            <a:extLst>
              <a:ext uri="{FF2B5EF4-FFF2-40B4-BE49-F238E27FC236}">
                <a16:creationId xmlns:a16="http://schemas.microsoft.com/office/drawing/2014/main" id="{E742609B-9762-481C-A3E5-84EA6E04EAA4}"/>
              </a:ext>
            </a:extLst>
          </p:cNvPr>
          <p:cNvSpPr/>
          <p:nvPr/>
        </p:nvSpPr>
        <p:spPr>
          <a:xfrm>
            <a:off x="1783476" y="3934545"/>
            <a:ext cx="7112000" cy="1143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en-US" altLang="en-US">
              <a:solidFill>
                <a:srgbClr val="FFFFFF"/>
              </a:solidFill>
              <a:latin typeface="Frutiger 45 light" pitchFamily="34" charset="0"/>
            </a:endParaRPr>
          </a:p>
        </p:txBody>
      </p:sp>
      <p:sp>
        <p:nvSpPr>
          <p:cNvPr id="39947" name="Text Box 3">
            <a:extLst>
              <a:ext uri="{FF2B5EF4-FFF2-40B4-BE49-F238E27FC236}">
                <a16:creationId xmlns:a16="http://schemas.microsoft.com/office/drawing/2014/main" id="{63ECB82A-559D-4DA4-850D-3E480C5D654D}"/>
              </a:ext>
            </a:extLst>
          </p:cNvPr>
          <p:cNvSpPr txBox="1">
            <a:spLocks noChangeArrowheads="1"/>
          </p:cNvSpPr>
          <p:nvPr/>
        </p:nvSpPr>
        <p:spPr bwMode="auto">
          <a:xfrm>
            <a:off x="1854913" y="4031382"/>
            <a:ext cx="6988175"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285750" indent="-28575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
                <a:srgbClr val="002060"/>
              </a:buClr>
              <a:buSzTx/>
              <a:buFont typeface="Wingdings" panose="05000000000000000000" pitchFamily="2" charset="2"/>
              <a:buChar char="§"/>
            </a:pPr>
            <a:r>
              <a:rPr lang="de-DE" altLang="en-US" sz="1400">
                <a:solidFill>
                  <a:schemeClr val="tx2"/>
                </a:solidFill>
              </a:rPr>
              <a:t> </a:t>
            </a:r>
          </a:p>
          <a:p>
            <a:pPr eaLnBrk="1" hangingPunct="1">
              <a:spcBef>
                <a:spcPct val="50000"/>
              </a:spcBef>
              <a:buClr>
                <a:srgbClr val="002060"/>
              </a:buClr>
              <a:buSzTx/>
              <a:buFont typeface="Wingdings" panose="05000000000000000000" pitchFamily="2" charset="2"/>
              <a:buChar char="§"/>
            </a:pPr>
            <a:r>
              <a:rPr lang="de-DE" altLang="en-US" sz="1400">
                <a:solidFill>
                  <a:schemeClr val="tx2"/>
                </a:solidFill>
              </a:rPr>
              <a:t> </a:t>
            </a:r>
          </a:p>
          <a:p>
            <a:pPr eaLnBrk="1" hangingPunct="1">
              <a:spcBef>
                <a:spcPct val="50000"/>
              </a:spcBef>
              <a:buClr>
                <a:srgbClr val="002060"/>
              </a:buClr>
              <a:buSzTx/>
              <a:buFont typeface="Wingdings" panose="05000000000000000000" pitchFamily="2" charset="2"/>
              <a:buChar char="§"/>
            </a:pPr>
            <a:r>
              <a:rPr lang="de-DE" altLang="en-US" sz="1400">
                <a:solidFill>
                  <a:schemeClr val="tx2"/>
                </a:solidFill>
              </a:rPr>
              <a:t>  </a:t>
            </a:r>
          </a:p>
          <a:p>
            <a:pPr eaLnBrk="1" hangingPunct="1">
              <a:spcBef>
                <a:spcPct val="50000"/>
              </a:spcBef>
              <a:buClr>
                <a:srgbClr val="002060"/>
              </a:buClr>
              <a:buSzTx/>
              <a:buFont typeface="Wingdings" panose="05000000000000000000" pitchFamily="2" charset="2"/>
              <a:buChar char="§"/>
            </a:pPr>
            <a:endParaRPr lang="de-DE" altLang="en-US" sz="1400">
              <a:solidFill>
                <a:schemeClr val="tx2"/>
              </a:solidFill>
            </a:endParaRPr>
          </a:p>
        </p:txBody>
      </p:sp>
      <p:sp>
        <p:nvSpPr>
          <p:cNvPr id="13" name="Titel 3">
            <a:extLst>
              <a:ext uri="{FF2B5EF4-FFF2-40B4-BE49-F238E27FC236}">
                <a16:creationId xmlns:a16="http://schemas.microsoft.com/office/drawing/2014/main" id="{D7142892-634D-4994-A844-1E2483759BE0}"/>
              </a:ext>
            </a:extLst>
          </p:cNvPr>
          <p:cNvSpPr>
            <a:spLocks noGrp="1"/>
          </p:cNvSpPr>
          <p:nvPr>
            <p:ph type="title"/>
          </p:nvPr>
        </p:nvSpPr>
        <p:spPr>
          <a:xfrm>
            <a:off x="457200" y="44450"/>
            <a:ext cx="8219256" cy="1143000"/>
          </a:xfrm>
        </p:spPr>
        <p:txBody>
          <a:bodyPr/>
          <a:lstStyle/>
          <a:p>
            <a:pPr marL="360363" indent="-360363"/>
            <a:r>
              <a:rPr lang="de-DE" altLang="en-US" dirty="0"/>
              <a:t>5. Krisenursachen und Stadium der Krise sowie Ausschluss der Insolvenzreife</a:t>
            </a:r>
            <a:endParaRPr lang="de-DE" altLang="en-US" sz="2000" dirty="0"/>
          </a:p>
        </p:txBody>
      </p:sp>
      <p:sp>
        <p:nvSpPr>
          <p:cNvPr id="14" name="Rechteck 13">
            <a:extLst>
              <a:ext uri="{FF2B5EF4-FFF2-40B4-BE49-F238E27FC236}">
                <a16:creationId xmlns:a16="http://schemas.microsoft.com/office/drawing/2014/main" id="{34F4B2B3-782A-4D42-B001-45DE079B5495}"/>
              </a:ext>
            </a:extLst>
          </p:cNvPr>
          <p:cNvSpPr/>
          <p:nvPr/>
        </p:nvSpPr>
        <p:spPr>
          <a:xfrm>
            <a:off x="302991" y="1187450"/>
            <a:ext cx="7221337" cy="665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rgbClr val="80BEC9"/>
                </a:solidFill>
              </a:rPr>
              <a:t>Beurteilung des Vorliegens einer Zahlungsunfähigkeit nach § 17 InsO</a:t>
            </a:r>
          </a:p>
        </p:txBody>
      </p:sp>
    </p:spTree>
    <p:extLst>
      <p:ext uri="{BB962C8B-B14F-4D97-AF65-F5344CB8AC3E}">
        <p14:creationId xmlns:p14="http://schemas.microsoft.com/office/powerpoint/2010/main" val="3622150019"/>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Foliennummernplatzhalter 2">
            <a:extLst>
              <a:ext uri="{FF2B5EF4-FFF2-40B4-BE49-F238E27FC236}">
                <a16:creationId xmlns:a16="http://schemas.microsoft.com/office/drawing/2014/main" id="{4DCAAD51-F826-4C9E-AD39-2E8FDBDBFF8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163215E7-8D03-47E8-84E8-59C734FE9476}" type="slidenum">
              <a:rPr lang="de-DE" altLang="de-DE" sz="1000"/>
              <a:pPr>
                <a:spcBef>
                  <a:spcPct val="0"/>
                </a:spcBef>
                <a:buClrTx/>
                <a:buSzTx/>
                <a:buFontTx/>
                <a:buNone/>
              </a:pPr>
              <a:t>42</a:t>
            </a:fld>
            <a:endParaRPr lang="de-DE" altLang="de-DE" sz="1000"/>
          </a:p>
        </p:txBody>
      </p:sp>
      <p:sp>
        <p:nvSpPr>
          <p:cNvPr id="13" name="Titel 3">
            <a:extLst>
              <a:ext uri="{FF2B5EF4-FFF2-40B4-BE49-F238E27FC236}">
                <a16:creationId xmlns:a16="http://schemas.microsoft.com/office/drawing/2014/main" id="{D7142892-634D-4994-A844-1E2483759BE0}"/>
              </a:ext>
            </a:extLst>
          </p:cNvPr>
          <p:cNvSpPr>
            <a:spLocks noGrp="1"/>
          </p:cNvSpPr>
          <p:nvPr>
            <p:ph type="title"/>
          </p:nvPr>
        </p:nvSpPr>
        <p:spPr>
          <a:xfrm>
            <a:off x="457200" y="44450"/>
            <a:ext cx="8219256" cy="1143000"/>
          </a:xfrm>
        </p:spPr>
        <p:txBody>
          <a:bodyPr/>
          <a:lstStyle/>
          <a:p>
            <a:pPr marL="360363" indent="-360363"/>
            <a:r>
              <a:rPr lang="de-DE" altLang="en-US" dirty="0"/>
              <a:t>5. Krisenursachen und Stadium der Krise sowie Ausschluss der Insolvenzreife</a:t>
            </a:r>
            <a:endParaRPr lang="de-DE" altLang="en-US" sz="2000" dirty="0"/>
          </a:p>
        </p:txBody>
      </p:sp>
      <p:sp>
        <p:nvSpPr>
          <p:cNvPr id="14" name="Rechteck 13">
            <a:extLst>
              <a:ext uri="{FF2B5EF4-FFF2-40B4-BE49-F238E27FC236}">
                <a16:creationId xmlns:a16="http://schemas.microsoft.com/office/drawing/2014/main" id="{34F4B2B3-782A-4D42-B001-45DE079B5495}"/>
              </a:ext>
            </a:extLst>
          </p:cNvPr>
          <p:cNvSpPr/>
          <p:nvPr/>
        </p:nvSpPr>
        <p:spPr>
          <a:xfrm>
            <a:off x="302991" y="1187450"/>
            <a:ext cx="7221337" cy="665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rgbClr val="80BEC9"/>
                </a:solidFill>
              </a:rPr>
              <a:t>Beurteilung des Vorliegens einer Überschuldung nach § 19 InsO</a:t>
            </a:r>
          </a:p>
        </p:txBody>
      </p:sp>
      <p:sp>
        <p:nvSpPr>
          <p:cNvPr id="12" name="Rechteck 11">
            <a:extLst>
              <a:ext uri="{FF2B5EF4-FFF2-40B4-BE49-F238E27FC236}">
                <a16:creationId xmlns:a16="http://schemas.microsoft.com/office/drawing/2014/main" id="{0486744A-7FBD-4086-AA99-889A54890882}"/>
              </a:ext>
            </a:extLst>
          </p:cNvPr>
          <p:cNvSpPr/>
          <p:nvPr/>
        </p:nvSpPr>
        <p:spPr>
          <a:xfrm>
            <a:off x="1741130" y="1847827"/>
            <a:ext cx="7123112" cy="18192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en-US" altLang="en-US">
              <a:solidFill>
                <a:srgbClr val="FFFFFF"/>
              </a:solidFill>
              <a:latin typeface="Frutiger 45 light" pitchFamily="34" charset="0"/>
            </a:endParaRPr>
          </a:p>
        </p:txBody>
      </p:sp>
      <p:sp>
        <p:nvSpPr>
          <p:cNvPr id="15" name="Text Box 3">
            <a:extLst>
              <a:ext uri="{FF2B5EF4-FFF2-40B4-BE49-F238E27FC236}">
                <a16:creationId xmlns:a16="http://schemas.microsoft.com/office/drawing/2014/main" id="{2A46A013-BEFF-4FA9-B655-ED3F7E8554F5}"/>
              </a:ext>
            </a:extLst>
          </p:cNvPr>
          <p:cNvSpPr txBox="1">
            <a:spLocks noChangeArrowheads="1"/>
          </p:cNvSpPr>
          <p:nvPr/>
        </p:nvSpPr>
        <p:spPr bwMode="auto">
          <a:xfrm>
            <a:off x="1812567" y="1847826"/>
            <a:ext cx="6988175" cy="172354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rgbClr val="08738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buClr>
                <a:srgbClr val="A2877C"/>
              </a:buClr>
              <a:defRPr/>
            </a:pPr>
            <a:r>
              <a:rPr lang="de-DE" altLang="de-DE" sz="1600" b="1" u="sng" dirty="0" err="1">
                <a:solidFill>
                  <a:schemeClr val="tx2"/>
                </a:solidFill>
                <a:latin typeface="+mj-lt"/>
                <a:cs typeface="Arial" panose="020B0604020202020204" pitchFamily="34" charset="0"/>
              </a:rPr>
              <a:t>Fortbestehensprognose</a:t>
            </a:r>
            <a:r>
              <a:rPr lang="de-DE" altLang="de-DE" sz="1600" b="1" u="sng" dirty="0">
                <a:solidFill>
                  <a:schemeClr val="tx2"/>
                </a:solidFill>
                <a:latin typeface="+mj-lt"/>
                <a:cs typeface="Arial" panose="020B0604020202020204" pitchFamily="34" charset="0"/>
              </a:rPr>
              <a:t>:</a:t>
            </a:r>
          </a:p>
          <a:p>
            <a:pPr marL="285750" indent="-285750" eaLnBrk="1" hangingPunct="1">
              <a:spcBef>
                <a:spcPct val="50000"/>
              </a:spcBef>
              <a:buClr>
                <a:srgbClr val="002060"/>
              </a:buClr>
              <a:buFont typeface="Wingdings" panose="05000000000000000000" pitchFamily="2" charset="2"/>
              <a:buChar char="§"/>
              <a:defRPr/>
            </a:pPr>
            <a:r>
              <a:rPr lang="de-DE" altLang="de-DE" sz="1400" dirty="0">
                <a:solidFill>
                  <a:schemeClr val="tx2"/>
                </a:solidFill>
                <a:latin typeface="+mj-lt"/>
                <a:cs typeface="Arial" panose="020B0604020202020204" pitchFamily="34" charset="0"/>
              </a:rPr>
              <a:t>Die positive </a:t>
            </a:r>
            <a:r>
              <a:rPr lang="de-DE" altLang="de-DE" sz="1400" dirty="0" err="1">
                <a:solidFill>
                  <a:schemeClr val="tx2"/>
                </a:solidFill>
                <a:latin typeface="+mj-lt"/>
                <a:cs typeface="Arial" panose="020B0604020202020204" pitchFamily="34" charset="0"/>
              </a:rPr>
              <a:t>Fortbestehensprognose</a:t>
            </a:r>
            <a:r>
              <a:rPr lang="de-DE" altLang="de-DE" sz="1400" dirty="0">
                <a:solidFill>
                  <a:schemeClr val="tx2"/>
                </a:solidFill>
                <a:latin typeface="+mj-lt"/>
                <a:cs typeface="Arial" panose="020B0604020202020204" pitchFamily="34" charset="0"/>
              </a:rPr>
              <a:t> ist relevant im Zusammenhang mit der Frage, ob eine insolvenzrechtliche Überschuldung besteht oder welche Wertansätze im Rahmen der insolvenzrechtlichen Überschuldungsprüfung anzusetzen sind</a:t>
            </a:r>
          </a:p>
          <a:p>
            <a:pPr marL="285750" indent="-285750" eaLnBrk="1" hangingPunct="1">
              <a:spcBef>
                <a:spcPts val="600"/>
              </a:spcBef>
              <a:buClr>
                <a:srgbClr val="002060"/>
              </a:buClr>
              <a:buFont typeface="Wingdings" panose="05000000000000000000" pitchFamily="2" charset="2"/>
              <a:buChar char="§"/>
              <a:defRPr/>
            </a:pPr>
            <a:r>
              <a:rPr lang="de-DE" altLang="de-DE" sz="1400" dirty="0">
                <a:solidFill>
                  <a:schemeClr val="tx2"/>
                </a:solidFill>
                <a:latin typeface="+mj-lt"/>
                <a:cs typeface="Arial" panose="020B0604020202020204" pitchFamily="34" charset="0"/>
              </a:rPr>
              <a:t>Es handelt sich um eine rein liquiditätsorientierte Betrachtung mit der Frage, ob die Zahlungsfähigkeit in den nächsten 12 Monaten mit überwiegender Wahrscheinlichkeit aufrecht erhalten werden kann</a:t>
            </a:r>
          </a:p>
        </p:txBody>
      </p:sp>
      <p:sp>
        <p:nvSpPr>
          <p:cNvPr id="16" name="Rechteck 15">
            <a:extLst>
              <a:ext uri="{FF2B5EF4-FFF2-40B4-BE49-F238E27FC236}">
                <a16:creationId xmlns:a16="http://schemas.microsoft.com/office/drawing/2014/main" id="{AC1F1D4D-E169-4CB2-BCAD-11B3D69FDF56}"/>
              </a:ext>
            </a:extLst>
          </p:cNvPr>
          <p:cNvSpPr/>
          <p:nvPr/>
        </p:nvSpPr>
        <p:spPr>
          <a:xfrm>
            <a:off x="1734192" y="4725965"/>
            <a:ext cx="7123112" cy="1287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a:spcBef>
                <a:spcPct val="20000"/>
              </a:spcBef>
              <a:buChar char="–"/>
              <a:defRPr sz="1400">
                <a:solidFill>
                  <a:schemeClr val="tx1"/>
                </a:solidFill>
                <a:latin typeface="Arial" pitchFamily="34" charset="0"/>
                <a:ea typeface="Arial" pitchFamily="34" charset="0"/>
                <a:cs typeface="Arial" pitchFamily="34" charset="0"/>
              </a:defRPr>
            </a:lvl4pPr>
            <a:lvl5pPr marL="2057400" indent="-228600">
              <a:spcBef>
                <a:spcPct val="20000"/>
              </a:spcBef>
              <a:defRPr sz="1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eaLnBrk="1" hangingPunct="1">
              <a:spcBef>
                <a:spcPts val="600"/>
              </a:spcBef>
              <a:buClr>
                <a:srgbClr val="A2877C"/>
              </a:buClr>
              <a:buSzTx/>
              <a:buFontTx/>
              <a:buNone/>
              <a:defRPr/>
            </a:pPr>
            <a:r>
              <a:rPr lang="de-DE" altLang="de-DE" sz="1400" b="1" dirty="0">
                <a:solidFill>
                  <a:schemeClr val="tx2"/>
                </a:solidFill>
                <a:latin typeface="Frutiger 45 light" pitchFamily="34" charset="0"/>
              </a:rPr>
              <a:t>Anmerkung: </a:t>
            </a:r>
            <a:r>
              <a:rPr lang="de-DE" altLang="de-DE" sz="1400" dirty="0">
                <a:solidFill>
                  <a:schemeClr val="tx2"/>
                </a:solidFill>
                <a:latin typeface="Frutiger 45 light" pitchFamily="34" charset="0"/>
              </a:rPr>
              <a:t>In der Praxis sieht sich der Konzeptersteller in diesem Punkt regelmäßig mit einem Zirkulationsproblem konfrontiert; Die Fortbestehensprognose ist nämlich regelmäßig nur dann positiv , wenn das Sanierungskonzept angenommen und konsequent umgesetzt wird. Insofern kann hier formuliert werden: </a:t>
            </a:r>
          </a:p>
          <a:p>
            <a:pPr eaLnBrk="1" hangingPunct="1">
              <a:spcBef>
                <a:spcPts val="300"/>
              </a:spcBef>
              <a:buClr>
                <a:srgbClr val="A2877C"/>
              </a:buClr>
              <a:buSzTx/>
              <a:buFontTx/>
              <a:buNone/>
              <a:defRPr/>
            </a:pPr>
            <a:r>
              <a:rPr lang="de-DE" altLang="de-DE" sz="1400" dirty="0">
                <a:solidFill>
                  <a:schemeClr val="tx2"/>
                </a:solidFill>
                <a:latin typeface="Frutiger 45 light" pitchFamily="34" charset="0"/>
              </a:rPr>
              <a:t>„Die positive Fortbestehensprognose setzt voraus, dass das Sanierungskonzept konsequent umgesetzt wird.</a:t>
            </a:r>
            <a:r>
              <a:rPr lang="ja-JP" altLang="de-DE" sz="1400" dirty="0">
                <a:solidFill>
                  <a:schemeClr val="tx2"/>
                </a:solidFill>
                <a:latin typeface="Frutiger 45 light" pitchFamily="34" charset="0"/>
              </a:rPr>
              <a:t>“</a:t>
            </a:r>
            <a:endParaRPr lang="de-DE" altLang="de-DE" sz="1400" dirty="0">
              <a:solidFill>
                <a:schemeClr val="tx2"/>
              </a:solidFill>
              <a:latin typeface="Frutiger 45 light" pitchFamily="34" charset="0"/>
            </a:endParaRPr>
          </a:p>
        </p:txBody>
      </p:sp>
      <p:sp>
        <p:nvSpPr>
          <p:cNvPr id="17" name="Pfeil: Fünfeck 16">
            <a:extLst>
              <a:ext uri="{FF2B5EF4-FFF2-40B4-BE49-F238E27FC236}">
                <a16:creationId xmlns:a16="http://schemas.microsoft.com/office/drawing/2014/main" id="{5D205F9A-CAF1-4101-A227-A75A31200343}"/>
              </a:ext>
            </a:extLst>
          </p:cNvPr>
          <p:cNvSpPr/>
          <p:nvPr/>
        </p:nvSpPr>
        <p:spPr>
          <a:xfrm>
            <a:off x="156805" y="1846238"/>
            <a:ext cx="1439862" cy="1878013"/>
          </a:xfrm>
          <a:prstGeom prst="homePlate">
            <a:avLst>
              <a:gd name="adj" fmla="val 20742"/>
            </a:avLst>
          </a:prstGeom>
          <a:solidFill>
            <a:srgbClr val="E5F2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b="1" dirty="0">
                <a:solidFill>
                  <a:schemeClr val="tx2">
                    <a:lumMod val="85000"/>
                    <a:lumOff val="15000"/>
                  </a:schemeClr>
                </a:solidFill>
              </a:rPr>
              <a:t>Grundlage</a:t>
            </a:r>
          </a:p>
        </p:txBody>
      </p:sp>
      <p:sp>
        <p:nvSpPr>
          <p:cNvPr id="18" name="Pfeil: Fünfeck 17">
            <a:extLst>
              <a:ext uri="{FF2B5EF4-FFF2-40B4-BE49-F238E27FC236}">
                <a16:creationId xmlns:a16="http://schemas.microsoft.com/office/drawing/2014/main" id="{18F05807-8310-4757-AB5C-0111DD09F14E}"/>
              </a:ext>
            </a:extLst>
          </p:cNvPr>
          <p:cNvSpPr/>
          <p:nvPr/>
        </p:nvSpPr>
        <p:spPr>
          <a:xfrm>
            <a:off x="149867" y="4725964"/>
            <a:ext cx="1439862" cy="1287056"/>
          </a:xfrm>
          <a:prstGeom prst="homePlate">
            <a:avLst>
              <a:gd name="adj" fmla="val 26311"/>
            </a:avLst>
          </a:prstGeom>
          <a:solidFill>
            <a:srgbClr val="80BE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b="1" dirty="0"/>
              <a:t>Anmerkung</a:t>
            </a:r>
          </a:p>
        </p:txBody>
      </p:sp>
      <p:sp>
        <p:nvSpPr>
          <p:cNvPr id="19" name="Pfeil: Fünfeck 18">
            <a:extLst>
              <a:ext uri="{FF2B5EF4-FFF2-40B4-BE49-F238E27FC236}">
                <a16:creationId xmlns:a16="http://schemas.microsoft.com/office/drawing/2014/main" id="{D0E82040-B17A-451C-A87F-966A7147DDF3}"/>
              </a:ext>
            </a:extLst>
          </p:cNvPr>
          <p:cNvSpPr/>
          <p:nvPr/>
        </p:nvSpPr>
        <p:spPr>
          <a:xfrm>
            <a:off x="137545" y="3811540"/>
            <a:ext cx="1439863" cy="769986"/>
          </a:xfrm>
          <a:prstGeom prst="homePlate">
            <a:avLst>
              <a:gd name="adj" fmla="val 26311"/>
            </a:avLst>
          </a:prstGeom>
          <a:solidFill>
            <a:srgbClr val="E5F2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b="1" dirty="0">
                <a:solidFill>
                  <a:schemeClr val="tx2">
                    <a:lumMod val="85000"/>
                    <a:lumOff val="15000"/>
                  </a:schemeClr>
                </a:solidFill>
              </a:rPr>
              <a:t>Beurteilung</a:t>
            </a:r>
          </a:p>
        </p:txBody>
      </p:sp>
      <p:sp>
        <p:nvSpPr>
          <p:cNvPr id="20" name="Rechteck 19">
            <a:extLst>
              <a:ext uri="{FF2B5EF4-FFF2-40B4-BE49-F238E27FC236}">
                <a16:creationId xmlns:a16="http://schemas.microsoft.com/office/drawing/2014/main" id="{5AF7E66E-D783-486F-8CFA-FA921AFB49E6}"/>
              </a:ext>
            </a:extLst>
          </p:cNvPr>
          <p:cNvSpPr/>
          <p:nvPr/>
        </p:nvSpPr>
        <p:spPr>
          <a:xfrm>
            <a:off x="1736158" y="3811540"/>
            <a:ext cx="7112000" cy="7699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en-US" altLang="en-US">
              <a:solidFill>
                <a:srgbClr val="FFFFFF"/>
              </a:solidFill>
              <a:latin typeface="Frutiger 45 light" pitchFamily="34" charset="0"/>
            </a:endParaRPr>
          </a:p>
        </p:txBody>
      </p:sp>
      <p:sp>
        <p:nvSpPr>
          <p:cNvPr id="21" name="Text Box 3">
            <a:extLst>
              <a:ext uri="{FF2B5EF4-FFF2-40B4-BE49-F238E27FC236}">
                <a16:creationId xmlns:a16="http://schemas.microsoft.com/office/drawing/2014/main" id="{B6DF6A55-1284-4FC9-917E-2ABFC0933005}"/>
              </a:ext>
            </a:extLst>
          </p:cNvPr>
          <p:cNvSpPr txBox="1">
            <a:spLocks noChangeArrowheads="1"/>
          </p:cNvSpPr>
          <p:nvPr/>
        </p:nvSpPr>
        <p:spPr bwMode="auto">
          <a:xfrm>
            <a:off x="1807595" y="3908376"/>
            <a:ext cx="69881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285750" indent="-28575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
                <a:srgbClr val="002060"/>
              </a:buClr>
              <a:buSzTx/>
              <a:buFont typeface="Wingdings" panose="05000000000000000000" pitchFamily="2" charset="2"/>
              <a:buChar char="§"/>
            </a:pPr>
            <a:r>
              <a:rPr lang="de-DE" altLang="en-US" sz="1400" dirty="0">
                <a:solidFill>
                  <a:schemeClr val="tx2"/>
                </a:solidFill>
              </a:rPr>
              <a:t> </a:t>
            </a:r>
          </a:p>
          <a:p>
            <a:pPr eaLnBrk="1" hangingPunct="1">
              <a:spcBef>
                <a:spcPct val="50000"/>
              </a:spcBef>
              <a:buClr>
                <a:srgbClr val="002060"/>
              </a:buClr>
              <a:buSzTx/>
              <a:buFont typeface="Wingdings" panose="05000000000000000000" pitchFamily="2" charset="2"/>
              <a:buChar char="§"/>
            </a:pPr>
            <a:r>
              <a:rPr lang="de-DE" altLang="en-US" sz="1400" dirty="0">
                <a:solidFill>
                  <a:schemeClr val="tx2"/>
                </a:solidFill>
              </a:rPr>
              <a:t>   </a:t>
            </a:r>
          </a:p>
          <a:p>
            <a:pPr eaLnBrk="1" hangingPunct="1">
              <a:spcBef>
                <a:spcPct val="50000"/>
              </a:spcBef>
              <a:buClr>
                <a:srgbClr val="002060"/>
              </a:buClr>
              <a:buSzTx/>
              <a:buFont typeface="Wingdings" panose="05000000000000000000" pitchFamily="2" charset="2"/>
              <a:buChar char="§"/>
            </a:pPr>
            <a:endParaRPr lang="de-DE" altLang="en-US" sz="1400" dirty="0">
              <a:solidFill>
                <a:schemeClr val="tx2"/>
              </a:solidFill>
            </a:endParaRPr>
          </a:p>
        </p:txBody>
      </p:sp>
    </p:spTree>
    <p:extLst>
      <p:ext uri="{BB962C8B-B14F-4D97-AF65-F5344CB8AC3E}">
        <p14:creationId xmlns:p14="http://schemas.microsoft.com/office/powerpoint/2010/main" val="2748654568"/>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Foliennummernplatzhalter 2">
            <a:extLst>
              <a:ext uri="{FF2B5EF4-FFF2-40B4-BE49-F238E27FC236}">
                <a16:creationId xmlns:a16="http://schemas.microsoft.com/office/drawing/2014/main" id="{4DCAAD51-F826-4C9E-AD39-2E8FDBDBFF81}"/>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163215E7-8D03-47E8-84E8-59C734FE9476}" type="slidenum">
              <a:rPr lang="de-DE" altLang="de-DE" sz="1000"/>
              <a:pPr>
                <a:spcBef>
                  <a:spcPct val="0"/>
                </a:spcBef>
                <a:buClrTx/>
                <a:buSzTx/>
                <a:buFontTx/>
                <a:buNone/>
              </a:pPr>
              <a:t>43</a:t>
            </a:fld>
            <a:endParaRPr lang="de-DE" altLang="de-DE" sz="1000"/>
          </a:p>
        </p:txBody>
      </p:sp>
      <p:sp>
        <p:nvSpPr>
          <p:cNvPr id="13" name="Titel 3">
            <a:extLst>
              <a:ext uri="{FF2B5EF4-FFF2-40B4-BE49-F238E27FC236}">
                <a16:creationId xmlns:a16="http://schemas.microsoft.com/office/drawing/2014/main" id="{D7142892-634D-4994-A844-1E2483759BE0}"/>
              </a:ext>
            </a:extLst>
          </p:cNvPr>
          <p:cNvSpPr>
            <a:spLocks noGrp="1"/>
          </p:cNvSpPr>
          <p:nvPr>
            <p:ph type="title"/>
          </p:nvPr>
        </p:nvSpPr>
        <p:spPr>
          <a:xfrm>
            <a:off x="457200" y="44450"/>
            <a:ext cx="8219256" cy="1143000"/>
          </a:xfrm>
        </p:spPr>
        <p:txBody>
          <a:bodyPr/>
          <a:lstStyle/>
          <a:p>
            <a:pPr marL="360363" indent="-360363"/>
            <a:r>
              <a:rPr lang="de-DE" altLang="en-US" dirty="0"/>
              <a:t>5. Krisenursachen und Stadium der Krise sowie Ausschluss der Insolvenzreife</a:t>
            </a:r>
            <a:endParaRPr lang="de-DE" altLang="en-US" sz="2000" dirty="0"/>
          </a:p>
        </p:txBody>
      </p:sp>
      <p:sp>
        <p:nvSpPr>
          <p:cNvPr id="14" name="Rechteck 13">
            <a:extLst>
              <a:ext uri="{FF2B5EF4-FFF2-40B4-BE49-F238E27FC236}">
                <a16:creationId xmlns:a16="http://schemas.microsoft.com/office/drawing/2014/main" id="{34F4B2B3-782A-4D42-B001-45DE079B5495}"/>
              </a:ext>
            </a:extLst>
          </p:cNvPr>
          <p:cNvSpPr/>
          <p:nvPr/>
        </p:nvSpPr>
        <p:spPr>
          <a:xfrm>
            <a:off x="302991" y="1187450"/>
            <a:ext cx="7221337" cy="665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rgbClr val="80BEC9"/>
                </a:solidFill>
              </a:rPr>
              <a:t>Beurteilung der Fortführung nach § 252 Abs. 1 Nr. 2 HGB</a:t>
            </a:r>
          </a:p>
        </p:txBody>
      </p:sp>
      <p:sp>
        <p:nvSpPr>
          <p:cNvPr id="22" name="Rechteck 21">
            <a:extLst>
              <a:ext uri="{FF2B5EF4-FFF2-40B4-BE49-F238E27FC236}">
                <a16:creationId xmlns:a16="http://schemas.microsoft.com/office/drawing/2014/main" id="{B64E8BBC-B5D6-4DA5-B8A2-7FD72A8598E4}"/>
              </a:ext>
            </a:extLst>
          </p:cNvPr>
          <p:cNvSpPr/>
          <p:nvPr/>
        </p:nvSpPr>
        <p:spPr>
          <a:xfrm>
            <a:off x="1770063" y="1848626"/>
            <a:ext cx="7123112" cy="27225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en-US" altLang="en-US">
              <a:solidFill>
                <a:srgbClr val="FFFFFF"/>
              </a:solidFill>
              <a:latin typeface="Frutiger 45 light" pitchFamily="34" charset="0"/>
            </a:endParaRPr>
          </a:p>
        </p:txBody>
      </p:sp>
      <p:sp>
        <p:nvSpPr>
          <p:cNvPr id="23" name="Text Box 3">
            <a:extLst>
              <a:ext uri="{FF2B5EF4-FFF2-40B4-BE49-F238E27FC236}">
                <a16:creationId xmlns:a16="http://schemas.microsoft.com/office/drawing/2014/main" id="{9E2CD737-597D-4460-8038-E1E1BEB1AF34}"/>
              </a:ext>
            </a:extLst>
          </p:cNvPr>
          <p:cNvSpPr txBox="1">
            <a:spLocks noChangeArrowheads="1"/>
          </p:cNvSpPr>
          <p:nvPr/>
        </p:nvSpPr>
        <p:spPr bwMode="auto">
          <a:xfrm>
            <a:off x="1841500" y="2116913"/>
            <a:ext cx="6988175" cy="196977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solidFill>
                  <a:srgbClr val="08738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SzTx/>
              <a:buFont typeface="Wingdings" panose="05000000000000000000" pitchFamily="2" charset="2"/>
              <a:buNone/>
            </a:pPr>
            <a:r>
              <a:rPr lang="de-DE" altLang="de-DE" sz="1600" b="1" u="sng" dirty="0">
                <a:solidFill>
                  <a:schemeClr val="tx2"/>
                </a:solidFill>
                <a:latin typeface="Frutiger 45 light (Überschriften)"/>
              </a:rPr>
              <a:t>Fortführungsprognose </a:t>
            </a:r>
            <a:r>
              <a:rPr lang="de-DE" altLang="de-DE" sz="1600" b="1" u="sng" dirty="0" err="1">
                <a:solidFill>
                  <a:schemeClr val="tx2"/>
                </a:solidFill>
                <a:latin typeface="Frutiger 45 light (Überschriften)"/>
              </a:rPr>
              <a:t>i.S.d</a:t>
            </a:r>
            <a:r>
              <a:rPr lang="de-DE" altLang="de-DE" sz="1600" b="1" u="sng" dirty="0">
                <a:solidFill>
                  <a:schemeClr val="tx2"/>
                </a:solidFill>
                <a:latin typeface="Frutiger 45 light (Überschriften)"/>
              </a:rPr>
              <a:t>. § 252 Abs. 1 Nr. 2 HGB:</a:t>
            </a:r>
            <a:endParaRPr lang="de-DE" altLang="de-DE" sz="1600" dirty="0">
              <a:solidFill>
                <a:schemeClr val="tx2"/>
              </a:solidFill>
              <a:latin typeface="Frutiger 45 light (Überschriften)"/>
            </a:endParaRPr>
          </a:p>
          <a:p>
            <a:pPr marL="285750" indent="-285750" eaLnBrk="1" hangingPunct="1">
              <a:spcBef>
                <a:spcPct val="50000"/>
              </a:spcBef>
              <a:buClr>
                <a:srgbClr val="002060"/>
              </a:buClr>
              <a:buSzTx/>
              <a:buFont typeface="Wingdings" panose="05000000000000000000" pitchFamily="2" charset="2"/>
              <a:buChar char="§"/>
              <a:defRPr/>
            </a:pPr>
            <a:r>
              <a:rPr lang="de-DE" altLang="de-DE" sz="1400" dirty="0">
                <a:solidFill>
                  <a:schemeClr val="tx2"/>
                </a:solidFill>
                <a:latin typeface="+mj-lt"/>
              </a:rPr>
              <a:t>§ 252 Abs. 1 Nr. 2 HGB lautet: „Bei der Bewertung ist von der Fortführung der Unternehmenstätigkeit auszugehen, sofern dem nicht tatsächliche oder rechtliche Gegebenheiten entgegenstehen</a:t>
            </a:r>
            <a:r>
              <a:rPr lang="ja-JP" altLang="de-DE" sz="1400" dirty="0">
                <a:solidFill>
                  <a:schemeClr val="tx2"/>
                </a:solidFill>
                <a:latin typeface="+mj-lt"/>
              </a:rPr>
              <a:t>“</a:t>
            </a:r>
            <a:r>
              <a:rPr lang="de-DE" altLang="ja-JP" sz="1400" dirty="0">
                <a:solidFill>
                  <a:schemeClr val="tx2"/>
                </a:solidFill>
                <a:latin typeface="+mj-lt"/>
              </a:rPr>
              <a:t> (= </a:t>
            </a:r>
            <a:r>
              <a:rPr lang="de-DE" altLang="ja-JP" sz="1400" dirty="0" err="1">
                <a:solidFill>
                  <a:schemeClr val="tx2"/>
                </a:solidFill>
                <a:latin typeface="+mj-lt"/>
              </a:rPr>
              <a:t>Going</a:t>
            </a:r>
            <a:r>
              <a:rPr lang="de-DE" altLang="ja-JP" sz="1400" dirty="0">
                <a:solidFill>
                  <a:schemeClr val="tx2"/>
                </a:solidFill>
                <a:latin typeface="+mj-lt"/>
              </a:rPr>
              <a:t> </a:t>
            </a:r>
            <a:r>
              <a:rPr lang="de-DE" altLang="ja-JP" sz="1400" dirty="0" err="1">
                <a:solidFill>
                  <a:schemeClr val="tx2"/>
                </a:solidFill>
                <a:latin typeface="+mj-lt"/>
              </a:rPr>
              <a:t>Concern</a:t>
            </a:r>
            <a:r>
              <a:rPr lang="de-DE" altLang="ja-JP" sz="1400" dirty="0">
                <a:solidFill>
                  <a:schemeClr val="tx2"/>
                </a:solidFill>
                <a:latin typeface="+mj-lt"/>
              </a:rPr>
              <a:t>)</a:t>
            </a:r>
          </a:p>
          <a:p>
            <a:pPr marL="285750" indent="-285750" eaLnBrk="1" hangingPunct="1">
              <a:spcBef>
                <a:spcPct val="50000"/>
              </a:spcBef>
              <a:buClr>
                <a:srgbClr val="002060"/>
              </a:buClr>
              <a:buSzTx/>
              <a:buFont typeface="Wingdings" panose="05000000000000000000" pitchFamily="2" charset="2"/>
              <a:buChar char="§"/>
              <a:defRPr/>
            </a:pPr>
            <a:r>
              <a:rPr lang="de-DE" altLang="de-DE" sz="1400" dirty="0">
                <a:solidFill>
                  <a:schemeClr val="tx2"/>
                </a:solidFill>
                <a:latin typeface="+mj-lt"/>
              </a:rPr>
              <a:t>Die Fortführungsprognose umfasst daher nicht nur die rein liquiditätsorientierte Fortbestehensprognose, sondern darüber hinaus auch eine Reinvermögensvorschau, um zu beurteilen, ob sowohl die Zahlungsfähigkeit als auch eine die Schulden deckende Vermögensmasse für diesen Prognosezeitraum sichergestellt sind</a:t>
            </a:r>
          </a:p>
        </p:txBody>
      </p:sp>
      <p:sp>
        <p:nvSpPr>
          <p:cNvPr id="24" name="Rechteck 23">
            <a:extLst>
              <a:ext uri="{FF2B5EF4-FFF2-40B4-BE49-F238E27FC236}">
                <a16:creationId xmlns:a16="http://schemas.microsoft.com/office/drawing/2014/main" id="{5A79C1C4-07DB-4839-8921-A957FAD411F9}"/>
              </a:ext>
            </a:extLst>
          </p:cNvPr>
          <p:cNvSpPr/>
          <p:nvPr/>
        </p:nvSpPr>
        <p:spPr>
          <a:xfrm>
            <a:off x="1770063" y="4723588"/>
            <a:ext cx="7123112" cy="12256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a:defRPr/>
            </a:pPr>
            <a:endParaRPr lang="en-US" altLang="en-US">
              <a:solidFill>
                <a:srgbClr val="FFFFFF"/>
              </a:solidFill>
              <a:latin typeface="Frutiger 45 light" pitchFamily="34" charset="0"/>
            </a:endParaRPr>
          </a:p>
        </p:txBody>
      </p:sp>
      <p:sp>
        <p:nvSpPr>
          <p:cNvPr id="25" name="Pfeil: Fünfeck 24">
            <a:extLst>
              <a:ext uri="{FF2B5EF4-FFF2-40B4-BE49-F238E27FC236}">
                <a16:creationId xmlns:a16="http://schemas.microsoft.com/office/drawing/2014/main" id="{9615E123-8855-498B-A3EB-1CCFAB4DC4BB}"/>
              </a:ext>
            </a:extLst>
          </p:cNvPr>
          <p:cNvSpPr/>
          <p:nvPr/>
        </p:nvSpPr>
        <p:spPr>
          <a:xfrm>
            <a:off x="185738" y="1848626"/>
            <a:ext cx="1439862" cy="2722562"/>
          </a:xfrm>
          <a:prstGeom prst="homePlate">
            <a:avLst>
              <a:gd name="adj" fmla="val 26311"/>
            </a:avLst>
          </a:prstGeom>
          <a:solidFill>
            <a:srgbClr val="E5F2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b="1" dirty="0">
                <a:solidFill>
                  <a:schemeClr val="tx2">
                    <a:lumMod val="85000"/>
                    <a:lumOff val="15000"/>
                  </a:schemeClr>
                </a:solidFill>
              </a:rPr>
              <a:t>Grundlage</a:t>
            </a:r>
          </a:p>
        </p:txBody>
      </p:sp>
      <p:sp>
        <p:nvSpPr>
          <p:cNvPr id="26" name="Pfeil: Fünfeck 25">
            <a:extLst>
              <a:ext uri="{FF2B5EF4-FFF2-40B4-BE49-F238E27FC236}">
                <a16:creationId xmlns:a16="http://schemas.microsoft.com/office/drawing/2014/main" id="{0634EFCB-AA38-4E12-8415-94A7B49B5B40}"/>
              </a:ext>
            </a:extLst>
          </p:cNvPr>
          <p:cNvSpPr/>
          <p:nvPr/>
        </p:nvSpPr>
        <p:spPr>
          <a:xfrm>
            <a:off x="185738" y="4723588"/>
            <a:ext cx="1439862" cy="1225692"/>
          </a:xfrm>
          <a:prstGeom prst="homePlate">
            <a:avLst>
              <a:gd name="adj" fmla="val 26311"/>
            </a:avLst>
          </a:prstGeom>
          <a:solidFill>
            <a:srgbClr val="E5F2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b="1" dirty="0">
                <a:solidFill>
                  <a:schemeClr val="tx2">
                    <a:lumMod val="85000"/>
                    <a:lumOff val="15000"/>
                  </a:schemeClr>
                </a:solidFill>
              </a:rPr>
              <a:t>Beurteilung</a:t>
            </a:r>
          </a:p>
        </p:txBody>
      </p:sp>
      <p:sp>
        <p:nvSpPr>
          <p:cNvPr id="27" name="Text Box 3">
            <a:extLst>
              <a:ext uri="{FF2B5EF4-FFF2-40B4-BE49-F238E27FC236}">
                <a16:creationId xmlns:a16="http://schemas.microsoft.com/office/drawing/2014/main" id="{2F83FA72-4770-4F31-B695-6C8C41D13A52}"/>
              </a:ext>
            </a:extLst>
          </p:cNvPr>
          <p:cNvSpPr txBox="1">
            <a:spLocks noChangeArrowheads="1"/>
          </p:cNvSpPr>
          <p:nvPr/>
        </p:nvSpPr>
        <p:spPr bwMode="auto">
          <a:xfrm>
            <a:off x="1841500" y="4798201"/>
            <a:ext cx="6988175"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285750" indent="-28575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
                <a:srgbClr val="002060"/>
              </a:buClr>
              <a:buSzTx/>
              <a:buFont typeface="Wingdings" panose="05000000000000000000" pitchFamily="2" charset="2"/>
              <a:buChar char="§"/>
            </a:pPr>
            <a:r>
              <a:rPr lang="de-DE" altLang="en-US" sz="1600" dirty="0">
                <a:solidFill>
                  <a:schemeClr val="tx2"/>
                </a:solidFill>
              </a:rPr>
              <a:t>  </a:t>
            </a:r>
          </a:p>
          <a:p>
            <a:pPr eaLnBrk="1" hangingPunct="1">
              <a:spcBef>
                <a:spcPct val="50000"/>
              </a:spcBef>
              <a:buClr>
                <a:srgbClr val="002060"/>
              </a:buClr>
              <a:buSzTx/>
              <a:buFont typeface="Wingdings" panose="05000000000000000000" pitchFamily="2" charset="2"/>
              <a:buChar char="§"/>
            </a:pPr>
            <a:r>
              <a:rPr lang="de-DE" altLang="en-US" sz="1600" dirty="0">
                <a:solidFill>
                  <a:schemeClr val="tx2"/>
                </a:solidFill>
              </a:rPr>
              <a:t> </a:t>
            </a:r>
          </a:p>
          <a:p>
            <a:pPr eaLnBrk="1" hangingPunct="1">
              <a:spcBef>
                <a:spcPct val="50000"/>
              </a:spcBef>
              <a:buClr>
                <a:srgbClr val="002060"/>
              </a:buClr>
              <a:buSzTx/>
              <a:buFont typeface="Wingdings" panose="05000000000000000000" pitchFamily="2" charset="2"/>
              <a:buChar char="§"/>
            </a:pPr>
            <a:r>
              <a:rPr lang="de-DE" altLang="en-US" sz="1600" dirty="0">
                <a:solidFill>
                  <a:schemeClr val="tx2"/>
                </a:solidFill>
              </a:rPr>
              <a:t> </a:t>
            </a:r>
          </a:p>
          <a:p>
            <a:pPr eaLnBrk="1" hangingPunct="1">
              <a:spcBef>
                <a:spcPct val="50000"/>
              </a:spcBef>
              <a:buClr>
                <a:srgbClr val="002060"/>
              </a:buClr>
              <a:buSzTx/>
              <a:buFont typeface="Wingdings" panose="05000000000000000000" pitchFamily="2" charset="2"/>
              <a:buChar char="§"/>
            </a:pPr>
            <a:endParaRPr lang="de-DE" altLang="en-US" sz="1600" dirty="0">
              <a:solidFill>
                <a:schemeClr val="tx2"/>
              </a:solidFill>
            </a:endParaRPr>
          </a:p>
        </p:txBody>
      </p:sp>
    </p:spTree>
    <p:extLst>
      <p:ext uri="{BB962C8B-B14F-4D97-AF65-F5344CB8AC3E}">
        <p14:creationId xmlns:p14="http://schemas.microsoft.com/office/powerpoint/2010/main" val="10421312"/>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C8411D9-B086-4140-9B92-B6B6D12D3333}"/>
              </a:ext>
            </a:extLst>
          </p:cNvPr>
          <p:cNvSpPr>
            <a:spLocks noGrp="1"/>
          </p:cNvSpPr>
          <p:nvPr>
            <p:ph type="sldNum" sz="quarter" idx="10"/>
          </p:nvPr>
        </p:nvSpPr>
        <p:spPr/>
        <p:txBody>
          <a:bodyPr/>
          <a:lstStyle/>
          <a:p>
            <a:r>
              <a:rPr lang="de-DE" altLang="de-DE"/>
              <a:t> Folie </a:t>
            </a:r>
            <a:fld id="{1C866A0E-1F33-4B8B-A547-6BB87D656CF9}" type="slidenum">
              <a:rPr lang="de-DE" altLang="de-DE" smtClean="0"/>
              <a:pPr/>
              <a:t>44</a:t>
            </a:fld>
            <a:endParaRPr lang="de-DE" altLang="de-DE"/>
          </a:p>
        </p:txBody>
      </p:sp>
      <p:sp>
        <p:nvSpPr>
          <p:cNvPr id="3" name="Textfeld 1">
            <a:extLst>
              <a:ext uri="{FF2B5EF4-FFF2-40B4-BE49-F238E27FC236}">
                <a16:creationId xmlns:a16="http://schemas.microsoft.com/office/drawing/2014/main" id="{EB80DE15-56DC-46A7-8102-38C2853DEF6A}"/>
              </a:ext>
            </a:extLst>
          </p:cNvPr>
          <p:cNvSpPr txBox="1">
            <a:spLocks noChangeArrowheads="1"/>
          </p:cNvSpPr>
          <p:nvPr/>
        </p:nvSpPr>
        <p:spPr bwMode="auto">
          <a:xfrm>
            <a:off x="107950" y="2202522"/>
            <a:ext cx="9036050" cy="1800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spcAft>
                <a:spcPts val="1800"/>
              </a:spcAft>
              <a:buClrTx/>
              <a:buSzTx/>
              <a:buFontTx/>
              <a:buNone/>
            </a:pPr>
            <a:r>
              <a:rPr lang="de-DE" altLang="de-DE" sz="3200" b="1" dirty="0">
                <a:solidFill>
                  <a:srgbClr val="80BEC9"/>
                </a:solidFill>
              </a:rPr>
              <a:t>6.</a:t>
            </a:r>
          </a:p>
          <a:p>
            <a:pPr algn="ctr" eaLnBrk="1" hangingPunct="1">
              <a:spcBef>
                <a:spcPct val="0"/>
              </a:spcBef>
              <a:buClrTx/>
              <a:buSzTx/>
              <a:buFontTx/>
              <a:buNone/>
            </a:pPr>
            <a:r>
              <a:rPr lang="de-DE" altLang="de-DE" sz="3200" b="1" dirty="0">
                <a:solidFill>
                  <a:srgbClr val="002060"/>
                </a:solidFill>
              </a:rPr>
              <a:t>Strategisches Leitbild und Ableitung von Sanierungsmaßnahmen</a:t>
            </a:r>
          </a:p>
        </p:txBody>
      </p:sp>
    </p:spTree>
    <p:extLst>
      <p:ext uri="{BB962C8B-B14F-4D97-AF65-F5344CB8AC3E}">
        <p14:creationId xmlns:p14="http://schemas.microsoft.com/office/powerpoint/2010/main" val="13143228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liennummernplatzhalter 2">
            <a:extLst>
              <a:ext uri="{FF2B5EF4-FFF2-40B4-BE49-F238E27FC236}">
                <a16:creationId xmlns:a16="http://schemas.microsoft.com/office/drawing/2014/main" id="{6406BE6C-EC35-420C-B082-97D44D635C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877C469-870C-4A05-B200-912B1358DE10}" type="slidenum">
              <a:rPr lang="de-DE" altLang="de-DE" sz="1000"/>
              <a:pPr>
                <a:spcBef>
                  <a:spcPct val="0"/>
                </a:spcBef>
                <a:buClrTx/>
                <a:buSzTx/>
                <a:buFontTx/>
                <a:buNone/>
              </a:pPr>
              <a:t>45</a:t>
            </a:fld>
            <a:endParaRPr lang="de-DE" altLang="de-DE" sz="1000"/>
          </a:p>
        </p:txBody>
      </p:sp>
      <p:pic>
        <p:nvPicPr>
          <p:cNvPr id="41989" name="Grafik 25">
            <a:extLst>
              <a:ext uri="{FF2B5EF4-FFF2-40B4-BE49-F238E27FC236}">
                <a16:creationId xmlns:a16="http://schemas.microsoft.com/office/drawing/2014/main" id="{D25CB509-2752-4FE6-BA8F-8508334FBB2D}"/>
              </a:ext>
            </a:extLst>
          </p:cNvPr>
          <p:cNvPicPr>
            <a:picLocks noChangeAspect="1"/>
          </p:cNvPicPr>
          <p:nvPr/>
        </p:nvPicPr>
        <p:blipFill>
          <a:blip r:embed="rId3">
            <a:extLst>
              <a:ext uri="{28A0092B-C50C-407E-A947-70E740481C1C}">
                <a14:useLocalDpi xmlns:a14="http://schemas.microsoft.com/office/drawing/2010/main" val="0"/>
              </a:ext>
            </a:extLst>
          </a:blip>
          <a:srcRect r="10625" b="11989"/>
          <a:stretch>
            <a:fillRect/>
          </a:stretch>
        </p:blipFill>
        <p:spPr bwMode="auto">
          <a:xfrm>
            <a:off x="179388" y="1773238"/>
            <a:ext cx="6073775"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platzhalter 59">
            <a:extLst>
              <a:ext uri="{FF2B5EF4-FFF2-40B4-BE49-F238E27FC236}">
                <a16:creationId xmlns:a16="http://schemas.microsoft.com/office/drawing/2014/main" id="{45BF8095-50F1-4FE5-9C5D-B9E340DC6411}"/>
              </a:ext>
            </a:extLst>
          </p:cNvPr>
          <p:cNvSpPr txBox="1">
            <a:spLocks/>
          </p:cNvSpPr>
          <p:nvPr/>
        </p:nvSpPr>
        <p:spPr bwMode="auto">
          <a:xfrm>
            <a:off x="6342063" y="1498600"/>
            <a:ext cx="2314575" cy="40782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marL="0" indent="0">
              <a:buFont typeface="Frutiger 45 light" pitchFamily="34" charset="0"/>
              <a:buNone/>
              <a:defRPr/>
            </a:pPr>
            <a:r>
              <a:rPr lang="de-DE" b="1" dirty="0">
                <a:solidFill>
                  <a:srgbClr val="002060"/>
                </a:solidFill>
                <a:ea typeface="+mn-ea"/>
              </a:rPr>
              <a:t>Kommentierung</a:t>
            </a:r>
          </a:p>
          <a:p>
            <a:pPr>
              <a:buSzPct val="100000"/>
              <a:buFont typeface="Wingdings" panose="05000000000000000000" pitchFamily="2" charset="2"/>
              <a:buChar char="§"/>
              <a:defRPr/>
            </a:pPr>
            <a:r>
              <a:rPr lang="de-DE" b="1" dirty="0">
                <a:solidFill>
                  <a:srgbClr val="002060"/>
                </a:solidFill>
                <a:ea typeface="+mn-ea"/>
              </a:rPr>
              <a:t> </a:t>
            </a:r>
          </a:p>
          <a:p>
            <a:pPr>
              <a:buSzPct val="100000"/>
              <a:buFont typeface="Wingdings" panose="05000000000000000000" pitchFamily="2" charset="2"/>
              <a:buChar char="§"/>
              <a:defRPr/>
            </a:pPr>
            <a:r>
              <a:rPr lang="de-DE" b="1" dirty="0">
                <a:solidFill>
                  <a:srgbClr val="002060"/>
                </a:solidFill>
                <a:ea typeface="+mn-ea"/>
              </a:rPr>
              <a:t> </a:t>
            </a:r>
          </a:p>
          <a:p>
            <a:pPr>
              <a:buSzPct val="100000"/>
              <a:buFont typeface="Wingdings" panose="05000000000000000000" pitchFamily="2" charset="2"/>
              <a:buChar char="§"/>
              <a:defRPr/>
            </a:pPr>
            <a:r>
              <a:rPr lang="de-DE" b="1" dirty="0">
                <a:solidFill>
                  <a:srgbClr val="002060"/>
                </a:solidFill>
                <a:ea typeface="+mn-ea"/>
              </a:rPr>
              <a:t> </a:t>
            </a:r>
          </a:p>
          <a:p>
            <a:pPr>
              <a:buSzPct val="100000"/>
              <a:buFont typeface="Wingdings" panose="05000000000000000000" pitchFamily="2" charset="2"/>
              <a:buChar char="§"/>
              <a:defRPr/>
            </a:pPr>
            <a:r>
              <a:rPr lang="de-DE" b="1" dirty="0">
                <a:solidFill>
                  <a:srgbClr val="002060"/>
                </a:solidFill>
                <a:ea typeface="+mn-ea"/>
              </a:rPr>
              <a:t> </a:t>
            </a:r>
          </a:p>
        </p:txBody>
      </p:sp>
      <p:sp>
        <p:nvSpPr>
          <p:cNvPr id="10" name="Titel 3">
            <a:extLst>
              <a:ext uri="{FF2B5EF4-FFF2-40B4-BE49-F238E27FC236}">
                <a16:creationId xmlns:a16="http://schemas.microsoft.com/office/drawing/2014/main" id="{E09DE4ED-E477-4216-8CE6-BBEC4CB6B362}"/>
              </a:ext>
            </a:extLst>
          </p:cNvPr>
          <p:cNvSpPr>
            <a:spLocks noGrp="1"/>
          </p:cNvSpPr>
          <p:nvPr>
            <p:ph type="title"/>
          </p:nvPr>
        </p:nvSpPr>
        <p:spPr>
          <a:xfrm>
            <a:off x="457200" y="44450"/>
            <a:ext cx="8219256" cy="1143000"/>
          </a:xfrm>
        </p:spPr>
        <p:txBody>
          <a:bodyPr/>
          <a:lstStyle/>
          <a:p>
            <a:r>
              <a:rPr lang="de-DE" altLang="en-US" dirty="0"/>
              <a:t>6. Strategisches Leitbild und Sanierungsmaßnahmen</a:t>
            </a:r>
            <a:br>
              <a:rPr lang="de-DE" altLang="en-US" dirty="0"/>
            </a:br>
            <a:r>
              <a:rPr lang="de-DE" altLang="en-US" sz="2000" dirty="0"/>
              <a:t>6.1 Strategische Marktausrichtung und Leitbild</a:t>
            </a:r>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liennummernplatzhalter 2">
            <a:extLst>
              <a:ext uri="{FF2B5EF4-FFF2-40B4-BE49-F238E27FC236}">
                <a16:creationId xmlns:a16="http://schemas.microsoft.com/office/drawing/2014/main" id="{6406BE6C-EC35-420C-B082-97D44D635C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877C469-870C-4A05-B200-912B1358DE10}" type="slidenum">
              <a:rPr lang="de-DE" altLang="de-DE" sz="1000"/>
              <a:pPr>
                <a:spcBef>
                  <a:spcPct val="0"/>
                </a:spcBef>
                <a:buClrTx/>
                <a:buSzTx/>
                <a:buFontTx/>
                <a:buNone/>
              </a:pPr>
              <a:t>46</a:t>
            </a:fld>
            <a:endParaRPr lang="de-DE" altLang="de-DE" sz="1000"/>
          </a:p>
        </p:txBody>
      </p:sp>
      <p:sp>
        <p:nvSpPr>
          <p:cNvPr id="10" name="Titel 3">
            <a:extLst>
              <a:ext uri="{FF2B5EF4-FFF2-40B4-BE49-F238E27FC236}">
                <a16:creationId xmlns:a16="http://schemas.microsoft.com/office/drawing/2014/main" id="{E09DE4ED-E477-4216-8CE6-BBEC4CB6B362}"/>
              </a:ext>
            </a:extLst>
          </p:cNvPr>
          <p:cNvSpPr>
            <a:spLocks noGrp="1"/>
          </p:cNvSpPr>
          <p:nvPr>
            <p:ph type="title"/>
          </p:nvPr>
        </p:nvSpPr>
        <p:spPr>
          <a:xfrm>
            <a:off x="457200" y="44450"/>
            <a:ext cx="8219256" cy="1143000"/>
          </a:xfrm>
        </p:spPr>
        <p:txBody>
          <a:bodyPr/>
          <a:lstStyle/>
          <a:p>
            <a:r>
              <a:rPr lang="de-DE" altLang="en-US" dirty="0"/>
              <a:t>6. Strategisches Leitbild und Sanierungsmaßnahmen</a:t>
            </a:r>
            <a:br>
              <a:rPr lang="de-DE" altLang="en-US" dirty="0"/>
            </a:br>
            <a:r>
              <a:rPr lang="de-DE" altLang="en-US" sz="2000" dirty="0"/>
              <a:t>6.2 Maßnahmen zur Umsetzung des Sanierungskonzepts</a:t>
            </a:r>
          </a:p>
        </p:txBody>
      </p:sp>
      <p:graphicFrame>
        <p:nvGraphicFramePr>
          <p:cNvPr id="7" name="Group 3">
            <a:extLst>
              <a:ext uri="{FF2B5EF4-FFF2-40B4-BE49-F238E27FC236}">
                <a16:creationId xmlns:a16="http://schemas.microsoft.com/office/drawing/2014/main" id="{F4AD3851-3D91-4C59-B624-F43B0E832B2B}"/>
              </a:ext>
            </a:extLst>
          </p:cNvPr>
          <p:cNvGraphicFramePr>
            <a:graphicFrameLocks noGrp="1"/>
          </p:cNvGraphicFramePr>
          <p:nvPr>
            <p:custDataLst>
              <p:tags r:id="rId1"/>
            </p:custDataLst>
          </p:nvPr>
        </p:nvGraphicFramePr>
        <p:xfrm>
          <a:off x="1798638" y="1374775"/>
          <a:ext cx="7237412" cy="3905251"/>
        </p:xfrm>
        <a:graphic>
          <a:graphicData uri="http://schemas.openxmlformats.org/drawingml/2006/table">
            <a:tbl>
              <a:tblPr/>
              <a:tblGrid>
                <a:gridCol w="1117600">
                  <a:extLst>
                    <a:ext uri="{9D8B030D-6E8A-4147-A177-3AD203B41FA5}">
                      <a16:colId xmlns:a16="http://schemas.microsoft.com/office/drawing/2014/main" val="20000"/>
                    </a:ext>
                  </a:extLst>
                </a:gridCol>
                <a:gridCol w="1770062">
                  <a:extLst>
                    <a:ext uri="{9D8B030D-6E8A-4147-A177-3AD203B41FA5}">
                      <a16:colId xmlns:a16="http://schemas.microsoft.com/office/drawing/2014/main" val="20001"/>
                    </a:ext>
                  </a:extLst>
                </a:gridCol>
                <a:gridCol w="1397000">
                  <a:extLst>
                    <a:ext uri="{9D8B030D-6E8A-4147-A177-3AD203B41FA5}">
                      <a16:colId xmlns:a16="http://schemas.microsoft.com/office/drawing/2014/main" val="20002"/>
                    </a:ext>
                  </a:extLst>
                </a:gridCol>
                <a:gridCol w="1027113">
                  <a:extLst>
                    <a:ext uri="{9D8B030D-6E8A-4147-A177-3AD203B41FA5}">
                      <a16:colId xmlns:a16="http://schemas.microsoft.com/office/drawing/2014/main" val="20003"/>
                    </a:ext>
                  </a:extLst>
                </a:gridCol>
                <a:gridCol w="1925637">
                  <a:extLst>
                    <a:ext uri="{9D8B030D-6E8A-4147-A177-3AD203B41FA5}">
                      <a16:colId xmlns:a16="http://schemas.microsoft.com/office/drawing/2014/main" val="20004"/>
                    </a:ext>
                  </a:extLst>
                </a:gridCol>
              </a:tblGrid>
              <a:tr h="473741">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1" i="0" u="none" strike="noStrike" cap="none" normalizeH="0" baseline="0">
                          <a:ln>
                            <a:noFill/>
                          </a:ln>
                          <a:solidFill>
                            <a:schemeClr val="bg1"/>
                          </a:solidFill>
                          <a:effectLst/>
                          <a:latin typeface="Arial" panose="020B0604020202020204" pitchFamily="34" charset="0"/>
                          <a:ea typeface="MS PGothic" panose="020B0600070205080204" pitchFamily="34" charset="-128"/>
                          <a:cs typeface="Arial" panose="020B0604020202020204" pitchFamily="34" charset="0"/>
                        </a:rPr>
                        <a:t>Maßnahmen</a:t>
                      </a:r>
                    </a:p>
                  </a:txBody>
                  <a:tcPr marL="53993" marR="53993" marT="53991" marB="53991" anchor="b"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002060"/>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1" indent="0" algn="l" defTabSz="914400" rtl="0" eaLnBrk="1" fontAlgn="base" latinLnBrk="0" hangingPunct="1">
                        <a:lnSpc>
                          <a:spcPct val="100000"/>
                        </a:lnSpc>
                        <a:spcBef>
                          <a:spcPts val="600"/>
                        </a:spcBef>
                        <a:spcAft>
                          <a:spcPct val="0"/>
                        </a:spcAft>
                        <a:buClrTx/>
                        <a:buSzTx/>
                        <a:buFont typeface="Arial" panose="020B0604020202020204" pitchFamily="34" charset="0"/>
                        <a:buNone/>
                        <a:tabLst/>
                      </a:pPr>
                      <a:r>
                        <a:rPr kumimoji="0" lang="de-DE" altLang="de-DE" sz="1200" b="1" i="0" u="none" strike="noStrike" cap="none" normalizeH="0" baseline="0">
                          <a:ln>
                            <a:noFill/>
                          </a:ln>
                          <a:solidFill>
                            <a:schemeClr val="bg1"/>
                          </a:solidFill>
                          <a:effectLst/>
                          <a:latin typeface="Arial" panose="020B0604020202020204" pitchFamily="34" charset="0"/>
                          <a:ea typeface="MS PGothic" panose="020B0600070205080204" pitchFamily="34" charset="-128"/>
                          <a:cs typeface="Arial" panose="020B0604020202020204" pitchFamily="34" charset="0"/>
                        </a:rPr>
                        <a:t>Beschreibung der Maßnahme</a:t>
                      </a:r>
                    </a:p>
                  </a:txBody>
                  <a:tcPr marL="53993" marR="53993" marT="53991" marB="53991" anchor="b"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002060"/>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1" indent="0" algn="l" defTabSz="914400" rtl="0" eaLnBrk="1" fontAlgn="base" latinLnBrk="0" hangingPunct="1">
                        <a:lnSpc>
                          <a:spcPct val="100000"/>
                        </a:lnSpc>
                        <a:spcBef>
                          <a:spcPts val="600"/>
                        </a:spcBef>
                        <a:spcAft>
                          <a:spcPct val="0"/>
                        </a:spcAft>
                        <a:buClrTx/>
                        <a:buSzTx/>
                        <a:buFont typeface="Arial" panose="020B0604020202020204" pitchFamily="34" charset="0"/>
                        <a:buNone/>
                        <a:tabLst/>
                      </a:pPr>
                      <a:r>
                        <a:rPr kumimoji="0" lang="de-DE" altLang="de-DE" sz="1200" b="1" i="0" u="none" strike="noStrike" cap="none" normalizeH="0" baseline="0">
                          <a:ln>
                            <a:noFill/>
                          </a:ln>
                          <a:solidFill>
                            <a:schemeClr val="bg1"/>
                          </a:solidFill>
                          <a:effectLst/>
                          <a:latin typeface="Arial" panose="020B0604020202020204" pitchFamily="34" charset="0"/>
                          <a:ea typeface="MS PGothic" panose="020B0600070205080204" pitchFamily="34" charset="-128"/>
                          <a:cs typeface="Arial" panose="020B0604020202020204" pitchFamily="34" charset="0"/>
                        </a:rPr>
                        <a:t>Handlungs-bedarf</a:t>
                      </a:r>
                    </a:p>
                  </a:txBody>
                  <a:tcPr marL="53993" marR="53993" marT="53991" marB="53991" anchor="b"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002060"/>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1" indent="0" algn="l" defTabSz="914400" rtl="0" eaLnBrk="1" fontAlgn="base" latinLnBrk="0" hangingPunct="1">
                        <a:lnSpc>
                          <a:spcPct val="100000"/>
                        </a:lnSpc>
                        <a:spcBef>
                          <a:spcPts val="600"/>
                        </a:spcBef>
                        <a:spcAft>
                          <a:spcPct val="0"/>
                        </a:spcAft>
                        <a:buClrTx/>
                        <a:buSzTx/>
                        <a:buFont typeface="Arial" panose="020B0604020202020204" pitchFamily="34" charset="0"/>
                        <a:buNone/>
                        <a:tabLst/>
                      </a:pPr>
                      <a:r>
                        <a:rPr kumimoji="0" lang="de-DE" altLang="de-DE" sz="1200" b="1" i="0" u="none" strike="noStrike" cap="none" normalizeH="0" baseline="0">
                          <a:ln>
                            <a:noFill/>
                          </a:ln>
                          <a:solidFill>
                            <a:schemeClr val="bg1"/>
                          </a:solidFill>
                          <a:effectLst/>
                          <a:latin typeface="Arial" panose="020B0604020202020204" pitchFamily="34" charset="0"/>
                          <a:ea typeface="MS PGothic" panose="020B0600070205080204" pitchFamily="34" charset="-128"/>
                          <a:cs typeface="Arial" panose="020B0604020202020204" pitchFamily="34" charset="0"/>
                        </a:rPr>
                        <a:t>Krisen-stadium</a:t>
                      </a:r>
                    </a:p>
                  </a:txBody>
                  <a:tcPr marL="53993" marR="53993" marT="53991" marB="53991" anchor="b"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002060"/>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1" indent="0" algn="l" defTabSz="914400" rtl="0" eaLnBrk="1" fontAlgn="base" latinLnBrk="0" hangingPunct="1">
                        <a:lnSpc>
                          <a:spcPct val="100000"/>
                        </a:lnSpc>
                        <a:spcBef>
                          <a:spcPts val="600"/>
                        </a:spcBef>
                        <a:spcAft>
                          <a:spcPct val="0"/>
                        </a:spcAft>
                        <a:buClrTx/>
                        <a:buSzTx/>
                        <a:buFont typeface="Arial" panose="020B0604020202020204" pitchFamily="34" charset="0"/>
                        <a:buNone/>
                        <a:tabLst/>
                      </a:pPr>
                      <a:r>
                        <a:rPr kumimoji="0" lang="de-DE" altLang="de-DE" sz="1200" b="1" i="0" u="none" strike="noStrike" cap="none" normalizeH="0" baseline="0" dirty="0">
                          <a:ln>
                            <a:noFill/>
                          </a:ln>
                          <a:solidFill>
                            <a:schemeClr val="bg1"/>
                          </a:solidFill>
                          <a:effectLst/>
                          <a:latin typeface="Arial" panose="020B0604020202020204" pitchFamily="34" charset="0"/>
                          <a:ea typeface="MS PGothic" panose="020B0600070205080204" pitchFamily="34" charset="-128"/>
                          <a:cs typeface="Arial" panose="020B0604020202020204" pitchFamily="34" charset="0"/>
                        </a:rPr>
                        <a:t>Kommentar</a:t>
                      </a:r>
                    </a:p>
                  </a:txBody>
                  <a:tcPr marL="53993" marR="53993" marT="53991" marB="53991" anchor="b"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002060"/>
                    </a:solidFill>
                  </a:tcPr>
                </a:tc>
                <a:extLst>
                  <a:ext uri="{0D108BD9-81ED-4DB2-BD59-A6C34878D82A}">
                    <a16:rowId xmlns:a16="http://schemas.microsoft.com/office/drawing/2014/main" val="10000"/>
                  </a:ext>
                </a:extLst>
              </a:tr>
              <a:tr h="1022151">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1" i="0" u="none" strike="noStrike" cap="none" normalizeH="0" baseline="0" dirty="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Maßnahme 1</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anose="020B0600070205080204" pitchFamily="34" charset="-128"/>
                          <a:cs typeface="Arial" panose="020B0604020202020204" pitchFamily="34" charset="0"/>
                        </a:rPr>
                        <a:t> </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7800" marR="0" lvl="2" indent="-177800" algn="l" defTabSz="914400" rtl="0" eaLnBrk="1" fontAlgn="base" latinLnBrk="0" hangingPunct="1">
                        <a:lnSpc>
                          <a:spcPct val="100000"/>
                        </a:lnSpc>
                        <a:spcBef>
                          <a:spcPts val="3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rgbClr val="000000"/>
                          </a:solidFill>
                          <a:effectLst/>
                          <a:latin typeface="Frutiger 45 light" pitchFamily="34" charset="0"/>
                          <a:ea typeface="MS PGothic" panose="020B0600070205080204" pitchFamily="34" charset="-128"/>
                          <a:cs typeface="Arial" panose="020B0604020202020204" pitchFamily="34" charset="0"/>
                        </a:rPr>
                        <a:t> </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7800" marR="0" lvl="2" indent="-177800" algn="l" defTabSz="914400" rtl="0" eaLnBrk="1" fontAlgn="base" latinLnBrk="0" hangingPunct="1">
                        <a:lnSpc>
                          <a:spcPct val="100000"/>
                        </a:lnSpc>
                        <a:spcBef>
                          <a:spcPts val="3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rgbClr val="000000"/>
                          </a:solidFill>
                          <a:effectLst/>
                          <a:latin typeface="Frutiger 45 light" pitchFamily="34" charset="0"/>
                          <a:ea typeface="MS PGothic" panose="020B0600070205080204" pitchFamily="34" charset="-128"/>
                          <a:cs typeface="Arial" panose="020B0604020202020204" pitchFamily="34" charset="0"/>
                        </a:rPr>
                        <a:t> </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204679">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1" i="0" u="none" strike="noStrike" cap="none" normalizeH="0" baseline="0" dirty="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Maßnahme 2</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anose="020B0600070205080204" pitchFamily="34" charset="-128"/>
                          <a:cs typeface="Arial" panose="020B0604020202020204" pitchFamily="34" charset="0"/>
                        </a:rPr>
                        <a:t> </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7800" marR="0" lvl="2" indent="-177800" algn="l" defTabSz="914400" rtl="0" eaLnBrk="1" fontAlgn="base" latinLnBrk="0" hangingPunct="1">
                        <a:lnSpc>
                          <a:spcPct val="100000"/>
                        </a:lnSpc>
                        <a:spcBef>
                          <a:spcPts val="3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7800" marR="0" lvl="2" indent="-177800" algn="l" defTabSz="914400" rtl="0" eaLnBrk="1" fontAlgn="base" latinLnBrk="0" hangingPunct="1">
                        <a:lnSpc>
                          <a:spcPct val="100000"/>
                        </a:lnSpc>
                        <a:spcBef>
                          <a:spcPts val="3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1204679">
                <a:tc>
                  <a:txBody>
                    <a:bodyPr/>
                    <a:lstStyle>
                      <a:lvl1pPr defTabSz="7620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defTabSz="7620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1" i="0" u="none" strike="noStrike" cap="none" normalizeH="0" baseline="0" dirty="0">
                          <a:ln>
                            <a:noFill/>
                          </a:ln>
                          <a:solidFill>
                            <a:schemeClr val="tx2">
                              <a:lumMod val="85000"/>
                              <a:lumOff val="15000"/>
                            </a:schemeClr>
                          </a:solidFill>
                          <a:effectLst/>
                          <a:latin typeface="Arial" panose="020B0604020202020204" pitchFamily="34" charset="0"/>
                          <a:ea typeface="MS PGothic" panose="020B0600070205080204" pitchFamily="34" charset="-128"/>
                          <a:cs typeface="Arial" panose="020B0604020202020204" pitchFamily="34" charset="0"/>
                        </a:rPr>
                        <a:t>Maßnahme 3</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anose="020B0600070205080204" pitchFamily="34" charset="-128"/>
                          <a:cs typeface="Arial" panose="020B0604020202020204" pitchFamily="34" charset="0"/>
                        </a:rPr>
                        <a:t> </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7800" marR="0" lvl="2" indent="-177800" algn="l" defTabSz="914400" rtl="0" eaLnBrk="1" fontAlgn="base" latinLnBrk="0" hangingPunct="1">
                        <a:lnSpc>
                          <a:spcPct val="100000"/>
                        </a:lnSpc>
                        <a:spcBef>
                          <a:spcPts val="3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7800" marR="0" lvl="2" indent="-177800" algn="l" defTabSz="914400" rtl="0" eaLnBrk="1" fontAlgn="base" latinLnBrk="0" hangingPunct="1">
                        <a:lnSpc>
                          <a:spcPct val="100000"/>
                        </a:lnSpc>
                        <a:spcBef>
                          <a:spcPts val="3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a:ln>
                            <a:noFill/>
                          </a:ln>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anose="020B0604020202020204" pitchFamily="34" charset="0"/>
                          <a:ea typeface="MS PGothic" panose="020B0600070205080204" pitchFamily="34" charset="-128"/>
                        </a:defRPr>
                      </a:lvl1pPr>
                      <a:lvl2pPr marL="742950" indent="-285750">
                        <a:spcBef>
                          <a:spcPct val="20000"/>
                        </a:spcBef>
                        <a:buClr>
                          <a:srgbClr val="989E20"/>
                        </a:buClr>
                        <a:buSzPct val="130000"/>
                        <a:buFont typeface="Frutiger 45 light" pitchFamily="34" charset="0"/>
                        <a:defRPr sz="16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7950" indent="-107950">
                        <a:spcBef>
                          <a:spcPct val="20000"/>
                        </a:spcBef>
                        <a:buClr>
                          <a:srgbClr val="989E20"/>
                        </a:buClr>
                        <a:buSzPct val="120000"/>
                        <a:buFont typeface="Wingdings" panose="05000000000000000000" pitchFamily="2" charset="2"/>
                        <a:defRPr sz="1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anose="05000000000000000000" pitchFamily="2" charset="2"/>
                        <a:buChar char="§"/>
                        <a:tabLst/>
                      </a:pPr>
                      <a:r>
                        <a:rPr kumimoji="0" lang="de-DE" altLang="de-DE" sz="1200" b="0" i="0" u="none" strike="noStrike" cap="none" normalizeH="0" baseline="0" dirty="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rPr>
                        <a:t> </a:t>
                      </a:r>
                    </a:p>
                  </a:txBody>
                  <a:tcPr marL="53993" marR="53993" marT="53991" marB="53991" horzOverflow="overflow">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bl>
          </a:graphicData>
        </a:graphic>
      </p:graphicFrame>
      <p:sp>
        <p:nvSpPr>
          <p:cNvPr id="8" name="Textplatzhalter 59">
            <a:extLst>
              <a:ext uri="{FF2B5EF4-FFF2-40B4-BE49-F238E27FC236}">
                <a16:creationId xmlns:a16="http://schemas.microsoft.com/office/drawing/2014/main" id="{A7255F74-EF10-43E2-8FF2-5271BCF94A45}"/>
              </a:ext>
            </a:extLst>
          </p:cNvPr>
          <p:cNvSpPr txBox="1">
            <a:spLocks/>
          </p:cNvSpPr>
          <p:nvPr/>
        </p:nvSpPr>
        <p:spPr bwMode="auto">
          <a:xfrm>
            <a:off x="58738" y="1387475"/>
            <a:ext cx="1614487" cy="39131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Tree>
    <p:extLst>
      <p:ext uri="{BB962C8B-B14F-4D97-AF65-F5344CB8AC3E}">
        <p14:creationId xmlns:p14="http://schemas.microsoft.com/office/powerpoint/2010/main" val="2923945172"/>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liennummernplatzhalter 2">
            <a:extLst>
              <a:ext uri="{FF2B5EF4-FFF2-40B4-BE49-F238E27FC236}">
                <a16:creationId xmlns:a16="http://schemas.microsoft.com/office/drawing/2014/main" id="{6406BE6C-EC35-420C-B082-97D44D635C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877C469-870C-4A05-B200-912B1358DE10}" type="slidenum">
              <a:rPr lang="de-DE" altLang="de-DE" sz="1000"/>
              <a:pPr>
                <a:spcBef>
                  <a:spcPct val="0"/>
                </a:spcBef>
                <a:buClrTx/>
                <a:buSzTx/>
                <a:buFontTx/>
                <a:buNone/>
              </a:pPr>
              <a:t>47</a:t>
            </a:fld>
            <a:endParaRPr lang="de-DE" altLang="de-DE" sz="1000"/>
          </a:p>
        </p:txBody>
      </p:sp>
      <p:sp>
        <p:nvSpPr>
          <p:cNvPr id="10" name="Titel 3">
            <a:extLst>
              <a:ext uri="{FF2B5EF4-FFF2-40B4-BE49-F238E27FC236}">
                <a16:creationId xmlns:a16="http://schemas.microsoft.com/office/drawing/2014/main" id="{E09DE4ED-E477-4216-8CE6-BBEC4CB6B362}"/>
              </a:ext>
            </a:extLst>
          </p:cNvPr>
          <p:cNvSpPr>
            <a:spLocks noGrp="1"/>
          </p:cNvSpPr>
          <p:nvPr>
            <p:ph type="title"/>
          </p:nvPr>
        </p:nvSpPr>
        <p:spPr>
          <a:xfrm>
            <a:off x="457200" y="44450"/>
            <a:ext cx="8219256" cy="1143000"/>
          </a:xfrm>
        </p:spPr>
        <p:txBody>
          <a:bodyPr/>
          <a:lstStyle/>
          <a:p>
            <a:r>
              <a:rPr lang="de-DE" altLang="en-US" dirty="0"/>
              <a:t>6. Strategisches Leitbild und Sanierungsmaßnahmen</a:t>
            </a:r>
            <a:br>
              <a:rPr lang="de-DE" altLang="en-US" dirty="0"/>
            </a:br>
            <a:r>
              <a:rPr lang="de-DE" altLang="en-US" sz="2000" dirty="0"/>
              <a:t>6.2 Maßnahmen zur Umsetzung des Sanierungskonzepts</a:t>
            </a:r>
          </a:p>
        </p:txBody>
      </p:sp>
      <p:sp>
        <p:nvSpPr>
          <p:cNvPr id="6" name="Textplatzhalter 59">
            <a:extLst>
              <a:ext uri="{FF2B5EF4-FFF2-40B4-BE49-F238E27FC236}">
                <a16:creationId xmlns:a16="http://schemas.microsoft.com/office/drawing/2014/main" id="{0C6C83EF-2FA5-4737-8202-4BC807EBDD07}"/>
              </a:ext>
            </a:extLst>
          </p:cNvPr>
          <p:cNvSpPr txBox="1">
            <a:spLocks/>
          </p:cNvSpPr>
          <p:nvPr/>
        </p:nvSpPr>
        <p:spPr bwMode="auto">
          <a:xfrm>
            <a:off x="58738" y="1374775"/>
            <a:ext cx="1489075" cy="41417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graphicFrame>
        <p:nvGraphicFramePr>
          <p:cNvPr id="9" name="Group 3">
            <a:extLst>
              <a:ext uri="{FF2B5EF4-FFF2-40B4-BE49-F238E27FC236}">
                <a16:creationId xmlns:a16="http://schemas.microsoft.com/office/drawing/2014/main" id="{9CDB090A-92B4-473D-892B-73A13AEA23D9}"/>
              </a:ext>
            </a:extLst>
          </p:cNvPr>
          <p:cNvGraphicFramePr>
            <a:graphicFrameLocks noGrp="1"/>
          </p:cNvGraphicFramePr>
          <p:nvPr>
            <p:custDataLst>
              <p:tags r:id="rId1"/>
            </p:custDataLst>
          </p:nvPr>
        </p:nvGraphicFramePr>
        <p:xfrm>
          <a:off x="1798638" y="1374775"/>
          <a:ext cx="7094537" cy="4090989"/>
        </p:xfrm>
        <a:graphic>
          <a:graphicData uri="http://schemas.openxmlformats.org/drawingml/2006/table">
            <a:tbl>
              <a:tblPr/>
              <a:tblGrid>
                <a:gridCol w="1120775">
                  <a:extLst>
                    <a:ext uri="{9D8B030D-6E8A-4147-A177-3AD203B41FA5}">
                      <a16:colId xmlns:a16="http://schemas.microsoft.com/office/drawing/2014/main" val="20000"/>
                    </a:ext>
                  </a:extLst>
                </a:gridCol>
                <a:gridCol w="1773237">
                  <a:extLst>
                    <a:ext uri="{9D8B030D-6E8A-4147-A177-3AD203B41FA5}">
                      <a16:colId xmlns:a16="http://schemas.microsoft.com/office/drawing/2014/main" val="20001"/>
                    </a:ext>
                  </a:extLst>
                </a:gridCol>
                <a:gridCol w="960438">
                  <a:extLst>
                    <a:ext uri="{9D8B030D-6E8A-4147-A177-3AD203B41FA5}">
                      <a16:colId xmlns:a16="http://schemas.microsoft.com/office/drawing/2014/main" val="20002"/>
                    </a:ext>
                  </a:extLst>
                </a:gridCol>
                <a:gridCol w="935037">
                  <a:extLst>
                    <a:ext uri="{9D8B030D-6E8A-4147-A177-3AD203B41FA5}">
                      <a16:colId xmlns:a16="http://schemas.microsoft.com/office/drawing/2014/main" val="20003"/>
                    </a:ext>
                  </a:extLst>
                </a:gridCol>
                <a:gridCol w="2305050">
                  <a:extLst>
                    <a:ext uri="{9D8B030D-6E8A-4147-A177-3AD203B41FA5}">
                      <a16:colId xmlns:a16="http://schemas.microsoft.com/office/drawing/2014/main" val="20004"/>
                    </a:ext>
                  </a:extLst>
                </a:gridCol>
              </a:tblGrid>
              <a:tr h="657225">
                <a:tc>
                  <a:txBody>
                    <a:bodyPr/>
                    <a:lstStyle>
                      <a:lvl1pPr defTabSz="7620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defTabSz="7620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defTabSz="762000">
                        <a:spcBef>
                          <a:spcPct val="20000"/>
                        </a:spcBef>
                        <a:defRPr sz="1200">
                          <a:solidFill>
                            <a:schemeClr val="tx1"/>
                          </a:solidFill>
                          <a:latin typeface="Arial" pitchFamily="34" charset="0"/>
                          <a:ea typeface="Arial" pitchFamily="34" charset="0"/>
                          <a:cs typeface="Arial" pitchFamily="34" charset="0"/>
                        </a:defRPr>
                      </a:lvl4pPr>
                      <a:lvl5pPr marL="2057400" indent="-228600" defTabSz="762000">
                        <a:spcBef>
                          <a:spcPct val="20000"/>
                        </a:spcBef>
                        <a:defRPr sz="1200">
                          <a:solidFill>
                            <a:schemeClr val="tx1"/>
                          </a:solidFill>
                          <a:latin typeface="Arial" pitchFamily="34" charset="0"/>
                          <a:ea typeface="Arial" pitchFamily="34" charset="0"/>
                          <a:cs typeface="Arial" pitchFamily="34" charset="0"/>
                        </a:defRPr>
                      </a:lvl5pPr>
                      <a:lvl6pPr marL="25146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1" i="0" u="none" strike="noStrike" cap="none" normalizeH="0" baseline="0">
                          <a:ln>
                            <a:noFill/>
                          </a:ln>
                          <a:solidFill>
                            <a:schemeClr val="bg1"/>
                          </a:solidFill>
                          <a:effectLst/>
                          <a:latin typeface="Arial" pitchFamily="34" charset="0"/>
                          <a:ea typeface="MS PGothic" pitchFamily="34" charset="-128"/>
                          <a:cs typeface="Arial" pitchFamily="34" charset="0"/>
                        </a:rPr>
                        <a:t>Maßnahmen</a:t>
                      </a:r>
                    </a:p>
                  </a:txBody>
                  <a:tcPr marL="54001" marR="54001" marT="54020" marB="54020" anchor="b"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1" indent="0" algn="l" defTabSz="914400" rtl="0" eaLnBrk="1" fontAlgn="base" latinLnBrk="0" hangingPunct="1">
                        <a:lnSpc>
                          <a:spcPct val="100000"/>
                        </a:lnSpc>
                        <a:spcBef>
                          <a:spcPts val="600"/>
                        </a:spcBef>
                        <a:spcAft>
                          <a:spcPct val="0"/>
                        </a:spcAft>
                        <a:buClrTx/>
                        <a:buSzTx/>
                        <a:buFont typeface="Arial" pitchFamily="34" charset="0"/>
                        <a:buNone/>
                        <a:tabLst/>
                      </a:pPr>
                      <a:r>
                        <a:rPr kumimoji="0" lang="de-DE" altLang="de-DE" sz="1200" b="1" i="0" u="none" strike="noStrike" cap="none" normalizeH="0" baseline="0">
                          <a:ln>
                            <a:noFill/>
                          </a:ln>
                          <a:solidFill>
                            <a:schemeClr val="bg1"/>
                          </a:solidFill>
                          <a:effectLst/>
                          <a:latin typeface="Arial" pitchFamily="34" charset="0"/>
                          <a:ea typeface="MS PGothic" pitchFamily="34" charset="-128"/>
                          <a:cs typeface="Arial" pitchFamily="34" charset="0"/>
                        </a:rPr>
                        <a:t>Problem- und Verlustbereich</a:t>
                      </a:r>
                    </a:p>
                  </a:txBody>
                  <a:tcPr marL="54001" marR="54001" marT="54020" marB="54020" anchor="b"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1" indent="0" algn="l" defTabSz="914400" rtl="0" eaLnBrk="1" fontAlgn="base" latinLnBrk="0" hangingPunct="1">
                        <a:lnSpc>
                          <a:spcPct val="100000"/>
                        </a:lnSpc>
                        <a:spcBef>
                          <a:spcPts val="600"/>
                        </a:spcBef>
                        <a:spcAft>
                          <a:spcPct val="0"/>
                        </a:spcAft>
                        <a:buClrTx/>
                        <a:buSzTx/>
                        <a:buFont typeface="Arial" pitchFamily="34" charset="0"/>
                        <a:buNone/>
                        <a:tabLst/>
                      </a:pPr>
                      <a:r>
                        <a:rPr kumimoji="0" lang="de-DE" altLang="de-DE" sz="1200" b="1" i="0" u="none" strike="noStrike" cap="none" normalizeH="0" baseline="0">
                          <a:ln>
                            <a:noFill/>
                          </a:ln>
                          <a:solidFill>
                            <a:schemeClr val="bg1"/>
                          </a:solidFill>
                          <a:effectLst/>
                          <a:latin typeface="Arial" pitchFamily="34" charset="0"/>
                          <a:ea typeface="MS PGothic" pitchFamily="34" charset="-128"/>
                          <a:cs typeface="Arial" pitchFamily="34" charset="0"/>
                        </a:rPr>
                        <a:t>Starttermin der Maßnahme</a:t>
                      </a:r>
                    </a:p>
                  </a:txBody>
                  <a:tcPr marL="54001" marR="54001" marT="54020" marB="54020" anchor="b"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1" indent="0" algn="l" defTabSz="914400" rtl="0" eaLnBrk="1" fontAlgn="base" latinLnBrk="0" hangingPunct="1">
                        <a:lnSpc>
                          <a:spcPct val="100000"/>
                        </a:lnSpc>
                        <a:spcBef>
                          <a:spcPts val="600"/>
                        </a:spcBef>
                        <a:spcAft>
                          <a:spcPct val="0"/>
                        </a:spcAft>
                        <a:buClrTx/>
                        <a:buSzTx/>
                        <a:buFont typeface="Arial" pitchFamily="34" charset="0"/>
                        <a:buNone/>
                        <a:tabLst/>
                      </a:pPr>
                      <a:r>
                        <a:rPr kumimoji="0" lang="de-DE" altLang="de-DE" sz="1200" b="1" i="0" u="none" strike="noStrike" cap="none" normalizeH="0" baseline="0">
                          <a:ln>
                            <a:noFill/>
                          </a:ln>
                          <a:solidFill>
                            <a:schemeClr val="bg1"/>
                          </a:solidFill>
                          <a:effectLst/>
                          <a:latin typeface="Arial" pitchFamily="34" charset="0"/>
                          <a:ea typeface="MS PGothic" pitchFamily="34" charset="-128"/>
                          <a:cs typeface="Arial" pitchFamily="34" charset="0"/>
                        </a:rPr>
                        <a:t>Endtermin der Maßnahme</a:t>
                      </a:r>
                    </a:p>
                  </a:txBody>
                  <a:tcPr marL="54001" marR="54001" marT="54020" marB="54020" anchor="b"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1" indent="0" algn="l" defTabSz="914400" rtl="0" eaLnBrk="1" fontAlgn="base" latinLnBrk="0" hangingPunct="1">
                        <a:lnSpc>
                          <a:spcPct val="100000"/>
                        </a:lnSpc>
                        <a:spcBef>
                          <a:spcPts val="600"/>
                        </a:spcBef>
                        <a:spcAft>
                          <a:spcPct val="0"/>
                        </a:spcAft>
                        <a:buClrTx/>
                        <a:buSzTx/>
                        <a:buFont typeface="Arial" pitchFamily="34" charset="0"/>
                        <a:buNone/>
                        <a:tabLst/>
                      </a:pPr>
                      <a:r>
                        <a:rPr kumimoji="0" lang="de-DE" altLang="de-DE" sz="1200" b="1" i="0" u="none" strike="noStrike" cap="none" normalizeH="0" baseline="0">
                          <a:ln>
                            <a:noFill/>
                          </a:ln>
                          <a:solidFill>
                            <a:schemeClr val="bg1"/>
                          </a:solidFill>
                          <a:effectLst/>
                          <a:latin typeface="Arial" pitchFamily="34" charset="0"/>
                          <a:ea typeface="MS PGothic" pitchFamily="34" charset="-128"/>
                          <a:cs typeface="Arial" pitchFamily="34" charset="0"/>
                        </a:rPr>
                        <a:t>Kalkulierte Maßnameneffekte (in € Mio.)</a:t>
                      </a:r>
                    </a:p>
                  </a:txBody>
                  <a:tcPr marL="54001" marR="54001" marT="54020" marB="54020" anchor="b"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002060"/>
                    </a:solidFill>
                  </a:tcPr>
                </a:tc>
                <a:extLst>
                  <a:ext uri="{0D108BD9-81ED-4DB2-BD59-A6C34878D82A}">
                    <a16:rowId xmlns:a16="http://schemas.microsoft.com/office/drawing/2014/main" val="10000"/>
                  </a:ext>
                </a:extLst>
              </a:tr>
              <a:tr h="1144588">
                <a:tc>
                  <a:txBody>
                    <a:bodyPr/>
                    <a:lstStyle>
                      <a:lvl1pPr defTabSz="7620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defTabSz="7620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defTabSz="762000">
                        <a:spcBef>
                          <a:spcPct val="20000"/>
                        </a:spcBef>
                        <a:defRPr sz="1200">
                          <a:solidFill>
                            <a:schemeClr val="tx1"/>
                          </a:solidFill>
                          <a:latin typeface="Arial" pitchFamily="34" charset="0"/>
                          <a:ea typeface="Arial" pitchFamily="34" charset="0"/>
                          <a:cs typeface="Arial" pitchFamily="34" charset="0"/>
                        </a:defRPr>
                      </a:lvl4pPr>
                      <a:lvl5pPr marL="2057400" indent="-228600" defTabSz="762000">
                        <a:spcBef>
                          <a:spcPct val="20000"/>
                        </a:spcBef>
                        <a:defRPr sz="1200">
                          <a:solidFill>
                            <a:schemeClr val="tx1"/>
                          </a:solidFill>
                          <a:latin typeface="Arial" pitchFamily="34" charset="0"/>
                          <a:ea typeface="Arial" pitchFamily="34" charset="0"/>
                          <a:cs typeface="Arial" pitchFamily="34" charset="0"/>
                        </a:defRPr>
                      </a:lvl5pPr>
                      <a:lvl6pPr marL="25146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1" i="0" u="none" strike="noStrike" cap="none" normalizeH="0" baseline="0">
                          <a:ln>
                            <a:noFill/>
                          </a:ln>
                          <a:solidFill>
                            <a:srgbClr val="262626"/>
                          </a:solidFill>
                          <a:effectLst/>
                          <a:latin typeface="Arial" pitchFamily="34" charset="0"/>
                          <a:ea typeface="MS PGothic" pitchFamily="34" charset="-128"/>
                          <a:cs typeface="Arial" pitchFamily="34" charset="0"/>
                        </a:rPr>
                        <a:t>Maßnahme 1</a:t>
                      </a: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71450" indent="-17145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77800" indent="-1778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177800" marR="0" lvl="2" indent="-177800" algn="l" defTabSz="914400" rtl="0" eaLnBrk="1" fontAlgn="base" latinLnBrk="0" hangingPunct="1">
                        <a:lnSpc>
                          <a:spcPct val="100000"/>
                        </a:lnSpc>
                        <a:spcBef>
                          <a:spcPts val="30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rgbClr val="000000"/>
                          </a:solidFill>
                          <a:effectLst/>
                          <a:latin typeface="Frutiger 45 light" pitchFamily="34" charset="0"/>
                          <a:ea typeface="MS PGothic" pitchFamily="34" charset="-128"/>
                          <a:cs typeface="Arial" pitchFamily="34" charset="0"/>
                        </a:rPr>
                        <a:t> </a:t>
                      </a: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77800" indent="-1778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177800" marR="0" lvl="2" indent="-177800" algn="l" defTabSz="914400" rtl="0" eaLnBrk="1" fontAlgn="base" latinLnBrk="0" hangingPunct="1">
                        <a:lnSpc>
                          <a:spcPct val="100000"/>
                        </a:lnSpc>
                        <a:spcBef>
                          <a:spcPts val="30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rgbClr val="000000"/>
                          </a:solidFill>
                          <a:effectLst/>
                          <a:latin typeface="Frutiger 45 light" pitchFamily="34" charset="0"/>
                          <a:ea typeface="MS PGothic" pitchFamily="34" charset="-128"/>
                          <a:cs typeface="Arial" pitchFamily="34" charset="0"/>
                        </a:rPr>
                        <a:t> </a:t>
                      </a: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2" indent="0" algn="l" defTabSz="914400" rtl="0" eaLnBrk="1" fontAlgn="base" latinLnBrk="0" hangingPunct="1">
                        <a:lnSpc>
                          <a:spcPct val="100000"/>
                        </a:lnSpc>
                        <a:spcBef>
                          <a:spcPts val="300"/>
                        </a:spcBef>
                        <a:spcAft>
                          <a:spcPct val="0"/>
                        </a:spcAft>
                        <a:buClr>
                          <a:srgbClr val="97989A"/>
                        </a:buClr>
                        <a:buSzTx/>
                        <a:buFont typeface="Arial" pitchFamily="34" charset="0"/>
                        <a:buNone/>
                        <a:tabLst/>
                      </a:pPr>
                      <a:endParaRPr kumimoji="0" lang="de-DE" altLang="de-DE" sz="1200" b="0" i="0" u="none" strike="noStrike" cap="none" normalizeH="0" baseline="0">
                        <a:ln>
                          <a:noFill/>
                        </a:ln>
                        <a:solidFill>
                          <a:srgbClr val="000000"/>
                        </a:solidFill>
                        <a:effectLst/>
                        <a:latin typeface="Frutiger 45 light" pitchFamily="34" charset="0"/>
                        <a:ea typeface="MS PGothic" pitchFamily="34" charset="-128"/>
                        <a:cs typeface="Arial" pitchFamily="34" charset="0"/>
                      </a:endParaRP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144588">
                <a:tc>
                  <a:txBody>
                    <a:bodyPr/>
                    <a:lstStyle>
                      <a:lvl1pPr defTabSz="7620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defTabSz="7620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defTabSz="762000">
                        <a:spcBef>
                          <a:spcPct val="20000"/>
                        </a:spcBef>
                        <a:defRPr sz="1200">
                          <a:solidFill>
                            <a:schemeClr val="tx1"/>
                          </a:solidFill>
                          <a:latin typeface="Arial" pitchFamily="34" charset="0"/>
                          <a:ea typeface="Arial" pitchFamily="34" charset="0"/>
                          <a:cs typeface="Arial" pitchFamily="34" charset="0"/>
                        </a:defRPr>
                      </a:lvl4pPr>
                      <a:lvl5pPr marL="2057400" indent="-228600" defTabSz="762000">
                        <a:spcBef>
                          <a:spcPct val="20000"/>
                        </a:spcBef>
                        <a:defRPr sz="1200">
                          <a:solidFill>
                            <a:schemeClr val="tx1"/>
                          </a:solidFill>
                          <a:latin typeface="Arial" pitchFamily="34" charset="0"/>
                          <a:ea typeface="Arial" pitchFamily="34" charset="0"/>
                          <a:cs typeface="Arial" pitchFamily="34" charset="0"/>
                        </a:defRPr>
                      </a:lvl5pPr>
                      <a:lvl6pPr marL="25146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1" i="0" u="none" strike="noStrike" cap="none" normalizeH="0" baseline="0">
                          <a:ln>
                            <a:noFill/>
                          </a:ln>
                          <a:solidFill>
                            <a:srgbClr val="262626"/>
                          </a:solidFill>
                          <a:effectLst/>
                          <a:latin typeface="Arial" pitchFamily="34" charset="0"/>
                          <a:ea typeface="MS PGothic" pitchFamily="34" charset="-128"/>
                          <a:cs typeface="Arial" pitchFamily="34" charset="0"/>
                        </a:rPr>
                        <a:t>Maßnahme 2</a:t>
                      </a: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71450" indent="-17145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77800" indent="-1778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177800" marR="0" lvl="2" indent="-177800" algn="l" defTabSz="914400" rtl="0" eaLnBrk="1" fontAlgn="base" latinLnBrk="0" hangingPunct="1">
                        <a:lnSpc>
                          <a:spcPct val="100000"/>
                        </a:lnSpc>
                        <a:spcBef>
                          <a:spcPts val="30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rgbClr val="000000"/>
                          </a:solidFill>
                          <a:effectLst/>
                          <a:latin typeface="Arial" pitchFamily="34" charset="0"/>
                          <a:ea typeface="MS PGothic" pitchFamily="34" charset="-128"/>
                          <a:cs typeface="Arial" pitchFamily="34" charset="0"/>
                        </a:rPr>
                        <a:t> </a:t>
                      </a: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77800" indent="-1778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177800" marR="0" lvl="2" indent="-177800" algn="l" defTabSz="914400" rtl="0" eaLnBrk="1" fontAlgn="base" latinLnBrk="0" hangingPunct="1">
                        <a:lnSpc>
                          <a:spcPct val="100000"/>
                        </a:lnSpc>
                        <a:spcBef>
                          <a:spcPts val="30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rgbClr val="000000"/>
                          </a:solidFill>
                          <a:effectLst/>
                          <a:latin typeface="Arial" pitchFamily="34" charset="0"/>
                          <a:ea typeface="MS PGothic" pitchFamily="34" charset="-128"/>
                          <a:cs typeface="Arial" pitchFamily="34" charset="0"/>
                        </a:rPr>
                        <a:t> </a:t>
                      </a: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2" indent="0" algn="l" defTabSz="914400" rtl="0" eaLnBrk="1" fontAlgn="base" latinLnBrk="0" hangingPunct="1">
                        <a:lnSpc>
                          <a:spcPct val="100000"/>
                        </a:lnSpc>
                        <a:spcBef>
                          <a:spcPts val="300"/>
                        </a:spcBef>
                        <a:spcAft>
                          <a:spcPct val="0"/>
                        </a:spcAft>
                        <a:buClr>
                          <a:srgbClr val="97989A"/>
                        </a:buClr>
                        <a:buSzTx/>
                        <a:buFont typeface="Arial" pitchFamily="34" charset="0"/>
                        <a:buNone/>
                        <a:tabLst/>
                      </a:pPr>
                      <a:endParaRPr kumimoji="0" lang="de-DE" altLang="de-DE" sz="1200" b="0" i="0" u="none" strike="noStrike" cap="none" normalizeH="0" baseline="0">
                        <a:ln>
                          <a:noFill/>
                        </a:ln>
                        <a:solidFill>
                          <a:srgbClr val="000000"/>
                        </a:solidFill>
                        <a:effectLst/>
                        <a:latin typeface="Arial" pitchFamily="34" charset="0"/>
                        <a:ea typeface="MS PGothic" pitchFamily="34" charset="-128"/>
                        <a:cs typeface="Arial" pitchFamily="34" charset="0"/>
                      </a:endParaRP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1144588">
                <a:tc>
                  <a:txBody>
                    <a:bodyPr/>
                    <a:lstStyle>
                      <a:lvl1pPr defTabSz="7620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defTabSz="76200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defTabSz="7620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defTabSz="762000">
                        <a:spcBef>
                          <a:spcPct val="20000"/>
                        </a:spcBef>
                        <a:defRPr sz="1200">
                          <a:solidFill>
                            <a:schemeClr val="tx1"/>
                          </a:solidFill>
                          <a:latin typeface="Arial" pitchFamily="34" charset="0"/>
                          <a:ea typeface="Arial" pitchFamily="34" charset="0"/>
                          <a:cs typeface="Arial" pitchFamily="34" charset="0"/>
                        </a:defRPr>
                      </a:lvl4pPr>
                      <a:lvl5pPr marL="2057400" indent="-228600" defTabSz="762000">
                        <a:spcBef>
                          <a:spcPct val="20000"/>
                        </a:spcBef>
                        <a:defRPr sz="1200">
                          <a:solidFill>
                            <a:schemeClr val="tx1"/>
                          </a:solidFill>
                          <a:latin typeface="Arial" pitchFamily="34" charset="0"/>
                          <a:ea typeface="Arial" pitchFamily="34" charset="0"/>
                          <a:cs typeface="Arial" pitchFamily="34" charset="0"/>
                        </a:defRPr>
                      </a:lvl5pPr>
                      <a:lvl6pPr marL="25146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defTabSz="7620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762000" rtl="0" eaLnBrk="1" fontAlgn="base" latinLnBrk="0" hangingPunct="1">
                        <a:lnSpc>
                          <a:spcPct val="100000"/>
                        </a:lnSpc>
                        <a:spcBef>
                          <a:spcPts val="600"/>
                        </a:spcBef>
                        <a:spcAft>
                          <a:spcPct val="0"/>
                        </a:spcAft>
                        <a:buClrTx/>
                        <a:buSzTx/>
                        <a:buFontTx/>
                        <a:buNone/>
                        <a:tabLst/>
                      </a:pPr>
                      <a:r>
                        <a:rPr kumimoji="0" lang="de-DE" altLang="de-DE" sz="1200" b="1" i="0" u="none" strike="noStrike" cap="none" normalizeH="0" baseline="0">
                          <a:ln>
                            <a:noFill/>
                          </a:ln>
                          <a:solidFill>
                            <a:srgbClr val="262626"/>
                          </a:solidFill>
                          <a:effectLst/>
                          <a:latin typeface="Arial" pitchFamily="34" charset="0"/>
                          <a:ea typeface="MS PGothic" pitchFamily="34" charset="-128"/>
                          <a:cs typeface="Arial" pitchFamily="34" charset="0"/>
                        </a:rPr>
                        <a:t>Maßnahme 3</a:t>
                      </a: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rgbClr val="E5F2F4"/>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71450" indent="-17145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171450" marR="0" lvl="2" indent="-171450" algn="l" defTabSz="914400" rtl="0" eaLnBrk="1" fontAlgn="base" latinLnBrk="0" hangingPunct="1">
                        <a:lnSpc>
                          <a:spcPct val="100000"/>
                        </a:lnSpc>
                        <a:spcBef>
                          <a:spcPts val="10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chemeClr val="tx1"/>
                          </a:solidFill>
                          <a:effectLst/>
                          <a:latin typeface="Frutiger 45 light" pitchFamily="34" charset="0"/>
                          <a:ea typeface="MS PGothic" pitchFamily="34" charset="-128"/>
                          <a:cs typeface="Arial" pitchFamily="34" charset="0"/>
                        </a:rPr>
                        <a:t> </a:t>
                      </a: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77800" indent="-1778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177800" marR="0" lvl="2" indent="-177800" algn="l" defTabSz="914400" rtl="0" eaLnBrk="1" fontAlgn="base" latinLnBrk="0" hangingPunct="1">
                        <a:lnSpc>
                          <a:spcPct val="100000"/>
                        </a:lnSpc>
                        <a:spcBef>
                          <a:spcPts val="30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rgbClr val="000000"/>
                          </a:solidFill>
                          <a:effectLst/>
                          <a:latin typeface="Arial" pitchFamily="34" charset="0"/>
                          <a:ea typeface="MS PGothic" pitchFamily="34" charset="-128"/>
                          <a:cs typeface="Arial" pitchFamily="34" charset="0"/>
                        </a:rPr>
                        <a:t> </a:t>
                      </a: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77800" indent="-1778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177800" marR="0" lvl="2" indent="-177800" algn="l" defTabSz="914400" rtl="0" eaLnBrk="1" fontAlgn="base" latinLnBrk="0" hangingPunct="1">
                        <a:lnSpc>
                          <a:spcPct val="100000"/>
                        </a:lnSpc>
                        <a:spcBef>
                          <a:spcPts val="300"/>
                        </a:spcBef>
                        <a:spcAft>
                          <a:spcPct val="0"/>
                        </a:spcAft>
                        <a:buClr>
                          <a:srgbClr val="002060"/>
                        </a:buClr>
                        <a:buSzTx/>
                        <a:buFont typeface="Wingdings" pitchFamily="2" charset="2"/>
                        <a:buChar char="§"/>
                        <a:tabLst/>
                      </a:pPr>
                      <a:r>
                        <a:rPr kumimoji="0" lang="de-DE" altLang="de-DE" sz="1200" b="0" i="0" u="none" strike="noStrike" cap="none" normalizeH="0" baseline="0">
                          <a:ln>
                            <a:noFill/>
                          </a:ln>
                          <a:solidFill>
                            <a:srgbClr val="000000"/>
                          </a:solidFill>
                          <a:effectLst/>
                          <a:latin typeface="Arial" pitchFamily="34" charset="0"/>
                          <a:ea typeface="MS PGothic" pitchFamily="34" charset="-128"/>
                          <a:cs typeface="Arial" pitchFamily="34" charset="0"/>
                        </a:rPr>
                        <a:t> </a:t>
                      </a: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2" indent="0" algn="l" defTabSz="914400" rtl="0" eaLnBrk="1" fontAlgn="base" latinLnBrk="0" hangingPunct="1">
                        <a:lnSpc>
                          <a:spcPct val="100000"/>
                        </a:lnSpc>
                        <a:spcBef>
                          <a:spcPts val="300"/>
                        </a:spcBef>
                        <a:spcAft>
                          <a:spcPct val="0"/>
                        </a:spcAft>
                        <a:buClr>
                          <a:srgbClr val="97989A"/>
                        </a:buClr>
                        <a:buSzTx/>
                        <a:buFont typeface="Arial" pitchFamily="34" charset="0"/>
                        <a:buNone/>
                        <a:tabLst/>
                      </a:pPr>
                      <a:endParaRPr kumimoji="0" lang="de-DE" altLang="de-DE" sz="1200" b="0" i="0" u="none" strike="noStrike" cap="none" normalizeH="0" baseline="0">
                        <a:ln>
                          <a:noFill/>
                        </a:ln>
                        <a:solidFill>
                          <a:srgbClr val="000000"/>
                        </a:solidFill>
                        <a:effectLst/>
                        <a:latin typeface="Arial" pitchFamily="34" charset="0"/>
                        <a:ea typeface="MS PGothic" pitchFamily="34" charset="-128"/>
                        <a:cs typeface="Arial" pitchFamily="34" charset="0"/>
                      </a:endParaRPr>
                    </a:p>
                  </a:txBody>
                  <a:tcPr marL="54001" marR="54001" marT="54020" marB="54020"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bl>
          </a:graphicData>
        </a:graphic>
      </p:graphicFrame>
      <p:graphicFrame>
        <p:nvGraphicFramePr>
          <p:cNvPr id="11" name="Tabelle 10">
            <a:extLst>
              <a:ext uri="{FF2B5EF4-FFF2-40B4-BE49-F238E27FC236}">
                <a16:creationId xmlns:a16="http://schemas.microsoft.com/office/drawing/2014/main" id="{BBB75F69-4EFE-413D-B236-74661975F859}"/>
              </a:ext>
            </a:extLst>
          </p:cNvPr>
          <p:cNvGraphicFramePr>
            <a:graphicFrameLocks noGrp="1"/>
          </p:cNvGraphicFramePr>
          <p:nvPr/>
        </p:nvGraphicFramePr>
        <p:xfrm>
          <a:off x="6626225" y="3260725"/>
          <a:ext cx="2233613" cy="992189"/>
        </p:xfrm>
        <a:graphic>
          <a:graphicData uri="http://schemas.openxmlformats.org/drawingml/2006/table">
            <a:tbl>
              <a:tblPr/>
              <a:tblGrid>
                <a:gridCol w="465138">
                  <a:extLst>
                    <a:ext uri="{9D8B030D-6E8A-4147-A177-3AD203B41FA5}">
                      <a16:colId xmlns:a16="http://schemas.microsoft.com/office/drawing/2014/main" val="20000"/>
                    </a:ext>
                  </a:extLst>
                </a:gridCol>
                <a:gridCol w="442912">
                  <a:extLst>
                    <a:ext uri="{9D8B030D-6E8A-4147-A177-3AD203B41FA5}">
                      <a16:colId xmlns:a16="http://schemas.microsoft.com/office/drawing/2014/main" val="20001"/>
                    </a:ext>
                  </a:extLst>
                </a:gridCol>
                <a:gridCol w="441325">
                  <a:extLst>
                    <a:ext uri="{9D8B030D-6E8A-4147-A177-3AD203B41FA5}">
                      <a16:colId xmlns:a16="http://schemas.microsoft.com/office/drawing/2014/main" val="20002"/>
                    </a:ext>
                  </a:extLst>
                </a:gridCol>
                <a:gridCol w="442913">
                  <a:extLst>
                    <a:ext uri="{9D8B030D-6E8A-4147-A177-3AD203B41FA5}">
                      <a16:colId xmlns:a16="http://schemas.microsoft.com/office/drawing/2014/main" val="20003"/>
                    </a:ext>
                  </a:extLst>
                </a:gridCol>
                <a:gridCol w="441325">
                  <a:extLst>
                    <a:ext uri="{9D8B030D-6E8A-4147-A177-3AD203B41FA5}">
                      <a16:colId xmlns:a16="http://schemas.microsoft.com/office/drawing/2014/main" val="20004"/>
                    </a:ext>
                  </a:extLst>
                </a:gridCol>
              </a:tblGrid>
              <a:tr h="36671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1" i="0" u="none" strike="noStrike" cap="none" normalizeH="0" baseline="0">
                        <a:ln>
                          <a:noFill/>
                        </a:ln>
                        <a:solidFill>
                          <a:schemeClr val="bg1"/>
                        </a:solidFill>
                        <a:effectLst/>
                        <a:latin typeface="Arial" pitchFamily="34" charset="0"/>
                        <a:ea typeface="MS PGothic" pitchFamily="34" charset="-128"/>
                        <a:cs typeface="Arial" pitchFamily="34" charset="0"/>
                      </a:endParaRPr>
                    </a:p>
                  </a:txBody>
                  <a:tcPr marL="91496" marR="91496" marT="45756" marB="45756"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Jahr 1</a:t>
                      </a:r>
                      <a:b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b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Plan</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Jahr 2</a:t>
                      </a:r>
                      <a:b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b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Plan</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Jahr 3</a:t>
                      </a:r>
                      <a:b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b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Plan</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Jahr 4</a:t>
                      </a:r>
                      <a:b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b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Plan</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extLst>
                  <a:ext uri="{0D108BD9-81ED-4DB2-BD59-A6C34878D82A}">
                    <a16:rowId xmlns:a16="http://schemas.microsoft.com/office/drawing/2014/main" val="10000"/>
                  </a:ext>
                </a:extLst>
              </a:tr>
              <a:tr h="31273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900" b="1" i="0" u="none" strike="noStrike" cap="none" normalizeH="0" baseline="0">
                          <a:ln>
                            <a:noFill/>
                          </a:ln>
                          <a:solidFill>
                            <a:schemeClr val="tx1"/>
                          </a:solidFill>
                          <a:effectLst/>
                          <a:latin typeface="Arial" pitchFamily="34" charset="0"/>
                          <a:ea typeface="MS PGothic" pitchFamily="34" charset="-128"/>
                          <a:cs typeface="Arial" pitchFamily="34" charset="0"/>
                        </a:rPr>
                        <a:t>Cash</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273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900" b="1" i="0" u="none" strike="noStrike" cap="none" normalizeH="0" baseline="0">
                          <a:ln>
                            <a:noFill/>
                          </a:ln>
                          <a:solidFill>
                            <a:schemeClr val="tx1"/>
                          </a:solidFill>
                          <a:effectLst/>
                          <a:latin typeface="Arial" pitchFamily="34" charset="0"/>
                          <a:ea typeface="MS PGothic" pitchFamily="34" charset="-128"/>
                          <a:cs typeface="Arial" pitchFamily="34" charset="0"/>
                        </a:rPr>
                        <a:t>EBT</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12" name="Tabelle 11">
            <a:extLst>
              <a:ext uri="{FF2B5EF4-FFF2-40B4-BE49-F238E27FC236}">
                <a16:creationId xmlns:a16="http://schemas.microsoft.com/office/drawing/2014/main" id="{40E07D37-A22D-4825-94B6-F3096EA4FBA2}"/>
              </a:ext>
            </a:extLst>
          </p:cNvPr>
          <p:cNvGraphicFramePr>
            <a:graphicFrameLocks noGrp="1"/>
          </p:cNvGraphicFramePr>
          <p:nvPr/>
        </p:nvGraphicFramePr>
        <p:xfrm>
          <a:off x="6626225" y="4408488"/>
          <a:ext cx="2233613" cy="992186"/>
        </p:xfrm>
        <a:graphic>
          <a:graphicData uri="http://schemas.openxmlformats.org/drawingml/2006/table">
            <a:tbl>
              <a:tblPr/>
              <a:tblGrid>
                <a:gridCol w="465138">
                  <a:extLst>
                    <a:ext uri="{9D8B030D-6E8A-4147-A177-3AD203B41FA5}">
                      <a16:colId xmlns:a16="http://schemas.microsoft.com/office/drawing/2014/main" val="20000"/>
                    </a:ext>
                  </a:extLst>
                </a:gridCol>
                <a:gridCol w="442912">
                  <a:extLst>
                    <a:ext uri="{9D8B030D-6E8A-4147-A177-3AD203B41FA5}">
                      <a16:colId xmlns:a16="http://schemas.microsoft.com/office/drawing/2014/main" val="20001"/>
                    </a:ext>
                  </a:extLst>
                </a:gridCol>
                <a:gridCol w="441325">
                  <a:extLst>
                    <a:ext uri="{9D8B030D-6E8A-4147-A177-3AD203B41FA5}">
                      <a16:colId xmlns:a16="http://schemas.microsoft.com/office/drawing/2014/main" val="20002"/>
                    </a:ext>
                  </a:extLst>
                </a:gridCol>
                <a:gridCol w="442913">
                  <a:extLst>
                    <a:ext uri="{9D8B030D-6E8A-4147-A177-3AD203B41FA5}">
                      <a16:colId xmlns:a16="http://schemas.microsoft.com/office/drawing/2014/main" val="20003"/>
                    </a:ext>
                  </a:extLst>
                </a:gridCol>
                <a:gridCol w="441325">
                  <a:extLst>
                    <a:ext uri="{9D8B030D-6E8A-4147-A177-3AD203B41FA5}">
                      <a16:colId xmlns:a16="http://schemas.microsoft.com/office/drawing/2014/main" val="20004"/>
                    </a:ext>
                  </a:extLst>
                </a:gridCol>
              </a:tblGrid>
              <a:tr h="36671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1" i="0" u="none" strike="noStrike" cap="none" normalizeH="0" baseline="0">
                        <a:ln>
                          <a:noFill/>
                        </a:ln>
                        <a:solidFill>
                          <a:schemeClr val="bg1"/>
                        </a:solidFill>
                        <a:effectLst/>
                        <a:latin typeface="Arial" pitchFamily="34" charset="0"/>
                        <a:ea typeface="MS PGothic" pitchFamily="34" charset="-128"/>
                        <a:cs typeface="Arial" pitchFamily="34" charset="0"/>
                      </a:endParaRPr>
                    </a:p>
                  </a:txBody>
                  <a:tcPr marL="91496" marR="91496" marT="45756" marB="45756"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Jahr 1</a:t>
                      </a:r>
                      <a:b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b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Plan</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Jahr 2</a:t>
                      </a:r>
                      <a:b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b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Plan</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Jahr 3</a:t>
                      </a:r>
                      <a:b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b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Plan</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Jahr 4</a:t>
                      </a:r>
                      <a:b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b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Plan</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extLst>
                  <a:ext uri="{0D108BD9-81ED-4DB2-BD59-A6C34878D82A}">
                    <a16:rowId xmlns:a16="http://schemas.microsoft.com/office/drawing/2014/main" val="10000"/>
                  </a:ext>
                </a:extLst>
              </a:tr>
              <a:tr h="312737">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900" b="1" i="0" u="none" strike="noStrike" cap="none" normalizeH="0" baseline="0">
                          <a:ln>
                            <a:noFill/>
                          </a:ln>
                          <a:solidFill>
                            <a:schemeClr val="tx1"/>
                          </a:solidFill>
                          <a:effectLst/>
                          <a:latin typeface="Arial" pitchFamily="34" charset="0"/>
                          <a:ea typeface="MS PGothic" pitchFamily="34" charset="-128"/>
                          <a:cs typeface="Arial" pitchFamily="34" charset="0"/>
                        </a:rPr>
                        <a:t>Cash</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2737">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900" b="1" i="0" u="none" strike="noStrike" cap="none" normalizeH="0" baseline="0">
                          <a:ln>
                            <a:noFill/>
                          </a:ln>
                          <a:solidFill>
                            <a:schemeClr val="tx1"/>
                          </a:solidFill>
                          <a:effectLst/>
                          <a:latin typeface="Arial" pitchFamily="34" charset="0"/>
                          <a:ea typeface="MS PGothic" pitchFamily="34" charset="-128"/>
                          <a:cs typeface="Arial" pitchFamily="34" charset="0"/>
                        </a:rPr>
                        <a:t>EBT</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13" name="Tabelle 12">
            <a:extLst>
              <a:ext uri="{FF2B5EF4-FFF2-40B4-BE49-F238E27FC236}">
                <a16:creationId xmlns:a16="http://schemas.microsoft.com/office/drawing/2014/main" id="{1206C4DA-E7C0-4349-A141-C9944CF2FA95}"/>
              </a:ext>
            </a:extLst>
          </p:cNvPr>
          <p:cNvGraphicFramePr>
            <a:graphicFrameLocks noGrp="1"/>
          </p:cNvGraphicFramePr>
          <p:nvPr/>
        </p:nvGraphicFramePr>
        <p:xfrm>
          <a:off x="6626225" y="2112963"/>
          <a:ext cx="2233613" cy="990601"/>
        </p:xfrm>
        <a:graphic>
          <a:graphicData uri="http://schemas.openxmlformats.org/drawingml/2006/table">
            <a:tbl>
              <a:tblPr/>
              <a:tblGrid>
                <a:gridCol w="465138">
                  <a:extLst>
                    <a:ext uri="{9D8B030D-6E8A-4147-A177-3AD203B41FA5}">
                      <a16:colId xmlns:a16="http://schemas.microsoft.com/office/drawing/2014/main" val="20000"/>
                    </a:ext>
                  </a:extLst>
                </a:gridCol>
                <a:gridCol w="442912">
                  <a:extLst>
                    <a:ext uri="{9D8B030D-6E8A-4147-A177-3AD203B41FA5}">
                      <a16:colId xmlns:a16="http://schemas.microsoft.com/office/drawing/2014/main" val="20001"/>
                    </a:ext>
                  </a:extLst>
                </a:gridCol>
                <a:gridCol w="441325">
                  <a:extLst>
                    <a:ext uri="{9D8B030D-6E8A-4147-A177-3AD203B41FA5}">
                      <a16:colId xmlns:a16="http://schemas.microsoft.com/office/drawing/2014/main" val="20002"/>
                    </a:ext>
                  </a:extLst>
                </a:gridCol>
                <a:gridCol w="442913">
                  <a:extLst>
                    <a:ext uri="{9D8B030D-6E8A-4147-A177-3AD203B41FA5}">
                      <a16:colId xmlns:a16="http://schemas.microsoft.com/office/drawing/2014/main" val="20003"/>
                    </a:ext>
                  </a:extLst>
                </a:gridCol>
                <a:gridCol w="441325">
                  <a:extLst>
                    <a:ext uri="{9D8B030D-6E8A-4147-A177-3AD203B41FA5}">
                      <a16:colId xmlns:a16="http://schemas.microsoft.com/office/drawing/2014/main" val="20004"/>
                    </a:ext>
                  </a:extLst>
                </a:gridCol>
              </a:tblGrid>
              <a:tr h="44132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1" i="0" u="none" strike="noStrike" cap="none" normalizeH="0" baseline="0">
                        <a:ln>
                          <a:noFill/>
                        </a:ln>
                        <a:solidFill>
                          <a:schemeClr val="bg1"/>
                        </a:solidFill>
                        <a:effectLst/>
                        <a:latin typeface="Arial" pitchFamily="34" charset="0"/>
                        <a:ea typeface="MS PGothic" pitchFamily="34" charset="-128"/>
                        <a:cs typeface="Arial" pitchFamily="34" charset="0"/>
                      </a:endParaRPr>
                    </a:p>
                  </a:txBody>
                  <a:tcPr marL="91496" marR="91496" marT="45756" marB="45756"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Jahr 1</a:t>
                      </a:r>
                      <a:b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b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Plan</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Jahr 2</a:t>
                      </a:r>
                      <a:b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b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Plan</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Jahr 3</a:t>
                      </a:r>
                      <a:b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b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Plan</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Jahr 4</a:t>
                      </a:r>
                      <a:b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br>
                      <a:r>
                        <a:rPr kumimoji="0" lang="de-DE" altLang="de-DE" sz="700" b="1" i="0" u="none" strike="noStrike" cap="none" normalizeH="0" baseline="0">
                          <a:ln>
                            <a:noFill/>
                          </a:ln>
                          <a:solidFill>
                            <a:schemeClr val="bg1"/>
                          </a:solidFill>
                          <a:effectLst/>
                          <a:latin typeface="Arial" pitchFamily="34" charset="0"/>
                          <a:ea typeface="MS PGothic" pitchFamily="34" charset="-128"/>
                          <a:cs typeface="Arial" pitchFamily="34" charset="0"/>
                        </a:rPr>
                        <a:t>Plan</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solidFill>
                      <a:srgbClr val="80BEC9"/>
                    </a:solidFill>
                  </a:tcPr>
                </a:tc>
                <a:extLst>
                  <a:ext uri="{0D108BD9-81ED-4DB2-BD59-A6C34878D82A}">
                    <a16:rowId xmlns:a16="http://schemas.microsoft.com/office/drawing/2014/main" val="10000"/>
                  </a:ext>
                </a:extLst>
              </a:tr>
              <a:tr h="27463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900" b="1" i="0" u="none" strike="noStrike" cap="none" normalizeH="0" baseline="0">
                          <a:ln>
                            <a:noFill/>
                          </a:ln>
                          <a:solidFill>
                            <a:schemeClr val="tx1"/>
                          </a:solidFill>
                          <a:effectLst/>
                          <a:latin typeface="Arial" pitchFamily="34" charset="0"/>
                          <a:ea typeface="MS PGothic" pitchFamily="34" charset="-128"/>
                          <a:cs typeface="Arial" pitchFamily="34" charset="0"/>
                        </a:rPr>
                        <a:t>Cash</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463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900" b="1" i="0" u="none" strike="noStrike" cap="none" normalizeH="0" baseline="0">
                          <a:ln>
                            <a:noFill/>
                          </a:ln>
                          <a:solidFill>
                            <a:schemeClr val="tx1"/>
                          </a:solidFill>
                          <a:effectLst/>
                          <a:latin typeface="Arial" pitchFamily="34" charset="0"/>
                          <a:ea typeface="MS PGothic" pitchFamily="34" charset="-128"/>
                          <a:cs typeface="Arial" pitchFamily="34" charset="0"/>
                        </a:rPr>
                        <a:t>EBT</a:t>
                      </a: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9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96" marR="91496" marT="45756" marB="45756" anchor="ctr" horzOverflow="overflow">
                    <a:lnL w="6350" cap="flat" cmpd="sng" algn="ctr">
                      <a:solidFill>
                        <a:srgbClr val="404040"/>
                      </a:solidFill>
                      <a:prstDash val="solid"/>
                      <a:round/>
                      <a:headEnd type="none" w="med" len="med"/>
                      <a:tailEnd type="none" w="med" len="med"/>
                    </a:lnL>
                    <a:lnR w="6350" cap="flat" cmpd="sng" algn="ctr">
                      <a:solidFill>
                        <a:srgbClr val="404040"/>
                      </a:solidFill>
                      <a:prstDash val="solid"/>
                      <a:round/>
                      <a:headEnd type="none" w="med" len="med"/>
                      <a:tailEnd type="none" w="med" len="med"/>
                    </a:lnR>
                    <a:lnT w="6350" cap="flat" cmpd="sng" algn="ctr">
                      <a:solidFill>
                        <a:srgbClr val="404040"/>
                      </a:solidFill>
                      <a:prstDash val="solid"/>
                      <a:round/>
                      <a:headEnd type="none" w="med" len="med"/>
                      <a:tailEnd type="none" w="med" len="med"/>
                    </a:lnT>
                    <a:lnB w="6350" cap="flat" cmpd="sng" algn="ctr">
                      <a:solidFill>
                        <a:srgbClr val="40404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80726953"/>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C8411D9-B086-4140-9B92-B6B6D12D3333}"/>
              </a:ext>
            </a:extLst>
          </p:cNvPr>
          <p:cNvSpPr>
            <a:spLocks noGrp="1"/>
          </p:cNvSpPr>
          <p:nvPr>
            <p:ph type="sldNum" sz="quarter" idx="10"/>
          </p:nvPr>
        </p:nvSpPr>
        <p:spPr/>
        <p:txBody>
          <a:bodyPr/>
          <a:lstStyle/>
          <a:p>
            <a:r>
              <a:rPr lang="de-DE" altLang="de-DE"/>
              <a:t> Folie </a:t>
            </a:r>
            <a:fld id="{1C866A0E-1F33-4B8B-A547-6BB87D656CF9}" type="slidenum">
              <a:rPr lang="de-DE" altLang="de-DE" smtClean="0"/>
              <a:pPr/>
              <a:t>48</a:t>
            </a:fld>
            <a:endParaRPr lang="de-DE" altLang="de-DE"/>
          </a:p>
        </p:txBody>
      </p:sp>
      <p:sp>
        <p:nvSpPr>
          <p:cNvPr id="3" name="Textfeld 1">
            <a:extLst>
              <a:ext uri="{FF2B5EF4-FFF2-40B4-BE49-F238E27FC236}">
                <a16:creationId xmlns:a16="http://schemas.microsoft.com/office/drawing/2014/main" id="{EB80DE15-56DC-46A7-8102-38C2853DEF6A}"/>
              </a:ext>
            </a:extLst>
          </p:cNvPr>
          <p:cNvSpPr txBox="1">
            <a:spLocks noChangeArrowheads="1"/>
          </p:cNvSpPr>
          <p:nvPr/>
        </p:nvSpPr>
        <p:spPr bwMode="auto">
          <a:xfrm>
            <a:off x="107950" y="2448743"/>
            <a:ext cx="9036050"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spcAft>
                <a:spcPts val="1800"/>
              </a:spcAft>
              <a:buClrTx/>
              <a:buSzTx/>
              <a:buFontTx/>
              <a:buNone/>
            </a:pPr>
            <a:r>
              <a:rPr lang="de-DE" altLang="de-DE" sz="3200" b="1" dirty="0">
                <a:solidFill>
                  <a:srgbClr val="80BEC9"/>
                </a:solidFill>
              </a:rPr>
              <a:t>7.</a:t>
            </a:r>
          </a:p>
          <a:p>
            <a:pPr algn="ctr" eaLnBrk="1" hangingPunct="1">
              <a:spcBef>
                <a:spcPct val="0"/>
              </a:spcBef>
              <a:buClrTx/>
              <a:buSzTx/>
              <a:buFontTx/>
              <a:buNone/>
            </a:pPr>
            <a:r>
              <a:rPr lang="de-DE" altLang="de-DE" sz="3200" b="1" dirty="0">
                <a:solidFill>
                  <a:srgbClr val="002060"/>
                </a:solidFill>
              </a:rPr>
              <a:t>Integrierte Sanierungsplanung</a:t>
            </a:r>
          </a:p>
        </p:txBody>
      </p:sp>
    </p:spTree>
    <p:extLst>
      <p:ext uri="{BB962C8B-B14F-4D97-AF65-F5344CB8AC3E}">
        <p14:creationId xmlns:p14="http://schemas.microsoft.com/office/powerpoint/2010/main" val="8654114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liennummernplatzhalter 2">
            <a:extLst>
              <a:ext uri="{FF2B5EF4-FFF2-40B4-BE49-F238E27FC236}">
                <a16:creationId xmlns:a16="http://schemas.microsoft.com/office/drawing/2014/main" id="{6406BE6C-EC35-420C-B082-97D44D635C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877C469-870C-4A05-B200-912B1358DE10}" type="slidenum">
              <a:rPr lang="de-DE" altLang="de-DE" sz="1000"/>
              <a:pPr>
                <a:spcBef>
                  <a:spcPct val="0"/>
                </a:spcBef>
                <a:buClrTx/>
                <a:buSzTx/>
                <a:buFontTx/>
                <a:buNone/>
              </a:pPr>
              <a:t>49</a:t>
            </a:fld>
            <a:endParaRPr lang="de-DE" altLang="de-DE" sz="1000"/>
          </a:p>
        </p:txBody>
      </p:sp>
      <p:sp>
        <p:nvSpPr>
          <p:cNvPr id="10" name="Titel 3">
            <a:extLst>
              <a:ext uri="{FF2B5EF4-FFF2-40B4-BE49-F238E27FC236}">
                <a16:creationId xmlns:a16="http://schemas.microsoft.com/office/drawing/2014/main" id="{E09DE4ED-E477-4216-8CE6-BBEC4CB6B362}"/>
              </a:ext>
            </a:extLst>
          </p:cNvPr>
          <p:cNvSpPr>
            <a:spLocks noGrp="1"/>
          </p:cNvSpPr>
          <p:nvPr>
            <p:ph type="title"/>
          </p:nvPr>
        </p:nvSpPr>
        <p:spPr>
          <a:xfrm>
            <a:off x="457200" y="44450"/>
            <a:ext cx="8219256" cy="1143000"/>
          </a:xfrm>
        </p:spPr>
        <p:txBody>
          <a:bodyPr/>
          <a:lstStyle/>
          <a:p>
            <a:r>
              <a:rPr lang="de-DE" altLang="en-US" dirty="0"/>
              <a:t>7. Integrierte Sanierungsplanung</a:t>
            </a:r>
            <a:br>
              <a:rPr lang="de-DE" altLang="en-US" dirty="0"/>
            </a:br>
            <a:r>
              <a:rPr lang="de-DE" altLang="en-US" sz="2000" dirty="0"/>
              <a:t>7.1 Planungssystematik und Annahmen</a:t>
            </a:r>
          </a:p>
        </p:txBody>
      </p:sp>
      <p:graphicFrame>
        <p:nvGraphicFramePr>
          <p:cNvPr id="3" name="Tabelle 3">
            <a:extLst>
              <a:ext uri="{FF2B5EF4-FFF2-40B4-BE49-F238E27FC236}">
                <a16:creationId xmlns:a16="http://schemas.microsoft.com/office/drawing/2014/main" id="{C07D7ADF-362A-4B67-AECD-9202BB4EF46A}"/>
              </a:ext>
            </a:extLst>
          </p:cNvPr>
          <p:cNvGraphicFramePr>
            <a:graphicFrameLocks noGrp="1"/>
          </p:cNvGraphicFramePr>
          <p:nvPr>
            <p:extLst>
              <p:ext uri="{D42A27DB-BD31-4B8C-83A1-F6EECF244321}">
                <p14:modId xmlns:p14="http://schemas.microsoft.com/office/powerpoint/2010/main" val="1512384787"/>
              </p:ext>
            </p:extLst>
          </p:nvPr>
        </p:nvGraphicFramePr>
        <p:xfrm>
          <a:off x="1907704" y="1153409"/>
          <a:ext cx="6120000" cy="4904693"/>
        </p:xfrm>
        <a:graphic>
          <a:graphicData uri="http://schemas.openxmlformats.org/drawingml/2006/table">
            <a:tbl>
              <a:tblPr firstRow="1" bandRow="1">
                <a:tableStyleId>{2D5ABB26-0587-4C30-8999-92F81FD0307C}</a:tableStyleId>
              </a:tblPr>
              <a:tblGrid>
                <a:gridCol w="360000">
                  <a:extLst>
                    <a:ext uri="{9D8B030D-6E8A-4147-A177-3AD203B41FA5}">
                      <a16:colId xmlns:a16="http://schemas.microsoft.com/office/drawing/2014/main" val="1238907477"/>
                    </a:ext>
                  </a:extLst>
                </a:gridCol>
                <a:gridCol w="2160000">
                  <a:extLst>
                    <a:ext uri="{9D8B030D-6E8A-4147-A177-3AD203B41FA5}">
                      <a16:colId xmlns:a16="http://schemas.microsoft.com/office/drawing/2014/main" val="1125711892"/>
                    </a:ext>
                  </a:extLst>
                </a:gridCol>
                <a:gridCol w="3600000">
                  <a:extLst>
                    <a:ext uri="{9D8B030D-6E8A-4147-A177-3AD203B41FA5}">
                      <a16:colId xmlns:a16="http://schemas.microsoft.com/office/drawing/2014/main" val="2953969999"/>
                    </a:ext>
                  </a:extLst>
                </a:gridCol>
              </a:tblGrid>
              <a:tr h="237160">
                <a:tc>
                  <a:txBody>
                    <a:bodyPr/>
                    <a:lstStyle/>
                    <a:p>
                      <a:endParaRPr lang="de-DE" sz="1000" b="1" dirty="0">
                        <a:solidFill>
                          <a:schemeClr val="bg1"/>
                        </a:solidFill>
                      </a:endParaRP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solidFill>
                      <a:srgbClr val="002060"/>
                    </a:solidFill>
                  </a:tcPr>
                </a:tc>
                <a:tc>
                  <a:txBody>
                    <a:bodyPr/>
                    <a:lstStyle/>
                    <a:p>
                      <a:r>
                        <a:rPr lang="de-DE" sz="1000" b="1" dirty="0">
                          <a:solidFill>
                            <a:schemeClr val="bg1"/>
                          </a:solidFill>
                        </a:rPr>
                        <a:t>Bereich</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solidFill>
                      <a:srgbClr val="002060"/>
                    </a:solidFill>
                  </a:tcPr>
                </a:tc>
                <a:tc>
                  <a:txBody>
                    <a:bodyPr/>
                    <a:lstStyle/>
                    <a:p>
                      <a:r>
                        <a:rPr lang="de-DE" sz="1000" b="1" dirty="0">
                          <a:solidFill>
                            <a:schemeClr val="bg1"/>
                          </a:solidFill>
                        </a:rPr>
                        <a:t>Prämisse</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solidFill>
                      <a:srgbClr val="002060"/>
                    </a:solidFill>
                  </a:tcPr>
                </a:tc>
                <a:extLst>
                  <a:ext uri="{0D108BD9-81ED-4DB2-BD59-A6C34878D82A}">
                    <a16:rowId xmlns:a16="http://schemas.microsoft.com/office/drawing/2014/main" val="4274647821"/>
                  </a:ext>
                </a:extLst>
              </a:tr>
              <a:tr h="282659">
                <a:tc rowSpan="7">
                  <a:txBody>
                    <a:bodyPr/>
                    <a:lstStyle/>
                    <a:p>
                      <a:pPr algn="ctr"/>
                      <a:r>
                        <a:rPr lang="de-DE" sz="1000" dirty="0">
                          <a:solidFill>
                            <a:schemeClr val="bg1"/>
                          </a:solidFill>
                        </a:rPr>
                        <a:t>Gewinn- u. Verlustrechnung</a:t>
                      </a:r>
                    </a:p>
                  </a:txBody>
                  <a:tcPr vert="vert270" anchor="ct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BE0E3"/>
                    </a:solidFill>
                  </a:tcPr>
                </a:tc>
                <a:tc>
                  <a:txBody>
                    <a:bodyPr/>
                    <a:lstStyle/>
                    <a:p>
                      <a:r>
                        <a:rPr lang="de-DE" sz="1000" dirty="0"/>
                        <a:t>Umsatz</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indent="-285750">
                        <a:buClr>
                          <a:srgbClr val="002060"/>
                        </a:buClr>
                        <a:buFont typeface="Wingdings" panose="05000000000000000000" pitchFamily="2" charset="2"/>
                        <a:buChar char="§"/>
                      </a:pPr>
                      <a:r>
                        <a:rPr lang="de-DE" sz="1000" dirty="0"/>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3183743426"/>
                  </a:ext>
                </a:extLst>
              </a:tr>
              <a:tr h="282659">
                <a:tc vMerge="1">
                  <a:txBody>
                    <a:bodyPr/>
                    <a:lstStyle/>
                    <a:p>
                      <a:endParaRPr lang="de-DE" sz="1000" dirty="0"/>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r>
                        <a:rPr lang="de-DE" sz="1000" dirty="0"/>
                        <a:t>Material</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kumimoji="0" lang="de-DE" sz="1000" b="0" u="none" strike="noStrike" kern="1200" cap="none" spc="0" normalizeH="0" baseline="0" noProof="0" dirty="0">
                          <a:ln>
                            <a:noFill/>
                          </a:ln>
                          <a:solidFill>
                            <a:srgbClr val="000000"/>
                          </a:solidFill>
                          <a:effectLst/>
                          <a:uLnTx/>
                          <a:uFillTx/>
                        </a:rPr>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3919110590"/>
                  </a:ext>
                </a:extLst>
              </a:tr>
              <a:tr h="282659">
                <a:tc vMerge="1">
                  <a:txBody>
                    <a:bodyPr/>
                    <a:lstStyle/>
                    <a:p>
                      <a:endParaRPr lang="de-DE" sz="1000" dirty="0"/>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r>
                        <a:rPr lang="de-DE" sz="1000" dirty="0"/>
                        <a:t>Personal</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kumimoji="0" lang="de-DE" sz="1000" b="0" u="none" strike="noStrike" kern="1200" cap="none" spc="0" normalizeH="0" baseline="0" noProof="0" dirty="0">
                          <a:ln>
                            <a:noFill/>
                          </a:ln>
                          <a:solidFill>
                            <a:srgbClr val="000000"/>
                          </a:solidFill>
                          <a:effectLst/>
                          <a:uLnTx/>
                          <a:uFillTx/>
                        </a:rPr>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2343610898"/>
                  </a:ext>
                </a:extLst>
              </a:tr>
              <a:tr h="282659">
                <a:tc vMerge="1">
                  <a:txBody>
                    <a:bodyPr/>
                    <a:lstStyle/>
                    <a:p>
                      <a:endParaRPr lang="de-DE" sz="1000" dirty="0"/>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r>
                        <a:rPr lang="de-DE" sz="1000" dirty="0" err="1"/>
                        <a:t>sbA</a:t>
                      </a:r>
                      <a:r>
                        <a:rPr lang="de-DE" sz="1000" dirty="0"/>
                        <a:t> / </a:t>
                      </a:r>
                      <a:r>
                        <a:rPr lang="de-DE" sz="1000" dirty="0" err="1"/>
                        <a:t>sbE</a:t>
                      </a:r>
                      <a:endParaRPr lang="de-DE" sz="1000" dirty="0"/>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kumimoji="0" lang="de-DE" sz="1000" b="0" u="none" strike="noStrike" kern="1200" cap="none" spc="0" normalizeH="0" baseline="0" noProof="0" dirty="0">
                          <a:ln>
                            <a:noFill/>
                          </a:ln>
                          <a:solidFill>
                            <a:srgbClr val="000000"/>
                          </a:solidFill>
                          <a:effectLst/>
                          <a:uLnTx/>
                          <a:uFillTx/>
                        </a:rPr>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4061357795"/>
                  </a:ext>
                </a:extLst>
              </a:tr>
              <a:tr h="282659">
                <a:tc vMerge="1">
                  <a:txBody>
                    <a:bodyPr/>
                    <a:lstStyle/>
                    <a:p>
                      <a:endParaRPr lang="de-DE" sz="1000" dirty="0"/>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r>
                        <a:rPr lang="de-DE" sz="1000" dirty="0"/>
                        <a:t>Abschreibungen</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kumimoji="0" lang="de-DE" sz="1000" b="0" u="none" strike="noStrike" kern="1200" cap="none" spc="0" normalizeH="0" baseline="0" noProof="0" dirty="0">
                          <a:ln>
                            <a:noFill/>
                          </a:ln>
                          <a:solidFill>
                            <a:srgbClr val="000000"/>
                          </a:solidFill>
                          <a:effectLst/>
                          <a:uLnTx/>
                          <a:uFillTx/>
                        </a:rPr>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497528070"/>
                  </a:ext>
                </a:extLst>
              </a:tr>
              <a:tr h="282659">
                <a:tc vMerge="1">
                  <a:txBody>
                    <a:bodyPr/>
                    <a:lstStyle/>
                    <a:p>
                      <a:endParaRPr lang="de-DE" sz="1000" dirty="0"/>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r>
                        <a:rPr lang="de-DE" sz="1000" dirty="0"/>
                        <a:t>Finanzergebnis</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kumimoji="0" lang="de-DE" sz="1000" b="0" u="none" strike="noStrike" kern="1200" cap="none" spc="0" normalizeH="0" baseline="0" noProof="0" dirty="0">
                          <a:ln>
                            <a:noFill/>
                          </a:ln>
                          <a:solidFill>
                            <a:srgbClr val="000000"/>
                          </a:solidFill>
                          <a:effectLst/>
                          <a:uLnTx/>
                          <a:uFillTx/>
                        </a:rPr>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4192461404"/>
                  </a:ext>
                </a:extLst>
              </a:tr>
              <a:tr h="282659">
                <a:tc vMerge="1">
                  <a:txBody>
                    <a:bodyPr/>
                    <a:lstStyle/>
                    <a:p>
                      <a:endParaRPr lang="de-DE" sz="1000" dirty="0"/>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r>
                        <a:rPr lang="de-DE" sz="1000" dirty="0"/>
                        <a:t>Steuern</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kumimoji="0" lang="de-DE" sz="1000" b="0" u="none" strike="noStrike" kern="1200" cap="none" spc="0" normalizeH="0" baseline="0" noProof="0" dirty="0">
                          <a:ln>
                            <a:noFill/>
                          </a:ln>
                          <a:solidFill>
                            <a:srgbClr val="000000"/>
                          </a:solidFill>
                          <a:effectLst/>
                          <a:uLnTx/>
                          <a:uFillTx/>
                        </a:rPr>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610115605"/>
                  </a:ext>
                </a:extLst>
              </a:tr>
              <a:tr h="237160">
                <a:tc rowSpan="3">
                  <a:txBody>
                    <a:bodyPr/>
                    <a:lstStyle/>
                    <a:p>
                      <a:pPr algn="ctr"/>
                      <a:r>
                        <a:rPr lang="de-DE" sz="1000" dirty="0">
                          <a:solidFill>
                            <a:schemeClr val="bg1"/>
                          </a:solidFill>
                        </a:rPr>
                        <a:t>Liquidität</a:t>
                      </a:r>
                    </a:p>
                  </a:txBody>
                  <a:tcPr vert="vert270" anchor="ct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BE0E3"/>
                    </a:solidFill>
                  </a:tcPr>
                </a:tc>
                <a:tc>
                  <a:txBody>
                    <a:bodyPr/>
                    <a:lstStyle/>
                    <a:p>
                      <a:r>
                        <a:rPr lang="de-DE" sz="1000" dirty="0"/>
                        <a:t>Operativer Cashflow</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lang="de-DE" sz="1000" dirty="0"/>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2510393335"/>
                  </a:ext>
                </a:extLst>
              </a:tr>
              <a:tr h="237160">
                <a:tc vMerge="1">
                  <a:txBody>
                    <a:bodyPr/>
                    <a:lstStyle/>
                    <a:p>
                      <a:endParaRPr lang="de-DE" sz="1000" dirty="0"/>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r>
                        <a:rPr lang="de-DE" sz="1000" dirty="0" err="1"/>
                        <a:t>Investitions</a:t>
                      </a:r>
                      <a:r>
                        <a:rPr lang="de-DE" sz="1000" dirty="0"/>
                        <a:t> Cashflow</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lang="de-DE" sz="1000" dirty="0"/>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3559113952"/>
                  </a:ext>
                </a:extLst>
              </a:tr>
              <a:tr h="237160">
                <a:tc vMerge="1">
                  <a:txBody>
                    <a:bodyPr/>
                    <a:lstStyle/>
                    <a:p>
                      <a:endParaRPr lang="de-DE" sz="1000" dirty="0"/>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r>
                        <a:rPr lang="de-DE" sz="1000" dirty="0" err="1"/>
                        <a:t>Finanzierungs</a:t>
                      </a:r>
                      <a:r>
                        <a:rPr lang="de-DE" sz="1000" dirty="0"/>
                        <a:t> Cashflow</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lang="de-DE" sz="1000" dirty="0"/>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3078374796"/>
                  </a:ext>
                </a:extLst>
              </a:tr>
              <a:tr h="237160">
                <a:tc rowSpan="8">
                  <a:txBody>
                    <a:bodyPr/>
                    <a:lstStyle/>
                    <a:p>
                      <a:pPr algn="ctr"/>
                      <a:r>
                        <a:rPr lang="de-DE" sz="1000" dirty="0">
                          <a:solidFill>
                            <a:schemeClr val="bg1"/>
                          </a:solidFill>
                        </a:rPr>
                        <a:t>Bilanz</a:t>
                      </a:r>
                    </a:p>
                  </a:txBody>
                  <a:tcPr vert="vert270" anchor="ct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BBE0E3"/>
                      </a:solidFill>
                      <a:prstDash val="solid"/>
                      <a:round/>
                      <a:headEnd type="none" w="med" len="med"/>
                      <a:tailEnd type="none" w="med" len="med"/>
                    </a:lnB>
                    <a:solidFill>
                      <a:srgbClr val="BBE0E3"/>
                    </a:solidFill>
                  </a:tcPr>
                </a:tc>
                <a:tc>
                  <a:txBody>
                    <a:bodyPr/>
                    <a:lstStyle/>
                    <a:p>
                      <a:r>
                        <a:rPr lang="de-DE" sz="1000" dirty="0"/>
                        <a:t>Anlagevermögen</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lang="de-DE" sz="1000" dirty="0"/>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4020581819"/>
                  </a:ext>
                </a:extLst>
              </a:tr>
              <a:tr h="237160">
                <a:tc vMerge="1">
                  <a:txBody>
                    <a:bodyPr/>
                    <a:lstStyle/>
                    <a:p>
                      <a:endParaRPr lang="de-DE" sz="1000" dirty="0"/>
                    </a:p>
                  </a:txBody>
                  <a:tcPr vert="vert270">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r>
                        <a:rPr lang="de-DE" sz="1000" dirty="0"/>
                        <a:t>Vorräte</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lang="de-DE" sz="1000" dirty="0"/>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2728287579"/>
                  </a:ext>
                </a:extLst>
              </a:tr>
              <a:tr h="237160">
                <a:tc vMerge="1">
                  <a:txBody>
                    <a:bodyPr/>
                    <a:lstStyle/>
                    <a:p>
                      <a:endParaRPr lang="de-DE" sz="1000" dirty="0"/>
                    </a:p>
                  </a:txBody>
                  <a:tcPr vert="vert270">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r>
                        <a:rPr lang="de-DE" sz="1000" dirty="0"/>
                        <a:t>Forderungen u. sonst. VG</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lang="de-DE" sz="1000" dirty="0"/>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1418088558"/>
                  </a:ext>
                </a:extLst>
              </a:tr>
              <a:tr h="237160">
                <a:tc vMerge="1">
                  <a:txBody>
                    <a:bodyPr/>
                    <a:lstStyle/>
                    <a:p>
                      <a:endParaRPr lang="de-DE" sz="1000" dirty="0"/>
                    </a:p>
                  </a:txBody>
                  <a:tcPr vert="vert270">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r>
                        <a:rPr lang="de-DE" sz="1000" dirty="0"/>
                        <a:t>Kasse / Bank</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lang="de-DE" sz="1000" dirty="0"/>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179406680"/>
                  </a:ext>
                </a:extLst>
              </a:tr>
              <a:tr h="237160">
                <a:tc vMerge="1">
                  <a:txBody>
                    <a:bodyPr/>
                    <a:lstStyle/>
                    <a:p>
                      <a:endParaRPr lang="de-DE" sz="1000" dirty="0"/>
                    </a:p>
                  </a:txBody>
                  <a:tcPr vert="vert270">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r>
                        <a:rPr lang="de-DE" sz="1000" dirty="0"/>
                        <a:t>ARAP / PRAP</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lang="de-DE" sz="1000" dirty="0"/>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815506932"/>
                  </a:ext>
                </a:extLst>
              </a:tr>
              <a:tr h="237160">
                <a:tc vMerge="1">
                  <a:txBody>
                    <a:bodyPr/>
                    <a:lstStyle/>
                    <a:p>
                      <a:pPr algn="ctr"/>
                      <a:endParaRPr lang="de-DE" sz="1000" dirty="0">
                        <a:solidFill>
                          <a:schemeClr val="bg1"/>
                        </a:solidFill>
                      </a:endParaRPr>
                    </a:p>
                  </a:txBody>
                  <a:tcPr vert="vert270" anchor="ct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BE0E3"/>
                    </a:solidFill>
                  </a:tcPr>
                </a:tc>
                <a:tc>
                  <a:txBody>
                    <a:bodyPr/>
                    <a:lstStyle/>
                    <a:p>
                      <a:r>
                        <a:rPr lang="de-DE" sz="1000" dirty="0"/>
                        <a:t>Eigenkapital</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lang="de-DE" sz="1000" dirty="0"/>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3465243576"/>
                  </a:ext>
                </a:extLst>
              </a:tr>
              <a:tr h="237160">
                <a:tc vMerge="1">
                  <a:txBody>
                    <a:bodyPr/>
                    <a:lstStyle/>
                    <a:p>
                      <a:pPr algn="ctr"/>
                      <a:endParaRPr lang="de-DE" sz="1000" dirty="0">
                        <a:solidFill>
                          <a:schemeClr val="bg1"/>
                        </a:solidFill>
                      </a:endParaRPr>
                    </a:p>
                  </a:txBody>
                  <a:tcPr vert="vert270" anchor="ct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BE0E3"/>
                    </a:solidFill>
                  </a:tcPr>
                </a:tc>
                <a:tc>
                  <a:txBody>
                    <a:bodyPr/>
                    <a:lstStyle/>
                    <a:p>
                      <a:r>
                        <a:rPr lang="de-DE" sz="1000" dirty="0"/>
                        <a:t>Rückstellungen</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lang="de-DE" sz="1000" dirty="0"/>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170737055"/>
                  </a:ext>
                </a:extLst>
              </a:tr>
              <a:tr h="237160">
                <a:tc vMerge="1">
                  <a:txBody>
                    <a:bodyPr/>
                    <a:lstStyle/>
                    <a:p>
                      <a:pPr algn="ctr"/>
                      <a:endParaRPr lang="de-DE" sz="1000" dirty="0">
                        <a:solidFill>
                          <a:schemeClr val="bg1"/>
                        </a:solidFill>
                      </a:endParaRPr>
                    </a:p>
                  </a:txBody>
                  <a:tcPr vert="vert270" anchor="ct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BBE0E3"/>
                      </a:solidFill>
                      <a:prstDash val="solid"/>
                      <a:round/>
                      <a:headEnd type="none" w="med" len="med"/>
                      <a:tailEnd type="none" w="med" len="med"/>
                    </a:lnB>
                    <a:solidFill>
                      <a:srgbClr val="BBE0E3"/>
                    </a:solidFill>
                  </a:tcPr>
                </a:tc>
                <a:tc>
                  <a:txBody>
                    <a:bodyPr/>
                    <a:lstStyle/>
                    <a:p>
                      <a:r>
                        <a:rPr lang="de-DE" sz="1000" dirty="0"/>
                        <a:t>Verbindlichkeiten</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
                          <a:srgbClr val="002060"/>
                        </a:buClr>
                        <a:buSzTx/>
                        <a:buFont typeface="Wingdings" panose="05000000000000000000" pitchFamily="2" charset="2"/>
                        <a:buChar char="§"/>
                        <a:tabLst/>
                        <a:defRPr/>
                      </a:pPr>
                      <a:r>
                        <a:rPr lang="de-DE" sz="1000" dirty="0"/>
                        <a:t> </a:t>
                      </a:r>
                    </a:p>
                  </a:txBody>
                  <a:tcPr>
                    <a:lnL w="12700" cap="flat" cmpd="sng" algn="ctr">
                      <a:solidFill>
                        <a:srgbClr val="BBE0E3"/>
                      </a:solidFill>
                      <a:prstDash val="solid"/>
                      <a:round/>
                      <a:headEnd type="none" w="med" len="med"/>
                      <a:tailEnd type="none" w="med" len="med"/>
                    </a:lnL>
                    <a:lnR w="12700" cap="flat" cmpd="sng" algn="ctr">
                      <a:solidFill>
                        <a:srgbClr val="BBE0E3"/>
                      </a:solidFill>
                      <a:prstDash val="solid"/>
                      <a:round/>
                      <a:headEnd type="none" w="med" len="med"/>
                      <a:tailEnd type="none" w="med" len="med"/>
                    </a:lnR>
                    <a:lnT w="12700" cap="flat" cmpd="sng" algn="ctr">
                      <a:solidFill>
                        <a:srgbClr val="BBE0E3"/>
                      </a:solidFill>
                      <a:prstDash val="solid"/>
                      <a:round/>
                      <a:headEnd type="none" w="med" len="med"/>
                      <a:tailEnd type="none" w="med" len="med"/>
                    </a:lnT>
                    <a:lnB w="12700" cap="flat" cmpd="sng" algn="ctr">
                      <a:solidFill>
                        <a:srgbClr val="BBE0E3"/>
                      </a:solidFill>
                      <a:prstDash val="solid"/>
                      <a:round/>
                      <a:headEnd type="none" w="med" len="med"/>
                      <a:tailEnd type="none" w="med" len="med"/>
                    </a:lnB>
                  </a:tcPr>
                </a:tc>
                <a:extLst>
                  <a:ext uri="{0D108BD9-81ED-4DB2-BD59-A6C34878D82A}">
                    <a16:rowId xmlns:a16="http://schemas.microsoft.com/office/drawing/2014/main" val="1878430513"/>
                  </a:ext>
                </a:extLst>
              </a:tr>
            </a:tbl>
          </a:graphicData>
        </a:graphic>
      </p:graphicFrame>
      <p:sp>
        <p:nvSpPr>
          <p:cNvPr id="14" name="Textplatzhalter 59">
            <a:extLst>
              <a:ext uri="{FF2B5EF4-FFF2-40B4-BE49-F238E27FC236}">
                <a16:creationId xmlns:a16="http://schemas.microsoft.com/office/drawing/2014/main" id="{794D0D80-EA25-423E-8B9D-5D25088ADA03}"/>
              </a:ext>
            </a:extLst>
          </p:cNvPr>
          <p:cNvSpPr txBox="1">
            <a:spLocks/>
          </p:cNvSpPr>
          <p:nvPr/>
        </p:nvSpPr>
        <p:spPr bwMode="auto">
          <a:xfrm>
            <a:off x="58738" y="1374775"/>
            <a:ext cx="1489075" cy="41417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Tree>
    <p:extLst>
      <p:ext uri="{BB962C8B-B14F-4D97-AF65-F5344CB8AC3E}">
        <p14:creationId xmlns:p14="http://schemas.microsoft.com/office/powerpoint/2010/main" val="355541491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C8411D9-B086-4140-9B92-B6B6D12D3333}"/>
              </a:ext>
            </a:extLst>
          </p:cNvPr>
          <p:cNvSpPr>
            <a:spLocks noGrp="1"/>
          </p:cNvSpPr>
          <p:nvPr>
            <p:ph type="sldNum" sz="quarter" idx="10"/>
          </p:nvPr>
        </p:nvSpPr>
        <p:spPr/>
        <p:txBody>
          <a:bodyPr/>
          <a:lstStyle/>
          <a:p>
            <a:r>
              <a:rPr lang="de-DE" altLang="de-DE"/>
              <a:t> Folie </a:t>
            </a:r>
            <a:fld id="{1C866A0E-1F33-4B8B-A547-6BB87D656CF9}" type="slidenum">
              <a:rPr lang="de-DE" altLang="de-DE" smtClean="0"/>
              <a:pPr/>
              <a:t>5</a:t>
            </a:fld>
            <a:endParaRPr lang="de-DE" altLang="de-DE"/>
          </a:p>
        </p:txBody>
      </p:sp>
      <p:sp>
        <p:nvSpPr>
          <p:cNvPr id="3" name="Textfeld 1">
            <a:extLst>
              <a:ext uri="{FF2B5EF4-FFF2-40B4-BE49-F238E27FC236}">
                <a16:creationId xmlns:a16="http://schemas.microsoft.com/office/drawing/2014/main" id="{EB80DE15-56DC-46A7-8102-38C2853DEF6A}"/>
              </a:ext>
            </a:extLst>
          </p:cNvPr>
          <p:cNvSpPr txBox="1">
            <a:spLocks noChangeArrowheads="1"/>
          </p:cNvSpPr>
          <p:nvPr/>
        </p:nvSpPr>
        <p:spPr bwMode="auto">
          <a:xfrm>
            <a:off x="107950" y="2448743"/>
            <a:ext cx="9036050"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spcAft>
                <a:spcPts val="1800"/>
              </a:spcAft>
              <a:buClrTx/>
              <a:buSzTx/>
              <a:buFontTx/>
              <a:buNone/>
            </a:pPr>
            <a:r>
              <a:rPr lang="de-DE" altLang="de-DE" sz="3200" b="1" dirty="0">
                <a:solidFill>
                  <a:srgbClr val="80BEC9"/>
                </a:solidFill>
              </a:rPr>
              <a:t>1.</a:t>
            </a:r>
          </a:p>
          <a:p>
            <a:pPr algn="ctr" eaLnBrk="1" hangingPunct="1">
              <a:spcBef>
                <a:spcPct val="0"/>
              </a:spcBef>
              <a:buClrTx/>
              <a:buSzTx/>
              <a:buFontTx/>
              <a:buNone/>
            </a:pPr>
            <a:r>
              <a:rPr lang="de-DE" altLang="de-DE" sz="3200" b="1" dirty="0">
                <a:solidFill>
                  <a:srgbClr val="002060"/>
                </a:solidFill>
              </a:rPr>
              <a:t>Auftrag und Auftragsdurchführung</a:t>
            </a:r>
          </a:p>
        </p:txBody>
      </p:sp>
    </p:spTree>
    <p:extLst>
      <p:ext uri="{BB962C8B-B14F-4D97-AF65-F5344CB8AC3E}">
        <p14:creationId xmlns:p14="http://schemas.microsoft.com/office/powerpoint/2010/main" val="4872067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liennummernplatzhalter 2">
            <a:extLst>
              <a:ext uri="{FF2B5EF4-FFF2-40B4-BE49-F238E27FC236}">
                <a16:creationId xmlns:a16="http://schemas.microsoft.com/office/drawing/2014/main" id="{6406BE6C-EC35-420C-B082-97D44D635C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877C469-870C-4A05-B200-912B1358DE10}" type="slidenum">
              <a:rPr lang="de-DE" altLang="de-DE" sz="1000"/>
              <a:pPr>
                <a:spcBef>
                  <a:spcPct val="0"/>
                </a:spcBef>
                <a:buClrTx/>
                <a:buSzTx/>
                <a:buFontTx/>
                <a:buNone/>
              </a:pPr>
              <a:t>50</a:t>
            </a:fld>
            <a:endParaRPr lang="de-DE" altLang="de-DE" sz="1000"/>
          </a:p>
        </p:txBody>
      </p:sp>
      <p:sp>
        <p:nvSpPr>
          <p:cNvPr id="10" name="Titel 3">
            <a:extLst>
              <a:ext uri="{FF2B5EF4-FFF2-40B4-BE49-F238E27FC236}">
                <a16:creationId xmlns:a16="http://schemas.microsoft.com/office/drawing/2014/main" id="{E09DE4ED-E477-4216-8CE6-BBEC4CB6B362}"/>
              </a:ext>
            </a:extLst>
          </p:cNvPr>
          <p:cNvSpPr>
            <a:spLocks noGrp="1"/>
          </p:cNvSpPr>
          <p:nvPr>
            <p:ph type="title"/>
          </p:nvPr>
        </p:nvSpPr>
        <p:spPr>
          <a:xfrm>
            <a:off x="457200" y="44450"/>
            <a:ext cx="8219256" cy="1143000"/>
          </a:xfrm>
        </p:spPr>
        <p:txBody>
          <a:bodyPr/>
          <a:lstStyle/>
          <a:p>
            <a:r>
              <a:rPr lang="de-DE" altLang="en-US" dirty="0"/>
              <a:t>7. Integrierte Sanierungsplanung</a:t>
            </a:r>
            <a:br>
              <a:rPr lang="de-DE" altLang="en-US" dirty="0"/>
            </a:br>
            <a:r>
              <a:rPr lang="de-DE" altLang="en-US" sz="2000" dirty="0"/>
              <a:t>7.2 Vermögens-, Finanz- und Ertragslage</a:t>
            </a:r>
          </a:p>
        </p:txBody>
      </p:sp>
      <p:sp>
        <p:nvSpPr>
          <p:cNvPr id="7" name="Rechteck 6">
            <a:extLst>
              <a:ext uri="{FF2B5EF4-FFF2-40B4-BE49-F238E27FC236}">
                <a16:creationId xmlns:a16="http://schemas.microsoft.com/office/drawing/2014/main" id="{E4EF2D31-39E1-47BC-9CFE-7E0DFADA6C25}"/>
              </a:ext>
            </a:extLst>
          </p:cNvPr>
          <p:cNvSpPr/>
          <p:nvPr/>
        </p:nvSpPr>
        <p:spPr>
          <a:xfrm>
            <a:off x="669775" y="3964756"/>
            <a:ext cx="720000" cy="113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latin typeface="Arial" panose="020B0604020202020204" pitchFamily="34" charset="0"/>
                <a:cs typeface="Arial" panose="020B0604020202020204" pitchFamily="34" charset="0"/>
              </a:rPr>
              <a:t>-950</a:t>
            </a:r>
          </a:p>
        </p:txBody>
      </p:sp>
      <p:cxnSp>
        <p:nvCxnSpPr>
          <p:cNvPr id="8" name="Gerader Verbinder 7">
            <a:extLst>
              <a:ext uri="{FF2B5EF4-FFF2-40B4-BE49-F238E27FC236}">
                <a16:creationId xmlns:a16="http://schemas.microsoft.com/office/drawing/2014/main" id="{E99305FB-A136-4F2A-9790-C0E335019195}"/>
              </a:ext>
            </a:extLst>
          </p:cNvPr>
          <p:cNvCxnSpPr>
            <a:cxnSpLocks/>
          </p:cNvCxnSpPr>
          <p:nvPr/>
        </p:nvCxnSpPr>
        <p:spPr>
          <a:xfrm>
            <a:off x="179512" y="3964756"/>
            <a:ext cx="8675510"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 name="Rechteck 8">
            <a:extLst>
              <a:ext uri="{FF2B5EF4-FFF2-40B4-BE49-F238E27FC236}">
                <a16:creationId xmlns:a16="http://schemas.microsoft.com/office/drawing/2014/main" id="{C38EB00F-D5A6-42C4-9119-B2D68C9DDED4}"/>
              </a:ext>
            </a:extLst>
          </p:cNvPr>
          <p:cNvSpPr/>
          <p:nvPr/>
        </p:nvSpPr>
        <p:spPr>
          <a:xfrm>
            <a:off x="7668344" y="2420891"/>
            <a:ext cx="720000" cy="154386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latin typeface="Arial" panose="020B0604020202020204" pitchFamily="34" charset="0"/>
                <a:cs typeface="Arial" panose="020B0604020202020204" pitchFamily="34" charset="0"/>
              </a:rPr>
              <a:t>+1.300</a:t>
            </a:r>
          </a:p>
        </p:txBody>
      </p:sp>
      <p:sp>
        <p:nvSpPr>
          <p:cNvPr id="21" name="Rechteck 20">
            <a:extLst>
              <a:ext uri="{FF2B5EF4-FFF2-40B4-BE49-F238E27FC236}">
                <a16:creationId xmlns:a16="http://schemas.microsoft.com/office/drawing/2014/main" id="{40868D01-220F-4009-9553-01BAE0DB3786}"/>
              </a:ext>
            </a:extLst>
          </p:cNvPr>
          <p:cNvSpPr/>
          <p:nvPr/>
        </p:nvSpPr>
        <p:spPr>
          <a:xfrm>
            <a:off x="1510052" y="2219211"/>
            <a:ext cx="720000" cy="2890291"/>
          </a:xfrm>
          <a:prstGeom prst="rect">
            <a:avLst/>
          </a:prstGeom>
          <a:solidFill>
            <a:srgbClr val="E5F2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b="1" dirty="0">
              <a:latin typeface="Arial" panose="020B0604020202020204" pitchFamily="34" charset="0"/>
              <a:cs typeface="Arial" panose="020B0604020202020204" pitchFamily="34" charset="0"/>
            </a:endParaRPr>
          </a:p>
        </p:txBody>
      </p:sp>
      <p:sp>
        <p:nvSpPr>
          <p:cNvPr id="31" name="Rechteck 30">
            <a:extLst>
              <a:ext uri="{FF2B5EF4-FFF2-40B4-BE49-F238E27FC236}">
                <a16:creationId xmlns:a16="http://schemas.microsoft.com/office/drawing/2014/main" id="{7CBD170D-E6E4-4E70-9D95-A05B3B6C4ADC}"/>
              </a:ext>
            </a:extLst>
          </p:cNvPr>
          <p:cNvSpPr/>
          <p:nvPr/>
        </p:nvSpPr>
        <p:spPr>
          <a:xfrm>
            <a:off x="6828067" y="2250900"/>
            <a:ext cx="720000" cy="1699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b="1" dirty="0">
              <a:latin typeface="Arial" panose="020B0604020202020204" pitchFamily="34" charset="0"/>
              <a:cs typeface="Arial" panose="020B0604020202020204" pitchFamily="34" charset="0"/>
            </a:endParaRPr>
          </a:p>
        </p:txBody>
      </p:sp>
      <p:sp>
        <p:nvSpPr>
          <p:cNvPr id="32" name="Rechteck 31">
            <a:extLst>
              <a:ext uri="{FF2B5EF4-FFF2-40B4-BE49-F238E27FC236}">
                <a16:creationId xmlns:a16="http://schemas.microsoft.com/office/drawing/2014/main" id="{A65771A2-1D51-42C4-BBDB-A17F569C5638}"/>
              </a:ext>
            </a:extLst>
          </p:cNvPr>
          <p:cNvSpPr/>
          <p:nvPr/>
        </p:nvSpPr>
        <p:spPr>
          <a:xfrm>
            <a:off x="4169059" y="2420890"/>
            <a:ext cx="720000" cy="806433"/>
          </a:xfrm>
          <a:prstGeom prst="rect">
            <a:avLst/>
          </a:prstGeom>
          <a:solidFill>
            <a:srgbClr val="E5F2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b="1" dirty="0">
              <a:latin typeface="Arial" panose="020B0604020202020204" pitchFamily="34" charset="0"/>
              <a:cs typeface="Arial" panose="020B0604020202020204" pitchFamily="34" charset="0"/>
            </a:endParaRPr>
          </a:p>
        </p:txBody>
      </p:sp>
      <p:sp>
        <p:nvSpPr>
          <p:cNvPr id="33" name="Rechteck 32">
            <a:extLst>
              <a:ext uri="{FF2B5EF4-FFF2-40B4-BE49-F238E27FC236}">
                <a16:creationId xmlns:a16="http://schemas.microsoft.com/office/drawing/2014/main" id="{14515B20-F61E-4AF7-8170-BDC90CC05558}"/>
              </a:ext>
            </a:extLst>
          </p:cNvPr>
          <p:cNvSpPr/>
          <p:nvPr/>
        </p:nvSpPr>
        <p:spPr>
          <a:xfrm>
            <a:off x="2410448" y="1844825"/>
            <a:ext cx="720000" cy="374382"/>
          </a:xfrm>
          <a:prstGeom prst="rect">
            <a:avLst/>
          </a:prstGeom>
          <a:solidFill>
            <a:srgbClr val="E5F2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b="1" dirty="0">
              <a:latin typeface="Arial" panose="020B0604020202020204" pitchFamily="34" charset="0"/>
              <a:cs typeface="Arial" panose="020B0604020202020204" pitchFamily="34" charset="0"/>
            </a:endParaRPr>
          </a:p>
        </p:txBody>
      </p:sp>
      <p:sp>
        <p:nvSpPr>
          <p:cNvPr id="34" name="Rechteck 33">
            <a:extLst>
              <a:ext uri="{FF2B5EF4-FFF2-40B4-BE49-F238E27FC236}">
                <a16:creationId xmlns:a16="http://schemas.microsoft.com/office/drawing/2014/main" id="{89E50E08-3029-4CBA-A623-469628B2FE6A}"/>
              </a:ext>
            </a:extLst>
          </p:cNvPr>
          <p:cNvSpPr/>
          <p:nvPr/>
        </p:nvSpPr>
        <p:spPr>
          <a:xfrm>
            <a:off x="3289753" y="2204864"/>
            <a:ext cx="720000" cy="10081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b="1" dirty="0">
              <a:latin typeface="Arial" panose="020B0604020202020204" pitchFamily="34" charset="0"/>
              <a:cs typeface="Arial" panose="020B0604020202020204" pitchFamily="34" charset="0"/>
            </a:endParaRPr>
          </a:p>
        </p:txBody>
      </p:sp>
      <p:sp>
        <p:nvSpPr>
          <p:cNvPr id="35" name="Rechteck 34">
            <a:extLst>
              <a:ext uri="{FF2B5EF4-FFF2-40B4-BE49-F238E27FC236}">
                <a16:creationId xmlns:a16="http://schemas.microsoft.com/office/drawing/2014/main" id="{90072BBD-F2BB-40F3-B95D-6CF7957550BD}"/>
              </a:ext>
            </a:extLst>
          </p:cNvPr>
          <p:cNvSpPr/>
          <p:nvPr/>
        </p:nvSpPr>
        <p:spPr>
          <a:xfrm>
            <a:off x="5048364" y="1844826"/>
            <a:ext cx="720000" cy="576064"/>
          </a:xfrm>
          <a:prstGeom prst="rect">
            <a:avLst/>
          </a:prstGeom>
          <a:solidFill>
            <a:srgbClr val="E5F2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b="1" dirty="0">
              <a:latin typeface="Arial" panose="020B0604020202020204" pitchFamily="34" charset="0"/>
              <a:cs typeface="Arial" panose="020B0604020202020204" pitchFamily="34" charset="0"/>
            </a:endParaRPr>
          </a:p>
        </p:txBody>
      </p:sp>
      <p:sp>
        <p:nvSpPr>
          <p:cNvPr id="36" name="Rechteck 35">
            <a:extLst>
              <a:ext uri="{FF2B5EF4-FFF2-40B4-BE49-F238E27FC236}">
                <a16:creationId xmlns:a16="http://schemas.microsoft.com/office/drawing/2014/main" id="{C7991E0F-1DFF-481A-A922-4E1082EB23AA}"/>
              </a:ext>
            </a:extLst>
          </p:cNvPr>
          <p:cNvSpPr/>
          <p:nvPr/>
        </p:nvSpPr>
        <p:spPr>
          <a:xfrm>
            <a:off x="5927669" y="1844826"/>
            <a:ext cx="720000" cy="4060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b="1" dirty="0">
              <a:latin typeface="Arial" panose="020B0604020202020204" pitchFamily="34" charset="0"/>
              <a:cs typeface="Arial" panose="020B0604020202020204" pitchFamily="34" charset="0"/>
            </a:endParaRPr>
          </a:p>
        </p:txBody>
      </p:sp>
      <p:sp>
        <p:nvSpPr>
          <p:cNvPr id="2" name="Rechteck 1">
            <a:extLst>
              <a:ext uri="{FF2B5EF4-FFF2-40B4-BE49-F238E27FC236}">
                <a16:creationId xmlns:a16="http://schemas.microsoft.com/office/drawing/2014/main" id="{EE7B10A3-8750-4D34-9072-A1A27A02214D}"/>
              </a:ext>
            </a:extLst>
          </p:cNvPr>
          <p:cNvSpPr/>
          <p:nvPr/>
        </p:nvSpPr>
        <p:spPr>
          <a:xfrm rot="18761086">
            <a:off x="233275" y="5295384"/>
            <a:ext cx="1330664" cy="432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lumMod val="65000"/>
                    <a:lumOff val="35000"/>
                  </a:schemeClr>
                </a:solidFill>
                <a:latin typeface="Arial" panose="020B0604020202020204" pitchFamily="34" charset="0"/>
                <a:cs typeface="Arial" panose="020B0604020202020204" pitchFamily="34" charset="0"/>
              </a:rPr>
              <a:t>EBT</a:t>
            </a:r>
          </a:p>
          <a:p>
            <a:pPr algn="ctr"/>
            <a:r>
              <a:rPr lang="de-DE" sz="1200" dirty="0">
                <a:solidFill>
                  <a:schemeClr val="tx1">
                    <a:lumMod val="65000"/>
                    <a:lumOff val="35000"/>
                  </a:schemeClr>
                </a:solidFill>
                <a:latin typeface="Arial" panose="020B0604020202020204" pitchFamily="34" charset="0"/>
                <a:cs typeface="Arial" panose="020B0604020202020204" pitchFamily="34" charset="0"/>
              </a:rPr>
              <a:t>Ausgangsjahr</a:t>
            </a:r>
          </a:p>
        </p:txBody>
      </p:sp>
      <p:sp>
        <p:nvSpPr>
          <p:cNvPr id="37" name="Rechteck 36">
            <a:extLst>
              <a:ext uri="{FF2B5EF4-FFF2-40B4-BE49-F238E27FC236}">
                <a16:creationId xmlns:a16="http://schemas.microsoft.com/office/drawing/2014/main" id="{31888736-66BD-496A-8EE4-7DF0A04C54B4}"/>
              </a:ext>
            </a:extLst>
          </p:cNvPr>
          <p:cNvSpPr/>
          <p:nvPr/>
        </p:nvSpPr>
        <p:spPr>
          <a:xfrm rot="18761086">
            <a:off x="1000223" y="5371271"/>
            <a:ext cx="1330664" cy="432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lumMod val="65000"/>
                    <a:lumOff val="35000"/>
                  </a:schemeClr>
                </a:solidFill>
                <a:latin typeface="Arial" panose="020B0604020202020204" pitchFamily="34" charset="0"/>
                <a:cs typeface="Arial" panose="020B0604020202020204" pitchFamily="34" charset="0"/>
              </a:rPr>
              <a:t>Gesamtleistung</a:t>
            </a:r>
          </a:p>
        </p:txBody>
      </p:sp>
      <p:sp>
        <p:nvSpPr>
          <p:cNvPr id="38" name="Rechteck 37">
            <a:extLst>
              <a:ext uri="{FF2B5EF4-FFF2-40B4-BE49-F238E27FC236}">
                <a16:creationId xmlns:a16="http://schemas.microsoft.com/office/drawing/2014/main" id="{DCEBAFB0-5604-435F-A719-96DF7F9F91C2}"/>
              </a:ext>
            </a:extLst>
          </p:cNvPr>
          <p:cNvSpPr/>
          <p:nvPr/>
        </p:nvSpPr>
        <p:spPr>
          <a:xfrm rot="18761086">
            <a:off x="1986142" y="5328737"/>
            <a:ext cx="1330664" cy="432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lumMod val="65000"/>
                    <a:lumOff val="35000"/>
                  </a:schemeClr>
                </a:solidFill>
                <a:latin typeface="Arial" panose="020B0604020202020204" pitchFamily="34" charset="0"/>
                <a:cs typeface="Arial" panose="020B0604020202020204" pitchFamily="34" charset="0"/>
              </a:rPr>
              <a:t>Sonst. betr. Erträge</a:t>
            </a:r>
          </a:p>
        </p:txBody>
      </p:sp>
      <p:sp>
        <p:nvSpPr>
          <p:cNvPr id="39" name="Rechteck 38">
            <a:extLst>
              <a:ext uri="{FF2B5EF4-FFF2-40B4-BE49-F238E27FC236}">
                <a16:creationId xmlns:a16="http://schemas.microsoft.com/office/drawing/2014/main" id="{C7C74872-E06B-44F0-B866-9C81D705C6D1}"/>
              </a:ext>
            </a:extLst>
          </p:cNvPr>
          <p:cNvSpPr/>
          <p:nvPr/>
        </p:nvSpPr>
        <p:spPr>
          <a:xfrm rot="18761086">
            <a:off x="2847568" y="5339856"/>
            <a:ext cx="1330664" cy="432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lumMod val="65000"/>
                    <a:lumOff val="35000"/>
                  </a:schemeClr>
                </a:solidFill>
                <a:latin typeface="Arial" panose="020B0604020202020204" pitchFamily="34" charset="0"/>
                <a:cs typeface="Arial" panose="020B0604020202020204" pitchFamily="34" charset="0"/>
              </a:rPr>
              <a:t>Material</a:t>
            </a:r>
          </a:p>
        </p:txBody>
      </p:sp>
      <p:sp>
        <p:nvSpPr>
          <p:cNvPr id="40" name="Rechteck 39">
            <a:extLst>
              <a:ext uri="{FF2B5EF4-FFF2-40B4-BE49-F238E27FC236}">
                <a16:creationId xmlns:a16="http://schemas.microsoft.com/office/drawing/2014/main" id="{D60DE674-753B-44B5-B853-7FD44112D9B1}"/>
              </a:ext>
            </a:extLst>
          </p:cNvPr>
          <p:cNvSpPr/>
          <p:nvPr/>
        </p:nvSpPr>
        <p:spPr>
          <a:xfrm rot="18761086">
            <a:off x="3711144" y="5350976"/>
            <a:ext cx="1330664" cy="432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lumMod val="65000"/>
                    <a:lumOff val="35000"/>
                  </a:schemeClr>
                </a:solidFill>
                <a:latin typeface="Arial" panose="020B0604020202020204" pitchFamily="34" charset="0"/>
                <a:cs typeface="Arial" panose="020B0604020202020204" pitchFamily="34" charset="0"/>
              </a:rPr>
              <a:t>Personal</a:t>
            </a:r>
          </a:p>
        </p:txBody>
      </p:sp>
      <p:sp>
        <p:nvSpPr>
          <p:cNvPr id="41" name="Rechteck 40">
            <a:extLst>
              <a:ext uri="{FF2B5EF4-FFF2-40B4-BE49-F238E27FC236}">
                <a16:creationId xmlns:a16="http://schemas.microsoft.com/office/drawing/2014/main" id="{9305614E-90C0-4919-99A0-876A1C23E1BE}"/>
              </a:ext>
            </a:extLst>
          </p:cNvPr>
          <p:cNvSpPr/>
          <p:nvPr/>
        </p:nvSpPr>
        <p:spPr>
          <a:xfrm rot="18761086">
            <a:off x="4574721" y="5302089"/>
            <a:ext cx="1330664" cy="432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lumMod val="65000"/>
                    <a:lumOff val="35000"/>
                  </a:schemeClr>
                </a:solidFill>
                <a:latin typeface="Arial" panose="020B0604020202020204" pitchFamily="34" charset="0"/>
                <a:cs typeface="Arial" panose="020B0604020202020204" pitchFamily="34" charset="0"/>
              </a:rPr>
              <a:t>Sonst. betr. Aufwendungen</a:t>
            </a:r>
          </a:p>
        </p:txBody>
      </p:sp>
      <p:sp>
        <p:nvSpPr>
          <p:cNvPr id="42" name="Rechteck 41">
            <a:extLst>
              <a:ext uri="{FF2B5EF4-FFF2-40B4-BE49-F238E27FC236}">
                <a16:creationId xmlns:a16="http://schemas.microsoft.com/office/drawing/2014/main" id="{798E37FB-0B86-47C7-92BB-566D9B995DA7}"/>
              </a:ext>
            </a:extLst>
          </p:cNvPr>
          <p:cNvSpPr/>
          <p:nvPr/>
        </p:nvSpPr>
        <p:spPr>
          <a:xfrm rot="18761086">
            <a:off x="5461695" y="5288676"/>
            <a:ext cx="1330664" cy="432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lumMod val="65000"/>
                    <a:lumOff val="35000"/>
                  </a:schemeClr>
                </a:solidFill>
                <a:latin typeface="Arial" panose="020B0604020202020204" pitchFamily="34" charset="0"/>
                <a:cs typeface="Arial" panose="020B0604020202020204" pitchFamily="34" charset="0"/>
              </a:rPr>
              <a:t>Abschreibungen</a:t>
            </a:r>
          </a:p>
        </p:txBody>
      </p:sp>
      <p:sp>
        <p:nvSpPr>
          <p:cNvPr id="43" name="Rechteck 42">
            <a:extLst>
              <a:ext uri="{FF2B5EF4-FFF2-40B4-BE49-F238E27FC236}">
                <a16:creationId xmlns:a16="http://schemas.microsoft.com/office/drawing/2014/main" id="{38F68994-88BF-456F-9F6A-445C499C35E7}"/>
              </a:ext>
            </a:extLst>
          </p:cNvPr>
          <p:cNvSpPr/>
          <p:nvPr/>
        </p:nvSpPr>
        <p:spPr>
          <a:xfrm rot="18761086">
            <a:off x="6377464" y="5288677"/>
            <a:ext cx="1330664" cy="432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lumMod val="65000"/>
                    <a:lumOff val="35000"/>
                  </a:schemeClr>
                </a:solidFill>
                <a:latin typeface="Arial" panose="020B0604020202020204" pitchFamily="34" charset="0"/>
                <a:cs typeface="Arial" panose="020B0604020202020204" pitchFamily="34" charset="0"/>
              </a:rPr>
              <a:t>Zinsen</a:t>
            </a:r>
          </a:p>
        </p:txBody>
      </p:sp>
      <p:sp>
        <p:nvSpPr>
          <p:cNvPr id="44" name="Rechteck 43">
            <a:extLst>
              <a:ext uri="{FF2B5EF4-FFF2-40B4-BE49-F238E27FC236}">
                <a16:creationId xmlns:a16="http://schemas.microsoft.com/office/drawing/2014/main" id="{75D51DEA-7D1A-490B-8A46-0D7B430F58DF}"/>
              </a:ext>
            </a:extLst>
          </p:cNvPr>
          <p:cNvSpPr/>
          <p:nvPr/>
        </p:nvSpPr>
        <p:spPr>
          <a:xfrm rot="18761086">
            <a:off x="7264391" y="5402687"/>
            <a:ext cx="1330664" cy="432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lumMod val="65000"/>
                    <a:lumOff val="35000"/>
                  </a:schemeClr>
                </a:solidFill>
                <a:latin typeface="Arial" panose="020B0604020202020204" pitchFamily="34" charset="0"/>
                <a:cs typeface="Arial" panose="020B0604020202020204" pitchFamily="34" charset="0"/>
              </a:rPr>
              <a:t>Ziel-EBT </a:t>
            </a:r>
          </a:p>
          <a:p>
            <a:pPr algn="ctr"/>
            <a:r>
              <a:rPr lang="de-DE" sz="1200" dirty="0">
                <a:solidFill>
                  <a:schemeClr val="tx1">
                    <a:lumMod val="65000"/>
                    <a:lumOff val="35000"/>
                  </a:schemeClr>
                </a:solidFill>
                <a:latin typeface="Arial" panose="020B0604020202020204" pitchFamily="34" charset="0"/>
                <a:cs typeface="Arial" panose="020B0604020202020204" pitchFamily="34" charset="0"/>
              </a:rPr>
              <a:t>Jahr 5</a:t>
            </a:r>
          </a:p>
        </p:txBody>
      </p:sp>
      <p:sp>
        <p:nvSpPr>
          <p:cNvPr id="45" name="Rechteck 44">
            <a:extLst>
              <a:ext uri="{FF2B5EF4-FFF2-40B4-BE49-F238E27FC236}">
                <a16:creationId xmlns:a16="http://schemas.microsoft.com/office/drawing/2014/main" id="{5A54BCC0-502E-4AB4-9992-92E2D31D451E}"/>
              </a:ext>
            </a:extLst>
          </p:cNvPr>
          <p:cNvSpPr/>
          <p:nvPr/>
        </p:nvSpPr>
        <p:spPr>
          <a:xfrm>
            <a:off x="233275" y="1312069"/>
            <a:ext cx="1330664" cy="432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chemeClr val="tx1">
                    <a:lumMod val="65000"/>
                    <a:lumOff val="35000"/>
                  </a:schemeClr>
                </a:solidFill>
                <a:latin typeface="Arial" panose="020B0604020202020204" pitchFamily="34" charset="0"/>
                <a:cs typeface="Arial" panose="020B0604020202020204" pitchFamily="34" charset="0"/>
              </a:rPr>
              <a:t>Einheit: T€</a:t>
            </a:r>
          </a:p>
        </p:txBody>
      </p:sp>
      <p:cxnSp>
        <p:nvCxnSpPr>
          <p:cNvPr id="4" name="Gerader Verbinder 3">
            <a:extLst>
              <a:ext uri="{FF2B5EF4-FFF2-40B4-BE49-F238E27FC236}">
                <a16:creationId xmlns:a16="http://schemas.microsoft.com/office/drawing/2014/main" id="{815CF18E-F0E9-4F51-9038-3A3336B211C9}"/>
              </a:ext>
            </a:extLst>
          </p:cNvPr>
          <p:cNvCxnSpPr/>
          <p:nvPr/>
        </p:nvCxnSpPr>
        <p:spPr>
          <a:xfrm>
            <a:off x="8453629" y="2416080"/>
            <a:ext cx="445653" cy="0"/>
          </a:xfrm>
          <a:prstGeom prst="line">
            <a:avLst/>
          </a:prstGeom>
          <a:ln w="9525"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6" name="Gerader Verbinder 25">
            <a:extLst>
              <a:ext uri="{FF2B5EF4-FFF2-40B4-BE49-F238E27FC236}">
                <a16:creationId xmlns:a16="http://schemas.microsoft.com/office/drawing/2014/main" id="{7FDFE9A2-1F3B-432E-9DAA-718F831F1C54}"/>
              </a:ext>
            </a:extLst>
          </p:cNvPr>
          <p:cNvCxnSpPr/>
          <p:nvPr/>
        </p:nvCxnSpPr>
        <p:spPr>
          <a:xfrm>
            <a:off x="8453629" y="5131632"/>
            <a:ext cx="445653" cy="0"/>
          </a:xfrm>
          <a:prstGeom prst="line">
            <a:avLst/>
          </a:prstGeom>
          <a:ln w="9525"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 name="Gerade Verbindung mit Pfeil 5">
            <a:extLst>
              <a:ext uri="{FF2B5EF4-FFF2-40B4-BE49-F238E27FC236}">
                <a16:creationId xmlns:a16="http://schemas.microsoft.com/office/drawing/2014/main" id="{6823879C-D649-45CF-8B3B-821E2B40FC79}"/>
              </a:ext>
            </a:extLst>
          </p:cNvPr>
          <p:cNvCxnSpPr/>
          <p:nvPr/>
        </p:nvCxnSpPr>
        <p:spPr>
          <a:xfrm>
            <a:off x="8693670" y="2492896"/>
            <a:ext cx="0" cy="2602260"/>
          </a:xfrm>
          <a:prstGeom prst="straightConnector1">
            <a:avLst/>
          </a:prstGeom>
          <a:ln>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9" name="Rechteck 28">
            <a:extLst>
              <a:ext uri="{FF2B5EF4-FFF2-40B4-BE49-F238E27FC236}">
                <a16:creationId xmlns:a16="http://schemas.microsoft.com/office/drawing/2014/main" id="{5D470865-9361-47BA-855F-7703649A4F14}"/>
              </a:ext>
            </a:extLst>
          </p:cNvPr>
          <p:cNvSpPr/>
          <p:nvPr/>
        </p:nvSpPr>
        <p:spPr>
          <a:xfrm>
            <a:off x="7208716" y="4234637"/>
            <a:ext cx="1503359" cy="432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b="1" dirty="0">
                <a:solidFill>
                  <a:srgbClr val="C00000"/>
                </a:solidFill>
                <a:latin typeface="Arial" panose="020B0604020202020204" pitchFamily="34" charset="0"/>
                <a:cs typeface="Arial" panose="020B0604020202020204" pitchFamily="34" charset="0"/>
              </a:rPr>
              <a:t>Ergebnisverbessrung</a:t>
            </a:r>
          </a:p>
          <a:p>
            <a:pPr algn="ctr"/>
            <a:r>
              <a:rPr lang="de-DE" sz="1000" b="1" dirty="0">
                <a:solidFill>
                  <a:srgbClr val="C00000"/>
                </a:solidFill>
                <a:latin typeface="Arial" panose="020B0604020202020204" pitchFamily="34" charset="0"/>
                <a:cs typeface="Arial" panose="020B0604020202020204" pitchFamily="34" charset="0"/>
              </a:rPr>
              <a:t>+2.250</a:t>
            </a:r>
          </a:p>
        </p:txBody>
      </p:sp>
      <p:sp>
        <p:nvSpPr>
          <p:cNvPr id="3" name="Rechteck 2">
            <a:extLst>
              <a:ext uri="{FF2B5EF4-FFF2-40B4-BE49-F238E27FC236}">
                <a16:creationId xmlns:a16="http://schemas.microsoft.com/office/drawing/2014/main" id="{8252550A-1968-4F3A-BBED-B67F44663FF7}"/>
              </a:ext>
            </a:extLst>
          </p:cNvPr>
          <p:cNvSpPr/>
          <p:nvPr/>
        </p:nvSpPr>
        <p:spPr>
          <a:xfrm>
            <a:off x="1517165" y="1949331"/>
            <a:ext cx="733977" cy="2628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a:solidFill>
                  <a:schemeClr val="tx1">
                    <a:lumMod val="65000"/>
                    <a:lumOff val="35000"/>
                  </a:schemeClr>
                </a:solidFill>
                <a:latin typeface="Arial" panose="020B0604020202020204" pitchFamily="34" charset="0"/>
                <a:cs typeface="Arial" panose="020B0604020202020204" pitchFamily="34" charset="0"/>
              </a:rPr>
              <a:t>+2.430</a:t>
            </a:r>
          </a:p>
        </p:txBody>
      </p:sp>
      <p:sp>
        <p:nvSpPr>
          <p:cNvPr id="30" name="Rechteck 29">
            <a:extLst>
              <a:ext uri="{FF2B5EF4-FFF2-40B4-BE49-F238E27FC236}">
                <a16:creationId xmlns:a16="http://schemas.microsoft.com/office/drawing/2014/main" id="{9312152E-C841-4808-B21D-4FCC6B0523DD}"/>
              </a:ext>
            </a:extLst>
          </p:cNvPr>
          <p:cNvSpPr/>
          <p:nvPr/>
        </p:nvSpPr>
        <p:spPr>
          <a:xfrm>
            <a:off x="2410448" y="1581953"/>
            <a:ext cx="733977" cy="2628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a:solidFill>
                  <a:schemeClr val="tx1">
                    <a:lumMod val="65000"/>
                    <a:lumOff val="35000"/>
                  </a:schemeClr>
                </a:solidFill>
                <a:latin typeface="Arial" panose="020B0604020202020204" pitchFamily="34" charset="0"/>
                <a:cs typeface="Arial" panose="020B0604020202020204" pitchFamily="34" charset="0"/>
              </a:rPr>
              <a:t>+315</a:t>
            </a:r>
          </a:p>
        </p:txBody>
      </p:sp>
      <p:sp>
        <p:nvSpPr>
          <p:cNvPr id="46" name="Rechteck 45">
            <a:extLst>
              <a:ext uri="{FF2B5EF4-FFF2-40B4-BE49-F238E27FC236}">
                <a16:creationId xmlns:a16="http://schemas.microsoft.com/office/drawing/2014/main" id="{B7DB6ED6-016D-4EED-A316-43331DB4405D}"/>
              </a:ext>
            </a:extLst>
          </p:cNvPr>
          <p:cNvSpPr/>
          <p:nvPr/>
        </p:nvSpPr>
        <p:spPr>
          <a:xfrm>
            <a:off x="3289753" y="3218533"/>
            <a:ext cx="733977" cy="2628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a:solidFill>
                  <a:schemeClr val="tx1">
                    <a:lumMod val="65000"/>
                    <a:lumOff val="35000"/>
                  </a:schemeClr>
                </a:solidFill>
                <a:latin typeface="Arial" panose="020B0604020202020204" pitchFamily="34" charset="0"/>
                <a:cs typeface="Arial" panose="020B0604020202020204" pitchFamily="34" charset="0"/>
              </a:rPr>
              <a:t>-847</a:t>
            </a:r>
          </a:p>
        </p:txBody>
      </p:sp>
      <p:sp>
        <p:nvSpPr>
          <p:cNvPr id="47" name="Rechteck 46">
            <a:extLst>
              <a:ext uri="{FF2B5EF4-FFF2-40B4-BE49-F238E27FC236}">
                <a16:creationId xmlns:a16="http://schemas.microsoft.com/office/drawing/2014/main" id="{6AC1059E-6430-46B6-8D85-EF0B0F83F3F7}"/>
              </a:ext>
            </a:extLst>
          </p:cNvPr>
          <p:cNvSpPr/>
          <p:nvPr/>
        </p:nvSpPr>
        <p:spPr>
          <a:xfrm>
            <a:off x="4169058" y="2153208"/>
            <a:ext cx="733977" cy="2628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a:solidFill>
                  <a:schemeClr val="tx1">
                    <a:lumMod val="65000"/>
                    <a:lumOff val="35000"/>
                  </a:schemeClr>
                </a:solidFill>
                <a:latin typeface="Arial" panose="020B0604020202020204" pitchFamily="34" charset="0"/>
                <a:cs typeface="Arial" panose="020B0604020202020204" pitchFamily="34" charset="0"/>
              </a:rPr>
              <a:t>+678</a:t>
            </a:r>
          </a:p>
        </p:txBody>
      </p:sp>
      <p:sp>
        <p:nvSpPr>
          <p:cNvPr id="48" name="Rechteck 47">
            <a:extLst>
              <a:ext uri="{FF2B5EF4-FFF2-40B4-BE49-F238E27FC236}">
                <a16:creationId xmlns:a16="http://schemas.microsoft.com/office/drawing/2014/main" id="{E92A1091-FB17-454C-8D4D-20E0E4901EA0}"/>
              </a:ext>
            </a:extLst>
          </p:cNvPr>
          <p:cNvSpPr/>
          <p:nvPr/>
        </p:nvSpPr>
        <p:spPr>
          <a:xfrm>
            <a:off x="5015878" y="1584031"/>
            <a:ext cx="733977" cy="2628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a:solidFill>
                  <a:schemeClr val="tx1">
                    <a:lumMod val="65000"/>
                    <a:lumOff val="35000"/>
                  </a:schemeClr>
                </a:solidFill>
                <a:latin typeface="Arial" panose="020B0604020202020204" pitchFamily="34" charset="0"/>
                <a:cs typeface="Arial" panose="020B0604020202020204" pitchFamily="34" charset="0"/>
              </a:rPr>
              <a:t>+484</a:t>
            </a:r>
          </a:p>
        </p:txBody>
      </p:sp>
      <p:sp>
        <p:nvSpPr>
          <p:cNvPr id="49" name="Rechteck 48">
            <a:extLst>
              <a:ext uri="{FF2B5EF4-FFF2-40B4-BE49-F238E27FC236}">
                <a16:creationId xmlns:a16="http://schemas.microsoft.com/office/drawing/2014/main" id="{D0586F6E-631C-4B62-8347-7CB2B3C7C550}"/>
              </a:ext>
            </a:extLst>
          </p:cNvPr>
          <p:cNvSpPr/>
          <p:nvPr/>
        </p:nvSpPr>
        <p:spPr>
          <a:xfrm>
            <a:off x="5908966" y="2250899"/>
            <a:ext cx="733977" cy="2628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a:solidFill>
                  <a:schemeClr val="tx1">
                    <a:lumMod val="65000"/>
                    <a:lumOff val="35000"/>
                  </a:schemeClr>
                </a:solidFill>
                <a:latin typeface="Arial" panose="020B0604020202020204" pitchFamily="34" charset="0"/>
                <a:cs typeface="Arial" panose="020B0604020202020204" pitchFamily="34" charset="0"/>
              </a:rPr>
              <a:t>-342</a:t>
            </a:r>
          </a:p>
        </p:txBody>
      </p:sp>
      <p:sp>
        <p:nvSpPr>
          <p:cNvPr id="50" name="Rechteck 49">
            <a:extLst>
              <a:ext uri="{FF2B5EF4-FFF2-40B4-BE49-F238E27FC236}">
                <a16:creationId xmlns:a16="http://schemas.microsoft.com/office/drawing/2014/main" id="{3D09017C-43AF-4C8E-911C-0CEB248440A4}"/>
              </a:ext>
            </a:extLst>
          </p:cNvPr>
          <p:cNvSpPr/>
          <p:nvPr/>
        </p:nvSpPr>
        <p:spPr>
          <a:xfrm>
            <a:off x="6802502" y="2416080"/>
            <a:ext cx="733977" cy="2628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dirty="0">
                <a:solidFill>
                  <a:schemeClr val="tx1">
                    <a:lumMod val="65000"/>
                    <a:lumOff val="35000"/>
                  </a:schemeClr>
                </a:solidFill>
                <a:latin typeface="Arial" panose="020B0604020202020204" pitchFamily="34" charset="0"/>
                <a:cs typeface="Arial" panose="020B0604020202020204" pitchFamily="34" charset="0"/>
              </a:rPr>
              <a:t>-142</a:t>
            </a:r>
          </a:p>
        </p:txBody>
      </p:sp>
    </p:spTree>
    <p:extLst>
      <p:ext uri="{BB962C8B-B14F-4D97-AF65-F5344CB8AC3E}">
        <p14:creationId xmlns:p14="http://schemas.microsoft.com/office/powerpoint/2010/main" val="1411909051"/>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liennummernplatzhalter 2">
            <a:extLst>
              <a:ext uri="{FF2B5EF4-FFF2-40B4-BE49-F238E27FC236}">
                <a16:creationId xmlns:a16="http://schemas.microsoft.com/office/drawing/2014/main" id="{6406BE6C-EC35-420C-B082-97D44D635C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877C469-870C-4A05-B200-912B1358DE10}" type="slidenum">
              <a:rPr lang="de-DE" altLang="de-DE" sz="1000"/>
              <a:pPr>
                <a:spcBef>
                  <a:spcPct val="0"/>
                </a:spcBef>
                <a:buClrTx/>
                <a:buSzTx/>
                <a:buFontTx/>
                <a:buNone/>
              </a:pPr>
              <a:t>51</a:t>
            </a:fld>
            <a:endParaRPr lang="de-DE" altLang="de-DE" sz="1000"/>
          </a:p>
        </p:txBody>
      </p:sp>
      <p:sp>
        <p:nvSpPr>
          <p:cNvPr id="10" name="Titel 3">
            <a:extLst>
              <a:ext uri="{FF2B5EF4-FFF2-40B4-BE49-F238E27FC236}">
                <a16:creationId xmlns:a16="http://schemas.microsoft.com/office/drawing/2014/main" id="{E09DE4ED-E477-4216-8CE6-BBEC4CB6B362}"/>
              </a:ext>
            </a:extLst>
          </p:cNvPr>
          <p:cNvSpPr>
            <a:spLocks noGrp="1"/>
          </p:cNvSpPr>
          <p:nvPr>
            <p:ph type="title"/>
          </p:nvPr>
        </p:nvSpPr>
        <p:spPr>
          <a:xfrm>
            <a:off x="457200" y="44450"/>
            <a:ext cx="8219256" cy="1143000"/>
          </a:xfrm>
        </p:spPr>
        <p:txBody>
          <a:bodyPr/>
          <a:lstStyle/>
          <a:p>
            <a:r>
              <a:rPr lang="de-DE" altLang="en-US" dirty="0"/>
              <a:t>7. Integrierte Sanierungsplanung</a:t>
            </a:r>
            <a:br>
              <a:rPr lang="de-DE" altLang="en-US" dirty="0"/>
            </a:br>
            <a:r>
              <a:rPr lang="de-DE" altLang="en-US" sz="2000" dirty="0"/>
              <a:t>7.2 Vermögens-, Finanz- und Ertragslage</a:t>
            </a:r>
          </a:p>
        </p:txBody>
      </p:sp>
      <p:sp>
        <p:nvSpPr>
          <p:cNvPr id="6" name="Text Placeholder 55">
            <a:extLst>
              <a:ext uri="{FF2B5EF4-FFF2-40B4-BE49-F238E27FC236}">
                <a16:creationId xmlns:a16="http://schemas.microsoft.com/office/drawing/2014/main" id="{B3B4DFE2-A691-4945-A8D3-03F44F58CE54}"/>
              </a:ext>
            </a:extLst>
          </p:cNvPr>
          <p:cNvSpPr>
            <a:spLocks noGrp="1"/>
          </p:cNvSpPr>
          <p:nvPr>
            <p:custDataLst>
              <p:tags r:id="rId1"/>
            </p:custDataLst>
          </p:nvPr>
        </p:nvSpPr>
        <p:spPr bwMode="gray">
          <a:xfrm>
            <a:off x="6299200" y="1341438"/>
            <a:ext cx="2665413"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600"/>
              </a:spcBef>
              <a:buClrTx/>
              <a:buSzTx/>
              <a:buFont typeface="Arial" panose="020B0604020202020204" pitchFamily="34" charset="0"/>
              <a:buNone/>
            </a:pPr>
            <a:r>
              <a:rPr lang="de-DE" altLang="de-DE" sz="1200" b="1">
                <a:solidFill>
                  <a:srgbClr val="002060"/>
                </a:solidFill>
              </a:rPr>
              <a:t>Wesentliche Entwicklungen</a:t>
            </a:r>
          </a:p>
          <a:p>
            <a:pPr lvl="2" eaLnBrk="1" hangingPunct="1">
              <a:spcBef>
                <a:spcPts val="300"/>
              </a:spcBef>
              <a:buClr>
                <a:srgbClr val="97989A"/>
              </a:buClr>
              <a:buSzTx/>
              <a:buFont typeface="Arial" panose="020B0604020202020204" pitchFamily="34" charset="0"/>
              <a:buChar char="■"/>
            </a:pPr>
            <a:r>
              <a:rPr lang="de-DE" altLang="de-DE" sz="1200">
                <a:solidFill>
                  <a:srgbClr val="002060"/>
                </a:solidFill>
                <a:ea typeface="MS PGothic" panose="020B0600070205080204" pitchFamily="34" charset="-128"/>
              </a:rPr>
              <a:t>XXX</a:t>
            </a: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r>
              <a:rPr lang="de-DE" altLang="de-DE" sz="1200">
                <a:solidFill>
                  <a:srgbClr val="002060"/>
                </a:solidFill>
                <a:ea typeface="MS PGothic" panose="020B0600070205080204" pitchFamily="34" charset="-128"/>
              </a:rPr>
              <a:t>XXX</a:t>
            </a:r>
          </a:p>
        </p:txBody>
      </p:sp>
      <p:sp>
        <p:nvSpPr>
          <p:cNvPr id="7" name="Ellipse 6">
            <a:extLst>
              <a:ext uri="{FF2B5EF4-FFF2-40B4-BE49-F238E27FC236}">
                <a16:creationId xmlns:a16="http://schemas.microsoft.com/office/drawing/2014/main" id="{29659416-D484-4A7A-8105-95390686FED0}"/>
              </a:ext>
            </a:extLst>
          </p:cNvPr>
          <p:cNvSpPr/>
          <p:nvPr/>
        </p:nvSpPr>
        <p:spPr>
          <a:xfrm>
            <a:off x="6229350" y="1539875"/>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1</a:t>
            </a:r>
          </a:p>
        </p:txBody>
      </p:sp>
      <p:sp>
        <p:nvSpPr>
          <p:cNvPr id="8" name="Ellipse 7">
            <a:extLst>
              <a:ext uri="{FF2B5EF4-FFF2-40B4-BE49-F238E27FC236}">
                <a16:creationId xmlns:a16="http://schemas.microsoft.com/office/drawing/2014/main" id="{68A71158-9495-4719-8081-E29B262F6F27}"/>
              </a:ext>
            </a:extLst>
          </p:cNvPr>
          <p:cNvSpPr/>
          <p:nvPr/>
        </p:nvSpPr>
        <p:spPr>
          <a:xfrm>
            <a:off x="6229350" y="2290763"/>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2</a:t>
            </a:r>
          </a:p>
        </p:txBody>
      </p:sp>
      <p:sp>
        <p:nvSpPr>
          <p:cNvPr id="9" name="Ellipse 8">
            <a:extLst>
              <a:ext uri="{FF2B5EF4-FFF2-40B4-BE49-F238E27FC236}">
                <a16:creationId xmlns:a16="http://schemas.microsoft.com/office/drawing/2014/main" id="{3DF7DF21-D65F-4534-8979-2C1DB2A2984B}"/>
              </a:ext>
            </a:extLst>
          </p:cNvPr>
          <p:cNvSpPr/>
          <p:nvPr/>
        </p:nvSpPr>
        <p:spPr>
          <a:xfrm>
            <a:off x="1571625" y="1809750"/>
            <a:ext cx="179388" cy="179388"/>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1</a:t>
            </a:r>
          </a:p>
        </p:txBody>
      </p:sp>
      <p:sp>
        <p:nvSpPr>
          <p:cNvPr id="11" name="Ellipse 10">
            <a:extLst>
              <a:ext uri="{FF2B5EF4-FFF2-40B4-BE49-F238E27FC236}">
                <a16:creationId xmlns:a16="http://schemas.microsoft.com/office/drawing/2014/main" id="{F1060285-A315-4820-9454-EB4094FFBBB2}"/>
              </a:ext>
            </a:extLst>
          </p:cNvPr>
          <p:cNvSpPr/>
          <p:nvPr/>
        </p:nvSpPr>
        <p:spPr>
          <a:xfrm>
            <a:off x="1562100" y="2457450"/>
            <a:ext cx="179388" cy="179388"/>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2</a:t>
            </a:r>
          </a:p>
        </p:txBody>
      </p:sp>
      <p:graphicFrame>
        <p:nvGraphicFramePr>
          <p:cNvPr id="12" name="Tabelle 11">
            <a:extLst>
              <a:ext uri="{FF2B5EF4-FFF2-40B4-BE49-F238E27FC236}">
                <a16:creationId xmlns:a16="http://schemas.microsoft.com/office/drawing/2014/main" id="{34CBBBB4-EC15-41CC-8CD0-82B9773A15ED}"/>
              </a:ext>
            </a:extLst>
          </p:cNvPr>
          <p:cNvGraphicFramePr>
            <a:graphicFrameLocks noGrp="1"/>
          </p:cNvGraphicFramePr>
          <p:nvPr/>
        </p:nvGraphicFramePr>
        <p:xfrm>
          <a:off x="1803400" y="1125538"/>
          <a:ext cx="4137025" cy="4865681"/>
        </p:xfrm>
        <a:graphic>
          <a:graphicData uri="http://schemas.openxmlformats.org/drawingml/2006/table">
            <a:tbl>
              <a:tblPr/>
              <a:tblGrid>
                <a:gridCol w="1074738">
                  <a:extLst>
                    <a:ext uri="{9D8B030D-6E8A-4147-A177-3AD203B41FA5}">
                      <a16:colId xmlns:a16="http://schemas.microsoft.com/office/drawing/2014/main" val="20000"/>
                    </a:ext>
                  </a:extLst>
                </a:gridCol>
                <a:gridCol w="663575">
                  <a:extLst>
                    <a:ext uri="{9D8B030D-6E8A-4147-A177-3AD203B41FA5}">
                      <a16:colId xmlns:a16="http://schemas.microsoft.com/office/drawing/2014/main" val="20001"/>
                    </a:ext>
                  </a:extLst>
                </a:gridCol>
                <a:gridCol w="800100">
                  <a:extLst>
                    <a:ext uri="{9D8B030D-6E8A-4147-A177-3AD203B41FA5}">
                      <a16:colId xmlns:a16="http://schemas.microsoft.com/office/drawing/2014/main" val="20002"/>
                    </a:ext>
                  </a:extLst>
                </a:gridCol>
                <a:gridCol w="798512">
                  <a:extLst>
                    <a:ext uri="{9D8B030D-6E8A-4147-A177-3AD203B41FA5}">
                      <a16:colId xmlns:a16="http://schemas.microsoft.com/office/drawing/2014/main" val="20003"/>
                    </a:ext>
                  </a:extLst>
                </a:gridCol>
                <a:gridCol w="800100">
                  <a:extLst>
                    <a:ext uri="{9D8B030D-6E8A-4147-A177-3AD203B41FA5}">
                      <a16:colId xmlns:a16="http://schemas.microsoft.com/office/drawing/2014/main" val="20004"/>
                    </a:ext>
                  </a:extLst>
                </a:gridCol>
              </a:tblGrid>
              <a:tr h="296906">
                <a:tc gridSpan="5">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b="1" i="0" u="none" strike="noStrike" cap="none" normalizeH="0" baseline="0">
                          <a:ln>
                            <a:noFill/>
                          </a:ln>
                          <a:solidFill>
                            <a:schemeClr val="bg1"/>
                          </a:solidFill>
                          <a:effectLst/>
                          <a:latin typeface="Arial" pitchFamily="34" charset="0"/>
                          <a:ea typeface="MS PGothic" pitchFamily="34" charset="-128"/>
                          <a:cs typeface="Arial" pitchFamily="34" charset="0"/>
                        </a:rPr>
                        <a:t>Unternehmen X – Gewinn- und Verlustrechnung</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35301">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T€</a:t>
                      </a:r>
                    </a:p>
                  </a:txBody>
                  <a:tcPr marL="91451" marR="91451" marT="45713" marB="45713"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1</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2</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3</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4</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690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Umsatz</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5301">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Bestands-veränderung</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5301">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Andere aktivierte Eigenleistungen</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9690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Gesamtleistung</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9690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sbE</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9690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Materialaufwand</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bg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bg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9690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Personalaufwand</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9690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sbA</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9690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EBITDA</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9690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Abschreibungen</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9690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EBIT</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9690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Zins</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9690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Steuern</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9690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Periodenergebnis</a:t>
                      </a:r>
                    </a:p>
                  </a:txBody>
                  <a:tcPr marL="91451" marR="91451" marT="45713" marB="4571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dirty="0">
                        <a:ln>
                          <a:noFill/>
                        </a:ln>
                        <a:solidFill>
                          <a:schemeClr val="tx1"/>
                        </a:solidFill>
                        <a:effectLst/>
                        <a:latin typeface="Arial" pitchFamily="34" charset="0"/>
                        <a:ea typeface="MS PGothic" pitchFamily="34" charset="-128"/>
                        <a:cs typeface="Arial" pitchFamily="34" charset="0"/>
                      </a:endParaRPr>
                    </a:p>
                  </a:txBody>
                  <a:tcPr marL="91451" marR="91451" marT="45713" marB="45713"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bl>
          </a:graphicData>
        </a:graphic>
      </p:graphicFrame>
      <p:sp>
        <p:nvSpPr>
          <p:cNvPr id="13" name="Textplatzhalter 59">
            <a:extLst>
              <a:ext uri="{FF2B5EF4-FFF2-40B4-BE49-F238E27FC236}">
                <a16:creationId xmlns:a16="http://schemas.microsoft.com/office/drawing/2014/main" id="{1E5AFE7C-2EDA-4827-95E0-57875506DA68}"/>
              </a:ext>
            </a:extLst>
          </p:cNvPr>
          <p:cNvSpPr txBox="1">
            <a:spLocks/>
          </p:cNvSpPr>
          <p:nvPr/>
        </p:nvSpPr>
        <p:spPr bwMode="auto">
          <a:xfrm>
            <a:off x="68263" y="1241425"/>
            <a:ext cx="1489075" cy="41417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Tree>
    <p:extLst>
      <p:ext uri="{BB962C8B-B14F-4D97-AF65-F5344CB8AC3E}">
        <p14:creationId xmlns:p14="http://schemas.microsoft.com/office/powerpoint/2010/main" val="2237514545"/>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55">
            <a:extLst>
              <a:ext uri="{FF2B5EF4-FFF2-40B4-BE49-F238E27FC236}">
                <a16:creationId xmlns:a16="http://schemas.microsoft.com/office/drawing/2014/main" id="{0A748E55-6E19-4A47-9839-D7CF3C39D43A}"/>
              </a:ext>
            </a:extLst>
          </p:cNvPr>
          <p:cNvSpPr>
            <a:spLocks noGrp="1"/>
          </p:cNvSpPr>
          <p:nvPr>
            <p:custDataLst>
              <p:tags r:id="rId1"/>
            </p:custDataLst>
          </p:nvPr>
        </p:nvSpPr>
        <p:spPr bwMode="gray">
          <a:xfrm>
            <a:off x="6299200" y="1341438"/>
            <a:ext cx="2665413"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600"/>
              </a:spcBef>
              <a:buClrTx/>
              <a:buSzTx/>
              <a:buFont typeface="Arial" panose="020B0604020202020204" pitchFamily="34" charset="0"/>
              <a:buNone/>
            </a:pPr>
            <a:r>
              <a:rPr lang="de-DE" altLang="de-DE" sz="1200" b="1" dirty="0">
                <a:solidFill>
                  <a:srgbClr val="002060"/>
                </a:solidFill>
              </a:rPr>
              <a:t>Wesentliche Entwicklungen</a:t>
            </a:r>
          </a:p>
          <a:p>
            <a:pPr lvl="2" eaLnBrk="1" hangingPunct="1">
              <a:spcBef>
                <a:spcPts val="300"/>
              </a:spcBef>
              <a:buClr>
                <a:srgbClr val="97989A"/>
              </a:buClr>
              <a:buSzTx/>
              <a:buFont typeface="Arial" panose="020B0604020202020204" pitchFamily="34" charset="0"/>
              <a:buChar char="■"/>
            </a:pPr>
            <a:r>
              <a:rPr lang="de-DE" altLang="de-DE" sz="1200" dirty="0">
                <a:solidFill>
                  <a:srgbClr val="002060"/>
                </a:solidFill>
                <a:ea typeface="MS PGothic" panose="020B0600070205080204" pitchFamily="34" charset="-128"/>
              </a:rPr>
              <a:t>XXX</a:t>
            </a:r>
            <a:br>
              <a:rPr lang="de-DE" altLang="de-DE" sz="1200" dirty="0">
                <a:solidFill>
                  <a:srgbClr val="002060"/>
                </a:solidFill>
                <a:ea typeface="MS PGothic" panose="020B0600070205080204" pitchFamily="34" charset="-128"/>
              </a:rPr>
            </a:br>
            <a:br>
              <a:rPr lang="de-DE" altLang="de-DE" sz="1200" dirty="0">
                <a:solidFill>
                  <a:srgbClr val="002060"/>
                </a:solidFill>
                <a:ea typeface="MS PGothic" panose="020B0600070205080204" pitchFamily="34" charset="-128"/>
              </a:rPr>
            </a:br>
            <a:br>
              <a:rPr lang="de-DE" altLang="de-DE" sz="1200" dirty="0">
                <a:solidFill>
                  <a:srgbClr val="002060"/>
                </a:solidFill>
                <a:ea typeface="MS PGothic" panose="020B0600070205080204" pitchFamily="34" charset="-128"/>
              </a:rPr>
            </a:br>
            <a:br>
              <a:rPr lang="de-DE" altLang="de-DE" sz="1200" dirty="0">
                <a:solidFill>
                  <a:srgbClr val="002060"/>
                </a:solidFill>
                <a:ea typeface="MS PGothic" panose="020B0600070205080204" pitchFamily="34" charset="-128"/>
              </a:rPr>
            </a:br>
            <a:r>
              <a:rPr lang="de-DE" altLang="de-DE" sz="1200" dirty="0" err="1">
                <a:solidFill>
                  <a:srgbClr val="002060"/>
                </a:solidFill>
                <a:ea typeface="MS PGothic" panose="020B0600070205080204" pitchFamily="34" charset="-128"/>
              </a:rPr>
              <a:t>XXX</a:t>
            </a:r>
            <a:endParaRPr lang="de-DE" altLang="de-DE" sz="1200" dirty="0">
              <a:solidFill>
                <a:srgbClr val="002060"/>
              </a:solidFill>
              <a:ea typeface="MS PGothic" panose="020B0600070205080204" pitchFamily="34" charset="-128"/>
            </a:endParaRPr>
          </a:p>
        </p:txBody>
      </p:sp>
      <p:sp>
        <p:nvSpPr>
          <p:cNvPr id="74755" name="Foliennummernplatzhalter 2">
            <a:extLst>
              <a:ext uri="{FF2B5EF4-FFF2-40B4-BE49-F238E27FC236}">
                <a16:creationId xmlns:a16="http://schemas.microsoft.com/office/drawing/2014/main" id="{6406BE6C-EC35-420C-B082-97D44D635C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877C469-870C-4A05-B200-912B1358DE10}" type="slidenum">
              <a:rPr lang="de-DE" altLang="de-DE" sz="1000"/>
              <a:pPr>
                <a:spcBef>
                  <a:spcPct val="0"/>
                </a:spcBef>
                <a:buClrTx/>
                <a:buSzTx/>
                <a:buFontTx/>
                <a:buNone/>
              </a:pPr>
              <a:t>52</a:t>
            </a:fld>
            <a:endParaRPr lang="de-DE" altLang="de-DE" sz="1000"/>
          </a:p>
        </p:txBody>
      </p:sp>
      <p:sp>
        <p:nvSpPr>
          <p:cNvPr id="10" name="Titel 3">
            <a:extLst>
              <a:ext uri="{FF2B5EF4-FFF2-40B4-BE49-F238E27FC236}">
                <a16:creationId xmlns:a16="http://schemas.microsoft.com/office/drawing/2014/main" id="{E09DE4ED-E477-4216-8CE6-BBEC4CB6B362}"/>
              </a:ext>
            </a:extLst>
          </p:cNvPr>
          <p:cNvSpPr>
            <a:spLocks noGrp="1"/>
          </p:cNvSpPr>
          <p:nvPr>
            <p:ph type="title"/>
          </p:nvPr>
        </p:nvSpPr>
        <p:spPr>
          <a:xfrm>
            <a:off x="457200" y="44450"/>
            <a:ext cx="8219256" cy="1143000"/>
          </a:xfrm>
        </p:spPr>
        <p:txBody>
          <a:bodyPr/>
          <a:lstStyle/>
          <a:p>
            <a:r>
              <a:rPr lang="de-DE" altLang="en-US" dirty="0"/>
              <a:t>7. Integrierte Sanierungsplanung</a:t>
            </a:r>
            <a:br>
              <a:rPr lang="de-DE" altLang="en-US" dirty="0"/>
            </a:br>
            <a:r>
              <a:rPr lang="de-DE" altLang="en-US" sz="2000" dirty="0"/>
              <a:t>7.2 Vermögens-, Finanz- und Ertragslage</a:t>
            </a:r>
          </a:p>
        </p:txBody>
      </p:sp>
      <p:sp>
        <p:nvSpPr>
          <p:cNvPr id="14" name="Ellipse 13">
            <a:extLst>
              <a:ext uri="{FF2B5EF4-FFF2-40B4-BE49-F238E27FC236}">
                <a16:creationId xmlns:a16="http://schemas.microsoft.com/office/drawing/2014/main" id="{A95D2D7F-0633-4D24-85B7-EBA6F54EE230}"/>
              </a:ext>
            </a:extLst>
          </p:cNvPr>
          <p:cNvSpPr/>
          <p:nvPr/>
        </p:nvSpPr>
        <p:spPr>
          <a:xfrm>
            <a:off x="6229350" y="1539875"/>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1</a:t>
            </a:r>
          </a:p>
        </p:txBody>
      </p:sp>
      <p:sp>
        <p:nvSpPr>
          <p:cNvPr id="15" name="Ellipse 14">
            <a:extLst>
              <a:ext uri="{FF2B5EF4-FFF2-40B4-BE49-F238E27FC236}">
                <a16:creationId xmlns:a16="http://schemas.microsoft.com/office/drawing/2014/main" id="{D78E2928-24E5-4D34-99AE-83C861D42D11}"/>
              </a:ext>
            </a:extLst>
          </p:cNvPr>
          <p:cNvSpPr/>
          <p:nvPr/>
        </p:nvSpPr>
        <p:spPr>
          <a:xfrm>
            <a:off x="6229350" y="2290763"/>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2</a:t>
            </a:r>
          </a:p>
        </p:txBody>
      </p:sp>
      <p:sp>
        <p:nvSpPr>
          <p:cNvPr id="16" name="Ellipse 15">
            <a:extLst>
              <a:ext uri="{FF2B5EF4-FFF2-40B4-BE49-F238E27FC236}">
                <a16:creationId xmlns:a16="http://schemas.microsoft.com/office/drawing/2014/main" id="{026AF571-70E8-4552-A08E-9EF9109ED5D3}"/>
              </a:ext>
            </a:extLst>
          </p:cNvPr>
          <p:cNvSpPr/>
          <p:nvPr/>
        </p:nvSpPr>
        <p:spPr>
          <a:xfrm>
            <a:off x="1571625" y="19510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1</a:t>
            </a:r>
          </a:p>
        </p:txBody>
      </p:sp>
      <p:sp>
        <p:nvSpPr>
          <p:cNvPr id="17" name="Ellipse 16">
            <a:extLst>
              <a:ext uri="{FF2B5EF4-FFF2-40B4-BE49-F238E27FC236}">
                <a16:creationId xmlns:a16="http://schemas.microsoft.com/office/drawing/2014/main" id="{49E16B7A-04B5-449C-88AD-0897536E3D7B}"/>
              </a:ext>
            </a:extLst>
          </p:cNvPr>
          <p:cNvSpPr/>
          <p:nvPr/>
        </p:nvSpPr>
        <p:spPr>
          <a:xfrm>
            <a:off x="1562100" y="26241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2</a:t>
            </a:r>
          </a:p>
        </p:txBody>
      </p:sp>
      <p:graphicFrame>
        <p:nvGraphicFramePr>
          <p:cNvPr id="18" name="Tabelle 17">
            <a:extLst>
              <a:ext uri="{FF2B5EF4-FFF2-40B4-BE49-F238E27FC236}">
                <a16:creationId xmlns:a16="http://schemas.microsoft.com/office/drawing/2014/main" id="{78E3471A-3EA3-4D3E-8C54-7CF6188A1572}"/>
              </a:ext>
            </a:extLst>
          </p:cNvPr>
          <p:cNvGraphicFramePr>
            <a:graphicFrameLocks noGrp="1"/>
          </p:cNvGraphicFramePr>
          <p:nvPr/>
        </p:nvGraphicFramePr>
        <p:xfrm>
          <a:off x="1803400" y="1265238"/>
          <a:ext cx="4281488" cy="4659311"/>
        </p:xfrm>
        <a:graphic>
          <a:graphicData uri="http://schemas.openxmlformats.org/drawingml/2006/table">
            <a:tbl>
              <a:tblPr/>
              <a:tblGrid>
                <a:gridCol w="1760538">
                  <a:extLst>
                    <a:ext uri="{9D8B030D-6E8A-4147-A177-3AD203B41FA5}">
                      <a16:colId xmlns:a16="http://schemas.microsoft.com/office/drawing/2014/main" val="20000"/>
                    </a:ext>
                  </a:extLst>
                </a:gridCol>
                <a:gridCol w="630237">
                  <a:extLst>
                    <a:ext uri="{9D8B030D-6E8A-4147-A177-3AD203B41FA5}">
                      <a16:colId xmlns:a16="http://schemas.microsoft.com/office/drawing/2014/main" val="20001"/>
                    </a:ext>
                  </a:extLst>
                </a:gridCol>
                <a:gridCol w="630238">
                  <a:extLst>
                    <a:ext uri="{9D8B030D-6E8A-4147-A177-3AD203B41FA5}">
                      <a16:colId xmlns:a16="http://schemas.microsoft.com/office/drawing/2014/main" val="20002"/>
                    </a:ext>
                  </a:extLst>
                </a:gridCol>
                <a:gridCol w="630237">
                  <a:extLst>
                    <a:ext uri="{9D8B030D-6E8A-4147-A177-3AD203B41FA5}">
                      <a16:colId xmlns:a16="http://schemas.microsoft.com/office/drawing/2014/main" val="20003"/>
                    </a:ext>
                  </a:extLst>
                </a:gridCol>
                <a:gridCol w="630238">
                  <a:extLst>
                    <a:ext uri="{9D8B030D-6E8A-4147-A177-3AD203B41FA5}">
                      <a16:colId xmlns:a16="http://schemas.microsoft.com/office/drawing/2014/main" val="20004"/>
                    </a:ext>
                  </a:extLst>
                </a:gridCol>
              </a:tblGrid>
              <a:tr h="312780">
                <a:tc gridSpan="5">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b="1" i="0" u="none" strike="noStrike" cap="none" normalizeH="0" baseline="0">
                          <a:ln>
                            <a:noFill/>
                          </a:ln>
                          <a:solidFill>
                            <a:srgbClr val="FFFFFF"/>
                          </a:solidFill>
                          <a:effectLst/>
                          <a:latin typeface="Arial" pitchFamily="34" charset="0"/>
                          <a:ea typeface="MS PGothic" pitchFamily="34" charset="-128"/>
                          <a:cs typeface="Arial" pitchFamily="34" charset="0"/>
                        </a:rPr>
                        <a:t>Unternehmen X – Kapitalflussrechnung</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35327">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T€</a:t>
                      </a:r>
                    </a:p>
                  </a:txBody>
                  <a:tcPr marL="91445" marR="91445" marT="45727" marB="45727"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1</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2</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3</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4</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2069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Periodenergebnis</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Abschreibungen / Zuschreibungen</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Rückstellungen</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Vorräte</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Forderungen</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Verbindlichkeiten aus LuL</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sonstige VG</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Cashflow aus operativer Tät.</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Sachanlagen</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Veränd. Finanzanlagen</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Cashflow aus Investitionstät.</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Free Cashflow</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Kapitalerhöhung / Ausschüttung</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15929">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Aufnahme/Tilgung von Darlehen</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312780">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Total Cashflow</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335327">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Zahlungsmittelbes. am Anfang der Periode</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335327">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Zahlungsmittelbes. am Ende der Periode</a:t>
                      </a:r>
                    </a:p>
                  </a:txBody>
                  <a:tcPr marL="91445" marR="91445"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27" marB="45727"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bl>
          </a:graphicData>
        </a:graphic>
      </p:graphicFrame>
      <p:sp>
        <p:nvSpPr>
          <p:cNvPr id="19" name="Textplatzhalter 59">
            <a:extLst>
              <a:ext uri="{FF2B5EF4-FFF2-40B4-BE49-F238E27FC236}">
                <a16:creationId xmlns:a16="http://schemas.microsoft.com/office/drawing/2014/main" id="{2662A738-EB29-4CCC-9ECE-4FAF076F109E}"/>
              </a:ext>
            </a:extLst>
          </p:cNvPr>
          <p:cNvSpPr txBox="1">
            <a:spLocks/>
          </p:cNvSpPr>
          <p:nvPr/>
        </p:nvSpPr>
        <p:spPr bwMode="auto">
          <a:xfrm>
            <a:off x="68263" y="1241425"/>
            <a:ext cx="1489075" cy="4708525"/>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Tree>
    <p:extLst>
      <p:ext uri="{BB962C8B-B14F-4D97-AF65-F5344CB8AC3E}">
        <p14:creationId xmlns:p14="http://schemas.microsoft.com/office/powerpoint/2010/main" val="3657427229"/>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liennummernplatzhalter 2">
            <a:extLst>
              <a:ext uri="{FF2B5EF4-FFF2-40B4-BE49-F238E27FC236}">
                <a16:creationId xmlns:a16="http://schemas.microsoft.com/office/drawing/2014/main" id="{6406BE6C-EC35-420C-B082-97D44D635C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877C469-870C-4A05-B200-912B1358DE10}" type="slidenum">
              <a:rPr lang="de-DE" altLang="de-DE" sz="1000"/>
              <a:pPr>
                <a:spcBef>
                  <a:spcPct val="0"/>
                </a:spcBef>
                <a:buClrTx/>
                <a:buSzTx/>
                <a:buFontTx/>
                <a:buNone/>
              </a:pPr>
              <a:t>53</a:t>
            </a:fld>
            <a:endParaRPr lang="de-DE" altLang="de-DE" sz="1000"/>
          </a:p>
        </p:txBody>
      </p:sp>
      <p:sp>
        <p:nvSpPr>
          <p:cNvPr id="10" name="Titel 3">
            <a:extLst>
              <a:ext uri="{FF2B5EF4-FFF2-40B4-BE49-F238E27FC236}">
                <a16:creationId xmlns:a16="http://schemas.microsoft.com/office/drawing/2014/main" id="{E09DE4ED-E477-4216-8CE6-BBEC4CB6B362}"/>
              </a:ext>
            </a:extLst>
          </p:cNvPr>
          <p:cNvSpPr>
            <a:spLocks noGrp="1"/>
          </p:cNvSpPr>
          <p:nvPr>
            <p:ph type="title"/>
          </p:nvPr>
        </p:nvSpPr>
        <p:spPr>
          <a:xfrm>
            <a:off x="457200" y="44450"/>
            <a:ext cx="8219256" cy="1143000"/>
          </a:xfrm>
        </p:spPr>
        <p:txBody>
          <a:bodyPr/>
          <a:lstStyle/>
          <a:p>
            <a:r>
              <a:rPr lang="de-DE" altLang="en-US" dirty="0"/>
              <a:t>7. Integrierte Sanierungsplanung</a:t>
            </a:r>
            <a:br>
              <a:rPr lang="de-DE" altLang="en-US" dirty="0"/>
            </a:br>
            <a:r>
              <a:rPr lang="de-DE" altLang="en-US" sz="2000" dirty="0"/>
              <a:t>7.2 Vermögens-, Finanz- und Ertragslage</a:t>
            </a:r>
          </a:p>
        </p:txBody>
      </p:sp>
      <p:sp>
        <p:nvSpPr>
          <p:cNvPr id="11" name="Text Placeholder 55">
            <a:extLst>
              <a:ext uri="{FF2B5EF4-FFF2-40B4-BE49-F238E27FC236}">
                <a16:creationId xmlns:a16="http://schemas.microsoft.com/office/drawing/2014/main" id="{12042217-EFF7-4F1E-A748-B13426A2D2AB}"/>
              </a:ext>
            </a:extLst>
          </p:cNvPr>
          <p:cNvSpPr>
            <a:spLocks noGrp="1"/>
          </p:cNvSpPr>
          <p:nvPr>
            <p:custDataLst>
              <p:tags r:id="rId1"/>
            </p:custDataLst>
          </p:nvPr>
        </p:nvSpPr>
        <p:spPr bwMode="gray">
          <a:xfrm>
            <a:off x="6299200" y="1341438"/>
            <a:ext cx="2665413"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600"/>
              </a:spcBef>
              <a:buClrTx/>
              <a:buSzTx/>
              <a:buFont typeface="Arial" panose="020B0604020202020204" pitchFamily="34" charset="0"/>
              <a:buNone/>
            </a:pPr>
            <a:r>
              <a:rPr lang="de-DE" altLang="de-DE" sz="1200" b="1">
                <a:solidFill>
                  <a:srgbClr val="002060"/>
                </a:solidFill>
              </a:rPr>
              <a:t>Wesentliche Entwicklungen</a:t>
            </a:r>
          </a:p>
          <a:p>
            <a:pPr lvl="2" eaLnBrk="1" hangingPunct="1">
              <a:spcBef>
                <a:spcPts val="300"/>
              </a:spcBef>
              <a:buClr>
                <a:srgbClr val="97989A"/>
              </a:buClr>
              <a:buSzTx/>
              <a:buFont typeface="Arial" panose="020B0604020202020204" pitchFamily="34" charset="0"/>
              <a:buChar char="■"/>
            </a:pPr>
            <a:r>
              <a:rPr lang="de-DE" altLang="de-DE" sz="1200">
                <a:solidFill>
                  <a:srgbClr val="002060"/>
                </a:solidFill>
                <a:ea typeface="MS PGothic" panose="020B0600070205080204" pitchFamily="34" charset="-128"/>
              </a:rPr>
              <a:t>XXX</a:t>
            </a: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r>
              <a:rPr lang="de-DE" altLang="de-DE" sz="1200">
                <a:solidFill>
                  <a:srgbClr val="002060"/>
                </a:solidFill>
                <a:ea typeface="MS PGothic" panose="020B0600070205080204" pitchFamily="34" charset="-128"/>
              </a:rPr>
              <a:t>XXX</a:t>
            </a:r>
          </a:p>
        </p:txBody>
      </p:sp>
      <p:sp>
        <p:nvSpPr>
          <p:cNvPr id="12" name="Ellipse 11">
            <a:extLst>
              <a:ext uri="{FF2B5EF4-FFF2-40B4-BE49-F238E27FC236}">
                <a16:creationId xmlns:a16="http://schemas.microsoft.com/office/drawing/2014/main" id="{08441FA9-673A-4DCE-980F-FC02679E1D0D}"/>
              </a:ext>
            </a:extLst>
          </p:cNvPr>
          <p:cNvSpPr/>
          <p:nvPr/>
        </p:nvSpPr>
        <p:spPr>
          <a:xfrm>
            <a:off x="6229350" y="1539875"/>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1</a:t>
            </a:r>
          </a:p>
        </p:txBody>
      </p:sp>
      <p:sp>
        <p:nvSpPr>
          <p:cNvPr id="13" name="Ellipse 12">
            <a:extLst>
              <a:ext uri="{FF2B5EF4-FFF2-40B4-BE49-F238E27FC236}">
                <a16:creationId xmlns:a16="http://schemas.microsoft.com/office/drawing/2014/main" id="{A80ECBB3-1B9F-4D20-8001-F6294345929A}"/>
              </a:ext>
            </a:extLst>
          </p:cNvPr>
          <p:cNvSpPr/>
          <p:nvPr/>
        </p:nvSpPr>
        <p:spPr>
          <a:xfrm>
            <a:off x="6229350" y="2290763"/>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2</a:t>
            </a:r>
          </a:p>
        </p:txBody>
      </p:sp>
      <p:sp>
        <p:nvSpPr>
          <p:cNvPr id="21" name="Ellipse 20">
            <a:extLst>
              <a:ext uri="{FF2B5EF4-FFF2-40B4-BE49-F238E27FC236}">
                <a16:creationId xmlns:a16="http://schemas.microsoft.com/office/drawing/2014/main" id="{A3D3B623-DA40-442A-B3A4-0B5CB1968289}"/>
              </a:ext>
            </a:extLst>
          </p:cNvPr>
          <p:cNvSpPr/>
          <p:nvPr/>
        </p:nvSpPr>
        <p:spPr>
          <a:xfrm>
            <a:off x="1571625" y="19510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1</a:t>
            </a:r>
          </a:p>
        </p:txBody>
      </p:sp>
      <p:sp>
        <p:nvSpPr>
          <p:cNvPr id="22" name="Ellipse 21">
            <a:extLst>
              <a:ext uri="{FF2B5EF4-FFF2-40B4-BE49-F238E27FC236}">
                <a16:creationId xmlns:a16="http://schemas.microsoft.com/office/drawing/2014/main" id="{1A54A516-0667-438E-8A35-0EB3805C1C8A}"/>
              </a:ext>
            </a:extLst>
          </p:cNvPr>
          <p:cNvSpPr/>
          <p:nvPr/>
        </p:nvSpPr>
        <p:spPr>
          <a:xfrm>
            <a:off x="1562100" y="260508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2</a:t>
            </a:r>
          </a:p>
        </p:txBody>
      </p:sp>
      <p:graphicFrame>
        <p:nvGraphicFramePr>
          <p:cNvPr id="23" name="Tabelle 22">
            <a:extLst>
              <a:ext uri="{FF2B5EF4-FFF2-40B4-BE49-F238E27FC236}">
                <a16:creationId xmlns:a16="http://schemas.microsoft.com/office/drawing/2014/main" id="{D30EC4E7-D7D3-4E95-8CEE-9D52A050A636}"/>
              </a:ext>
            </a:extLst>
          </p:cNvPr>
          <p:cNvGraphicFramePr>
            <a:graphicFrameLocks noGrp="1"/>
          </p:cNvGraphicFramePr>
          <p:nvPr/>
        </p:nvGraphicFramePr>
        <p:xfrm>
          <a:off x="1803400" y="1265238"/>
          <a:ext cx="4281488" cy="4068776"/>
        </p:xfrm>
        <a:graphic>
          <a:graphicData uri="http://schemas.openxmlformats.org/drawingml/2006/table">
            <a:tbl>
              <a:tblPr/>
              <a:tblGrid>
                <a:gridCol w="1112838">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828675">
                  <a:extLst>
                    <a:ext uri="{9D8B030D-6E8A-4147-A177-3AD203B41FA5}">
                      <a16:colId xmlns:a16="http://schemas.microsoft.com/office/drawing/2014/main" val="20002"/>
                    </a:ext>
                  </a:extLst>
                </a:gridCol>
                <a:gridCol w="827087">
                  <a:extLst>
                    <a:ext uri="{9D8B030D-6E8A-4147-A177-3AD203B41FA5}">
                      <a16:colId xmlns:a16="http://schemas.microsoft.com/office/drawing/2014/main" val="20003"/>
                    </a:ext>
                  </a:extLst>
                </a:gridCol>
                <a:gridCol w="827088">
                  <a:extLst>
                    <a:ext uri="{9D8B030D-6E8A-4147-A177-3AD203B41FA5}">
                      <a16:colId xmlns:a16="http://schemas.microsoft.com/office/drawing/2014/main" val="20004"/>
                    </a:ext>
                  </a:extLst>
                </a:gridCol>
              </a:tblGrid>
              <a:tr h="311128">
                <a:tc gridSpan="5">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b="1" i="0" u="none" strike="noStrike" cap="none" normalizeH="0" baseline="0">
                          <a:ln>
                            <a:noFill/>
                          </a:ln>
                          <a:solidFill>
                            <a:schemeClr val="bg1"/>
                          </a:solidFill>
                          <a:effectLst/>
                          <a:latin typeface="Arial" pitchFamily="34" charset="0"/>
                          <a:ea typeface="MS PGothic" pitchFamily="34" charset="-128"/>
                          <a:cs typeface="Arial" pitchFamily="34" charset="0"/>
                        </a:rPr>
                        <a:t>Unternehmen X – Bilanz - Aktiva</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3522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T€</a:t>
                      </a:r>
                    </a:p>
                  </a:txBody>
                  <a:tcPr marL="91445" marR="91445" marT="45700" marB="45700"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1</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2</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3</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4</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Immaterielle VG</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Sachanlagen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Finanzanlagen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Anlagevermögen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Vorräte</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Forderungen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sonstige VG</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Liquide Mittel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Umlaufvermögen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ARAP</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11128">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Aktiva gesamt</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24" name="Textplatzhalter 59">
            <a:extLst>
              <a:ext uri="{FF2B5EF4-FFF2-40B4-BE49-F238E27FC236}">
                <a16:creationId xmlns:a16="http://schemas.microsoft.com/office/drawing/2014/main" id="{058F3CF9-07D4-46E9-9175-0DC40EE55CDB}"/>
              </a:ext>
            </a:extLst>
          </p:cNvPr>
          <p:cNvSpPr txBox="1">
            <a:spLocks/>
          </p:cNvSpPr>
          <p:nvPr/>
        </p:nvSpPr>
        <p:spPr bwMode="auto">
          <a:xfrm>
            <a:off x="68263" y="1241425"/>
            <a:ext cx="1489075" cy="41417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Tree>
    <p:extLst>
      <p:ext uri="{BB962C8B-B14F-4D97-AF65-F5344CB8AC3E}">
        <p14:creationId xmlns:p14="http://schemas.microsoft.com/office/powerpoint/2010/main" val="771753012"/>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liennummernplatzhalter 2">
            <a:extLst>
              <a:ext uri="{FF2B5EF4-FFF2-40B4-BE49-F238E27FC236}">
                <a16:creationId xmlns:a16="http://schemas.microsoft.com/office/drawing/2014/main" id="{6406BE6C-EC35-420C-B082-97D44D635C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877C469-870C-4A05-B200-912B1358DE10}" type="slidenum">
              <a:rPr lang="de-DE" altLang="de-DE" sz="1000"/>
              <a:pPr>
                <a:spcBef>
                  <a:spcPct val="0"/>
                </a:spcBef>
                <a:buClrTx/>
                <a:buSzTx/>
                <a:buFontTx/>
                <a:buNone/>
              </a:pPr>
              <a:t>54</a:t>
            </a:fld>
            <a:endParaRPr lang="de-DE" altLang="de-DE" sz="1000"/>
          </a:p>
        </p:txBody>
      </p:sp>
      <p:sp>
        <p:nvSpPr>
          <p:cNvPr id="10" name="Titel 3">
            <a:extLst>
              <a:ext uri="{FF2B5EF4-FFF2-40B4-BE49-F238E27FC236}">
                <a16:creationId xmlns:a16="http://schemas.microsoft.com/office/drawing/2014/main" id="{E09DE4ED-E477-4216-8CE6-BBEC4CB6B362}"/>
              </a:ext>
            </a:extLst>
          </p:cNvPr>
          <p:cNvSpPr>
            <a:spLocks noGrp="1"/>
          </p:cNvSpPr>
          <p:nvPr>
            <p:ph type="title"/>
          </p:nvPr>
        </p:nvSpPr>
        <p:spPr>
          <a:xfrm>
            <a:off x="457200" y="44450"/>
            <a:ext cx="8219256" cy="1143000"/>
          </a:xfrm>
        </p:spPr>
        <p:txBody>
          <a:bodyPr/>
          <a:lstStyle/>
          <a:p>
            <a:r>
              <a:rPr lang="de-DE" altLang="en-US" dirty="0"/>
              <a:t>7. Integrierte Sanierungsplanung</a:t>
            </a:r>
            <a:br>
              <a:rPr lang="de-DE" altLang="en-US" dirty="0"/>
            </a:br>
            <a:r>
              <a:rPr lang="de-DE" altLang="en-US" sz="2000" dirty="0"/>
              <a:t>7.2 Vermögens-, Finanz- und Ertragslage</a:t>
            </a:r>
          </a:p>
        </p:txBody>
      </p:sp>
      <p:sp>
        <p:nvSpPr>
          <p:cNvPr id="14" name="Text Placeholder 55">
            <a:extLst>
              <a:ext uri="{FF2B5EF4-FFF2-40B4-BE49-F238E27FC236}">
                <a16:creationId xmlns:a16="http://schemas.microsoft.com/office/drawing/2014/main" id="{C6CAD6CE-1C5C-47CB-902E-5E5A08E3465B}"/>
              </a:ext>
            </a:extLst>
          </p:cNvPr>
          <p:cNvSpPr>
            <a:spLocks noGrp="1"/>
          </p:cNvSpPr>
          <p:nvPr>
            <p:custDataLst>
              <p:tags r:id="rId1"/>
            </p:custDataLst>
          </p:nvPr>
        </p:nvSpPr>
        <p:spPr bwMode="gray">
          <a:xfrm>
            <a:off x="6299200" y="1341438"/>
            <a:ext cx="2665413"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600"/>
              </a:spcBef>
              <a:buClrTx/>
              <a:buSzTx/>
              <a:buFont typeface="Arial" panose="020B0604020202020204" pitchFamily="34" charset="0"/>
              <a:buNone/>
            </a:pPr>
            <a:r>
              <a:rPr lang="de-DE" altLang="de-DE" sz="1200" b="1">
                <a:solidFill>
                  <a:srgbClr val="002060"/>
                </a:solidFill>
              </a:rPr>
              <a:t>Wesentliche Entwicklungen</a:t>
            </a:r>
          </a:p>
          <a:p>
            <a:pPr lvl="2" eaLnBrk="1" hangingPunct="1">
              <a:spcBef>
                <a:spcPts val="300"/>
              </a:spcBef>
              <a:buClr>
                <a:srgbClr val="97989A"/>
              </a:buClr>
              <a:buSzTx/>
              <a:buFont typeface="Arial" panose="020B0604020202020204" pitchFamily="34" charset="0"/>
              <a:buChar char="■"/>
            </a:pPr>
            <a:r>
              <a:rPr lang="de-DE" altLang="de-DE" sz="1200">
                <a:solidFill>
                  <a:srgbClr val="002060"/>
                </a:solidFill>
                <a:ea typeface="MS PGothic" panose="020B0600070205080204" pitchFamily="34" charset="-128"/>
              </a:rPr>
              <a:t>XXX</a:t>
            </a: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r>
              <a:rPr lang="de-DE" altLang="de-DE" sz="1200">
                <a:solidFill>
                  <a:srgbClr val="002060"/>
                </a:solidFill>
                <a:ea typeface="MS PGothic" panose="020B0600070205080204" pitchFamily="34" charset="-128"/>
              </a:rPr>
              <a:t>XXX</a:t>
            </a:r>
          </a:p>
        </p:txBody>
      </p:sp>
      <p:sp>
        <p:nvSpPr>
          <p:cNvPr id="15" name="Ellipse 14">
            <a:extLst>
              <a:ext uri="{FF2B5EF4-FFF2-40B4-BE49-F238E27FC236}">
                <a16:creationId xmlns:a16="http://schemas.microsoft.com/office/drawing/2014/main" id="{F4381368-62CE-4F48-B1EC-F652AC1BC7A7}"/>
              </a:ext>
            </a:extLst>
          </p:cNvPr>
          <p:cNvSpPr/>
          <p:nvPr/>
        </p:nvSpPr>
        <p:spPr>
          <a:xfrm>
            <a:off x="6229350" y="1539875"/>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1</a:t>
            </a:r>
          </a:p>
        </p:txBody>
      </p:sp>
      <p:sp>
        <p:nvSpPr>
          <p:cNvPr id="16" name="Ellipse 15">
            <a:extLst>
              <a:ext uri="{FF2B5EF4-FFF2-40B4-BE49-F238E27FC236}">
                <a16:creationId xmlns:a16="http://schemas.microsoft.com/office/drawing/2014/main" id="{3E05E9BE-7E10-4431-96CD-E3C3DF7BE99D}"/>
              </a:ext>
            </a:extLst>
          </p:cNvPr>
          <p:cNvSpPr/>
          <p:nvPr/>
        </p:nvSpPr>
        <p:spPr>
          <a:xfrm>
            <a:off x="6229350" y="2290763"/>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2</a:t>
            </a:r>
          </a:p>
        </p:txBody>
      </p:sp>
      <p:sp>
        <p:nvSpPr>
          <p:cNvPr id="17" name="Ellipse 16">
            <a:extLst>
              <a:ext uri="{FF2B5EF4-FFF2-40B4-BE49-F238E27FC236}">
                <a16:creationId xmlns:a16="http://schemas.microsoft.com/office/drawing/2014/main" id="{2F5EFE30-36E2-46BE-A17A-A248BDCB6FE6}"/>
              </a:ext>
            </a:extLst>
          </p:cNvPr>
          <p:cNvSpPr/>
          <p:nvPr/>
        </p:nvSpPr>
        <p:spPr>
          <a:xfrm>
            <a:off x="1571625" y="19510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1</a:t>
            </a:r>
          </a:p>
        </p:txBody>
      </p:sp>
      <p:sp>
        <p:nvSpPr>
          <p:cNvPr id="18" name="Ellipse 17">
            <a:extLst>
              <a:ext uri="{FF2B5EF4-FFF2-40B4-BE49-F238E27FC236}">
                <a16:creationId xmlns:a16="http://schemas.microsoft.com/office/drawing/2014/main" id="{1D376D8F-FFC6-40A4-A293-F76357417EB9}"/>
              </a:ext>
            </a:extLst>
          </p:cNvPr>
          <p:cNvSpPr/>
          <p:nvPr/>
        </p:nvSpPr>
        <p:spPr>
          <a:xfrm>
            <a:off x="1562100" y="26241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2</a:t>
            </a:r>
          </a:p>
        </p:txBody>
      </p:sp>
      <p:graphicFrame>
        <p:nvGraphicFramePr>
          <p:cNvPr id="19" name="Tabelle 18">
            <a:extLst>
              <a:ext uri="{FF2B5EF4-FFF2-40B4-BE49-F238E27FC236}">
                <a16:creationId xmlns:a16="http://schemas.microsoft.com/office/drawing/2014/main" id="{BF487D5D-B2F3-4C1B-8FD1-7F1A2E494FD1}"/>
              </a:ext>
            </a:extLst>
          </p:cNvPr>
          <p:cNvGraphicFramePr>
            <a:graphicFrameLocks noGrp="1"/>
          </p:cNvGraphicFramePr>
          <p:nvPr/>
        </p:nvGraphicFramePr>
        <p:xfrm>
          <a:off x="1803400" y="1265238"/>
          <a:ext cx="4281488" cy="4245330"/>
        </p:xfrm>
        <a:graphic>
          <a:graphicData uri="http://schemas.openxmlformats.org/drawingml/2006/table">
            <a:tbl>
              <a:tblPr/>
              <a:tblGrid>
                <a:gridCol w="1112838">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828675">
                  <a:extLst>
                    <a:ext uri="{9D8B030D-6E8A-4147-A177-3AD203B41FA5}">
                      <a16:colId xmlns:a16="http://schemas.microsoft.com/office/drawing/2014/main" val="20002"/>
                    </a:ext>
                  </a:extLst>
                </a:gridCol>
                <a:gridCol w="827087">
                  <a:extLst>
                    <a:ext uri="{9D8B030D-6E8A-4147-A177-3AD203B41FA5}">
                      <a16:colId xmlns:a16="http://schemas.microsoft.com/office/drawing/2014/main" val="20003"/>
                    </a:ext>
                  </a:extLst>
                </a:gridCol>
                <a:gridCol w="827088">
                  <a:extLst>
                    <a:ext uri="{9D8B030D-6E8A-4147-A177-3AD203B41FA5}">
                      <a16:colId xmlns:a16="http://schemas.microsoft.com/office/drawing/2014/main" val="20004"/>
                    </a:ext>
                  </a:extLst>
                </a:gridCol>
              </a:tblGrid>
              <a:tr h="312682">
                <a:tc gridSpan="5">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b="1" i="0" u="none" strike="noStrike" cap="none" normalizeH="0" baseline="0">
                          <a:ln>
                            <a:noFill/>
                          </a:ln>
                          <a:solidFill>
                            <a:schemeClr val="bg1"/>
                          </a:solidFill>
                          <a:effectLst/>
                          <a:latin typeface="Arial" pitchFamily="34" charset="0"/>
                          <a:ea typeface="MS PGothic" pitchFamily="34" charset="-128"/>
                          <a:cs typeface="Arial" pitchFamily="34" charset="0"/>
                        </a:rPr>
                        <a:t>Unternehmen X – Bilanz - Passiva</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T€</a:t>
                      </a:r>
                    </a:p>
                  </a:txBody>
                  <a:tcPr marL="91445" marR="91445" marT="45700" marB="45700"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1</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2</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3</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4</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268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Eigenkapital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268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Rückstellungen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Finanz-verbindlichkeiten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sonstige Verbindlichkeiten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Langfristiges Fremdkapital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Verbindlichkeiten aus LuL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Finanz-verbindlichkeiten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sonstige Verbindlichkeiten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Kurzfristiges Fremdkapital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1268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PRAP</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1268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Passiva gesamt</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20" name="Textplatzhalter 59">
            <a:extLst>
              <a:ext uri="{FF2B5EF4-FFF2-40B4-BE49-F238E27FC236}">
                <a16:creationId xmlns:a16="http://schemas.microsoft.com/office/drawing/2014/main" id="{22A30E72-6B0A-469F-AB60-0F968241BB8E}"/>
              </a:ext>
            </a:extLst>
          </p:cNvPr>
          <p:cNvSpPr txBox="1">
            <a:spLocks/>
          </p:cNvSpPr>
          <p:nvPr/>
        </p:nvSpPr>
        <p:spPr bwMode="auto">
          <a:xfrm>
            <a:off x="68263" y="1241425"/>
            <a:ext cx="1489075" cy="41417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Tree>
    <p:extLst>
      <p:ext uri="{BB962C8B-B14F-4D97-AF65-F5344CB8AC3E}">
        <p14:creationId xmlns:p14="http://schemas.microsoft.com/office/powerpoint/2010/main" val="820043977"/>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liennummernplatzhalter 2">
            <a:extLst>
              <a:ext uri="{FF2B5EF4-FFF2-40B4-BE49-F238E27FC236}">
                <a16:creationId xmlns:a16="http://schemas.microsoft.com/office/drawing/2014/main" id="{6406BE6C-EC35-420C-B082-97D44D635C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877C469-870C-4A05-B200-912B1358DE10}" type="slidenum">
              <a:rPr lang="de-DE" altLang="de-DE" sz="1000"/>
              <a:pPr>
                <a:spcBef>
                  <a:spcPct val="0"/>
                </a:spcBef>
                <a:buClrTx/>
                <a:buSzTx/>
                <a:buFontTx/>
                <a:buNone/>
              </a:pPr>
              <a:t>55</a:t>
            </a:fld>
            <a:endParaRPr lang="de-DE" altLang="de-DE" sz="1000"/>
          </a:p>
        </p:txBody>
      </p:sp>
      <p:sp>
        <p:nvSpPr>
          <p:cNvPr id="10" name="Titel 3">
            <a:extLst>
              <a:ext uri="{FF2B5EF4-FFF2-40B4-BE49-F238E27FC236}">
                <a16:creationId xmlns:a16="http://schemas.microsoft.com/office/drawing/2014/main" id="{E09DE4ED-E477-4216-8CE6-BBEC4CB6B362}"/>
              </a:ext>
            </a:extLst>
          </p:cNvPr>
          <p:cNvSpPr>
            <a:spLocks noGrp="1"/>
          </p:cNvSpPr>
          <p:nvPr>
            <p:ph type="title"/>
          </p:nvPr>
        </p:nvSpPr>
        <p:spPr>
          <a:xfrm>
            <a:off x="457200" y="44450"/>
            <a:ext cx="8219256" cy="1143000"/>
          </a:xfrm>
        </p:spPr>
        <p:txBody>
          <a:bodyPr/>
          <a:lstStyle/>
          <a:p>
            <a:r>
              <a:rPr lang="de-DE" altLang="en-US" dirty="0"/>
              <a:t>7. Integrierte Sanierungsplanung</a:t>
            </a:r>
            <a:br>
              <a:rPr lang="de-DE" altLang="en-US" dirty="0"/>
            </a:br>
            <a:r>
              <a:rPr lang="de-DE" altLang="en-US" sz="2000" dirty="0"/>
              <a:t>7.2 Vermögens-, Finanz- und Ertragslage</a:t>
            </a:r>
          </a:p>
        </p:txBody>
      </p:sp>
      <p:sp>
        <p:nvSpPr>
          <p:cNvPr id="14" name="Text Placeholder 55">
            <a:extLst>
              <a:ext uri="{FF2B5EF4-FFF2-40B4-BE49-F238E27FC236}">
                <a16:creationId xmlns:a16="http://schemas.microsoft.com/office/drawing/2014/main" id="{C6CAD6CE-1C5C-47CB-902E-5E5A08E3465B}"/>
              </a:ext>
            </a:extLst>
          </p:cNvPr>
          <p:cNvSpPr>
            <a:spLocks noGrp="1"/>
          </p:cNvSpPr>
          <p:nvPr>
            <p:custDataLst>
              <p:tags r:id="rId1"/>
            </p:custDataLst>
          </p:nvPr>
        </p:nvSpPr>
        <p:spPr bwMode="gray">
          <a:xfrm>
            <a:off x="6299200" y="1341438"/>
            <a:ext cx="2665413"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762000">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76200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77800" indent="-177800" defTabSz="7620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defTabSz="7620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defTabSz="7620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defTabSz="7620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600"/>
              </a:spcBef>
              <a:buClrTx/>
              <a:buSzTx/>
              <a:buFont typeface="Arial" panose="020B0604020202020204" pitchFamily="34" charset="0"/>
              <a:buNone/>
            </a:pPr>
            <a:r>
              <a:rPr lang="de-DE" altLang="de-DE" sz="1200" b="1">
                <a:solidFill>
                  <a:srgbClr val="002060"/>
                </a:solidFill>
              </a:rPr>
              <a:t>Wesentliche Entwicklungen</a:t>
            </a:r>
          </a:p>
          <a:p>
            <a:pPr lvl="2" eaLnBrk="1" hangingPunct="1">
              <a:spcBef>
                <a:spcPts val="300"/>
              </a:spcBef>
              <a:buClr>
                <a:srgbClr val="97989A"/>
              </a:buClr>
              <a:buSzTx/>
              <a:buFont typeface="Arial" panose="020B0604020202020204" pitchFamily="34" charset="0"/>
              <a:buChar char="■"/>
            </a:pPr>
            <a:r>
              <a:rPr lang="de-DE" altLang="de-DE" sz="1200">
                <a:solidFill>
                  <a:srgbClr val="002060"/>
                </a:solidFill>
                <a:ea typeface="MS PGothic" panose="020B0600070205080204" pitchFamily="34" charset="-128"/>
              </a:rPr>
              <a:t>XXX</a:t>
            </a: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br>
              <a:rPr lang="de-DE" altLang="de-DE" sz="1200">
                <a:solidFill>
                  <a:srgbClr val="002060"/>
                </a:solidFill>
                <a:ea typeface="MS PGothic" panose="020B0600070205080204" pitchFamily="34" charset="-128"/>
              </a:rPr>
            </a:br>
            <a:r>
              <a:rPr lang="de-DE" altLang="de-DE" sz="1200">
                <a:solidFill>
                  <a:srgbClr val="002060"/>
                </a:solidFill>
                <a:ea typeface="MS PGothic" panose="020B0600070205080204" pitchFamily="34" charset="-128"/>
              </a:rPr>
              <a:t>XXX</a:t>
            </a:r>
          </a:p>
        </p:txBody>
      </p:sp>
      <p:sp>
        <p:nvSpPr>
          <p:cNvPr id="15" name="Ellipse 14">
            <a:extLst>
              <a:ext uri="{FF2B5EF4-FFF2-40B4-BE49-F238E27FC236}">
                <a16:creationId xmlns:a16="http://schemas.microsoft.com/office/drawing/2014/main" id="{F4381368-62CE-4F48-B1EC-F652AC1BC7A7}"/>
              </a:ext>
            </a:extLst>
          </p:cNvPr>
          <p:cNvSpPr/>
          <p:nvPr/>
        </p:nvSpPr>
        <p:spPr>
          <a:xfrm>
            <a:off x="6229350" y="1539875"/>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1</a:t>
            </a:r>
          </a:p>
        </p:txBody>
      </p:sp>
      <p:sp>
        <p:nvSpPr>
          <p:cNvPr id="16" name="Ellipse 15">
            <a:extLst>
              <a:ext uri="{FF2B5EF4-FFF2-40B4-BE49-F238E27FC236}">
                <a16:creationId xmlns:a16="http://schemas.microsoft.com/office/drawing/2014/main" id="{3E05E9BE-7E10-4431-96CD-E3C3DF7BE99D}"/>
              </a:ext>
            </a:extLst>
          </p:cNvPr>
          <p:cNvSpPr/>
          <p:nvPr/>
        </p:nvSpPr>
        <p:spPr>
          <a:xfrm>
            <a:off x="6229350" y="2290763"/>
            <a:ext cx="215900" cy="215900"/>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200" b="1" dirty="0">
                <a:solidFill>
                  <a:schemeClr val="tx2">
                    <a:lumMod val="85000"/>
                    <a:lumOff val="15000"/>
                  </a:schemeClr>
                </a:solidFill>
              </a:rPr>
              <a:t>2</a:t>
            </a:r>
          </a:p>
        </p:txBody>
      </p:sp>
      <p:sp>
        <p:nvSpPr>
          <p:cNvPr id="17" name="Ellipse 16">
            <a:extLst>
              <a:ext uri="{FF2B5EF4-FFF2-40B4-BE49-F238E27FC236}">
                <a16:creationId xmlns:a16="http://schemas.microsoft.com/office/drawing/2014/main" id="{2F5EFE30-36E2-46BE-A17A-A248BDCB6FE6}"/>
              </a:ext>
            </a:extLst>
          </p:cNvPr>
          <p:cNvSpPr/>
          <p:nvPr/>
        </p:nvSpPr>
        <p:spPr>
          <a:xfrm>
            <a:off x="1571625" y="19510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1</a:t>
            </a:r>
          </a:p>
        </p:txBody>
      </p:sp>
      <p:sp>
        <p:nvSpPr>
          <p:cNvPr id="18" name="Ellipse 17">
            <a:extLst>
              <a:ext uri="{FF2B5EF4-FFF2-40B4-BE49-F238E27FC236}">
                <a16:creationId xmlns:a16="http://schemas.microsoft.com/office/drawing/2014/main" id="{1D376D8F-FFC6-40A4-A293-F76357417EB9}"/>
              </a:ext>
            </a:extLst>
          </p:cNvPr>
          <p:cNvSpPr/>
          <p:nvPr/>
        </p:nvSpPr>
        <p:spPr>
          <a:xfrm>
            <a:off x="1562100" y="2624138"/>
            <a:ext cx="179388" cy="179387"/>
          </a:xfrm>
          <a:prstGeom prst="ellipse">
            <a:avLst/>
          </a:prstGeom>
          <a:solidFill>
            <a:srgbClr val="E5F2F4"/>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de-DE" sz="1050" b="1" dirty="0">
                <a:solidFill>
                  <a:schemeClr val="tx2">
                    <a:lumMod val="85000"/>
                    <a:lumOff val="15000"/>
                  </a:schemeClr>
                </a:solidFill>
              </a:rPr>
              <a:t>2</a:t>
            </a:r>
          </a:p>
        </p:txBody>
      </p:sp>
      <p:graphicFrame>
        <p:nvGraphicFramePr>
          <p:cNvPr id="19" name="Tabelle 18">
            <a:extLst>
              <a:ext uri="{FF2B5EF4-FFF2-40B4-BE49-F238E27FC236}">
                <a16:creationId xmlns:a16="http://schemas.microsoft.com/office/drawing/2014/main" id="{BF487D5D-B2F3-4C1B-8FD1-7F1A2E494FD1}"/>
              </a:ext>
            </a:extLst>
          </p:cNvPr>
          <p:cNvGraphicFramePr>
            <a:graphicFrameLocks noGrp="1"/>
          </p:cNvGraphicFramePr>
          <p:nvPr/>
        </p:nvGraphicFramePr>
        <p:xfrm>
          <a:off x="1803400" y="1265238"/>
          <a:ext cx="4281488" cy="4245330"/>
        </p:xfrm>
        <a:graphic>
          <a:graphicData uri="http://schemas.openxmlformats.org/drawingml/2006/table">
            <a:tbl>
              <a:tblPr/>
              <a:tblGrid>
                <a:gridCol w="1112838">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828675">
                  <a:extLst>
                    <a:ext uri="{9D8B030D-6E8A-4147-A177-3AD203B41FA5}">
                      <a16:colId xmlns:a16="http://schemas.microsoft.com/office/drawing/2014/main" val="20002"/>
                    </a:ext>
                  </a:extLst>
                </a:gridCol>
                <a:gridCol w="827087">
                  <a:extLst>
                    <a:ext uri="{9D8B030D-6E8A-4147-A177-3AD203B41FA5}">
                      <a16:colId xmlns:a16="http://schemas.microsoft.com/office/drawing/2014/main" val="20003"/>
                    </a:ext>
                  </a:extLst>
                </a:gridCol>
                <a:gridCol w="827088">
                  <a:extLst>
                    <a:ext uri="{9D8B030D-6E8A-4147-A177-3AD203B41FA5}">
                      <a16:colId xmlns:a16="http://schemas.microsoft.com/office/drawing/2014/main" val="20004"/>
                    </a:ext>
                  </a:extLst>
                </a:gridCol>
              </a:tblGrid>
              <a:tr h="312682">
                <a:tc gridSpan="5">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b="1" i="0" u="none" strike="noStrike" cap="none" normalizeH="0" baseline="0">
                          <a:ln>
                            <a:noFill/>
                          </a:ln>
                          <a:solidFill>
                            <a:schemeClr val="bg1"/>
                          </a:solidFill>
                          <a:effectLst/>
                          <a:latin typeface="Arial" pitchFamily="34" charset="0"/>
                          <a:ea typeface="MS PGothic" pitchFamily="34" charset="-128"/>
                          <a:cs typeface="Arial" pitchFamily="34" charset="0"/>
                        </a:rPr>
                        <a:t>Unternehmen X – Bilanz - Passiva</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T€</a:t>
                      </a:r>
                    </a:p>
                  </a:txBody>
                  <a:tcPr marL="91445" marR="91445" marT="45700" marB="45700"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1</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2</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3</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Jahr 4</a:t>
                      </a:r>
                      <a:b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268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Eigenkapital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268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Rückstellungen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Finanz-verbindlichkeiten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sonstige Verbindlichkeiten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Langfristiges Fremdkapital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Verbindlichkeiten aus LuL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Finanz-verbindlichkeiten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sonstige Verbindlichkeiten</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35196">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Kurzfristiges Fremdkapital</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1268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rPr>
                        <a:t>PRAP</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12682">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rPr>
                        <a:t>Passiva gesamt</a:t>
                      </a:r>
                    </a:p>
                  </a:txBody>
                  <a:tcPr marL="91445" marR="91445" marT="45700" marB="457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8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45" marR="91445" marT="45700" marB="4570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20" name="Textplatzhalter 59">
            <a:extLst>
              <a:ext uri="{FF2B5EF4-FFF2-40B4-BE49-F238E27FC236}">
                <a16:creationId xmlns:a16="http://schemas.microsoft.com/office/drawing/2014/main" id="{22A30E72-6B0A-469F-AB60-0F968241BB8E}"/>
              </a:ext>
            </a:extLst>
          </p:cNvPr>
          <p:cNvSpPr txBox="1">
            <a:spLocks/>
          </p:cNvSpPr>
          <p:nvPr/>
        </p:nvSpPr>
        <p:spPr bwMode="auto">
          <a:xfrm>
            <a:off x="68263" y="1241425"/>
            <a:ext cx="1489075" cy="4141788"/>
          </a:xfrm>
          <a:prstGeom prst="rect">
            <a:avLst/>
          </a:prstGeom>
          <a:solidFill>
            <a:schemeClr val="bg1">
              <a:lumMod val="95000"/>
            </a:schemeClr>
          </a:solidFill>
          <a:ln>
            <a:noFill/>
          </a:ln>
          <a:effectLst/>
        </p:spPr>
        <p:txBody>
          <a:bodyPr/>
          <a:lstStyle>
            <a:defPPr>
              <a:defRPr lang="de-DE"/>
            </a:defPPr>
            <a:lvl1pPr marL="174625" indent="-174625">
              <a:spcBef>
                <a:spcPct val="20000"/>
              </a:spcBef>
              <a:buClr>
                <a:srgbClr val="0C2D83"/>
              </a:buClr>
              <a:buSzPct val="150000"/>
              <a:buFont typeface="Frutiger 45 light" pitchFamily="34" charset="0"/>
              <a:buChar char="›"/>
              <a:defRPr sz="1200" kern="0">
                <a:cs typeface="Arial" pitchFamily="34" charset="0"/>
              </a:defRPr>
            </a:lvl1pPr>
            <a:lvl2pPr>
              <a:defRPr>
                <a:latin typeface="Arial" charset="0"/>
              </a:defRPr>
            </a:lvl2pPr>
            <a:lvl3pPr>
              <a:defRPr>
                <a:latin typeface="Arial" charset="0"/>
              </a:defRPr>
            </a:lvl3pPr>
            <a:lvl4pPr>
              <a:defRPr>
                <a:latin typeface="Arial" charset="0"/>
              </a:defRPr>
            </a:lvl4pPr>
            <a:lvl5pPr>
              <a:defRPr>
                <a:latin typeface="Arial" charset="0"/>
              </a:defRPr>
            </a:lvl5pPr>
            <a:lvl6pPr>
              <a:defRPr>
                <a:latin typeface="Arial" charset="0"/>
              </a:defRPr>
            </a:lvl6pPr>
            <a:lvl7pPr>
              <a:defRPr>
                <a:latin typeface="Arial" charset="0"/>
              </a:defRPr>
            </a:lvl7pPr>
            <a:lvl8pPr>
              <a:defRPr>
                <a:latin typeface="Arial" charset="0"/>
              </a:defRPr>
            </a:lvl8pPr>
            <a:lvl9pPr>
              <a:defRPr>
                <a:latin typeface="Arial" charset="0"/>
              </a:defRPr>
            </a:lvl9pPr>
          </a:lstStyle>
          <a:p>
            <a:pPr>
              <a:buFont typeface="Wingdings" panose="05000000000000000000" pitchFamily="2" charset="2"/>
              <a:buChar char="§"/>
              <a:defRPr/>
            </a:pPr>
            <a:r>
              <a:rPr lang="de-DE" dirty="0">
                <a:ea typeface="+mn-ea"/>
              </a:rPr>
              <a:t>Kernaussage</a:t>
            </a:r>
          </a:p>
        </p:txBody>
      </p:sp>
    </p:spTree>
    <p:extLst>
      <p:ext uri="{BB962C8B-B14F-4D97-AF65-F5344CB8AC3E}">
        <p14:creationId xmlns:p14="http://schemas.microsoft.com/office/powerpoint/2010/main" val="1168608588"/>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liennummernplatzhalter 2">
            <a:extLst>
              <a:ext uri="{FF2B5EF4-FFF2-40B4-BE49-F238E27FC236}">
                <a16:creationId xmlns:a16="http://schemas.microsoft.com/office/drawing/2014/main" id="{6406BE6C-EC35-420C-B082-97D44D635C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877C469-870C-4A05-B200-912B1358DE10}" type="slidenum">
              <a:rPr lang="de-DE" altLang="de-DE" sz="1000"/>
              <a:pPr>
                <a:spcBef>
                  <a:spcPct val="0"/>
                </a:spcBef>
                <a:buClrTx/>
                <a:buSzTx/>
                <a:buFontTx/>
                <a:buNone/>
              </a:pPr>
              <a:t>56</a:t>
            </a:fld>
            <a:endParaRPr lang="de-DE" altLang="de-DE" sz="1000"/>
          </a:p>
        </p:txBody>
      </p:sp>
      <p:sp>
        <p:nvSpPr>
          <p:cNvPr id="10" name="Titel 3">
            <a:extLst>
              <a:ext uri="{FF2B5EF4-FFF2-40B4-BE49-F238E27FC236}">
                <a16:creationId xmlns:a16="http://schemas.microsoft.com/office/drawing/2014/main" id="{E09DE4ED-E477-4216-8CE6-BBEC4CB6B362}"/>
              </a:ext>
            </a:extLst>
          </p:cNvPr>
          <p:cNvSpPr>
            <a:spLocks noGrp="1"/>
          </p:cNvSpPr>
          <p:nvPr>
            <p:ph type="title"/>
          </p:nvPr>
        </p:nvSpPr>
        <p:spPr>
          <a:xfrm>
            <a:off x="457200" y="44450"/>
            <a:ext cx="8219256" cy="1143000"/>
          </a:xfrm>
        </p:spPr>
        <p:txBody>
          <a:bodyPr/>
          <a:lstStyle/>
          <a:p>
            <a:r>
              <a:rPr lang="de-DE" altLang="en-US" dirty="0"/>
              <a:t>7. Integrierte Sanierungsplanung</a:t>
            </a:r>
            <a:br>
              <a:rPr lang="de-DE" altLang="en-US" dirty="0"/>
            </a:br>
            <a:r>
              <a:rPr lang="de-DE" altLang="en-US" sz="2000" dirty="0"/>
              <a:t>7.2 Vermögens-, Finanz- und Ertragslage</a:t>
            </a:r>
          </a:p>
        </p:txBody>
      </p:sp>
      <p:graphicFrame>
        <p:nvGraphicFramePr>
          <p:cNvPr id="11" name="Tabelle 10">
            <a:extLst>
              <a:ext uri="{FF2B5EF4-FFF2-40B4-BE49-F238E27FC236}">
                <a16:creationId xmlns:a16="http://schemas.microsoft.com/office/drawing/2014/main" id="{0FE91D15-6273-4CBF-BFC3-9F5149461A5B}"/>
              </a:ext>
            </a:extLst>
          </p:cNvPr>
          <p:cNvGraphicFramePr>
            <a:graphicFrameLocks noGrp="1"/>
          </p:cNvGraphicFramePr>
          <p:nvPr/>
        </p:nvGraphicFramePr>
        <p:xfrm>
          <a:off x="1803400" y="1265238"/>
          <a:ext cx="6584950" cy="4510088"/>
        </p:xfrm>
        <a:graphic>
          <a:graphicData uri="http://schemas.openxmlformats.org/drawingml/2006/table">
            <a:tbl>
              <a:tblPr/>
              <a:tblGrid>
                <a:gridCol w="1711325">
                  <a:extLst>
                    <a:ext uri="{9D8B030D-6E8A-4147-A177-3AD203B41FA5}">
                      <a16:colId xmlns:a16="http://schemas.microsoft.com/office/drawing/2014/main" val="20000"/>
                    </a:ext>
                  </a:extLst>
                </a:gridCol>
                <a:gridCol w="1055688">
                  <a:extLst>
                    <a:ext uri="{9D8B030D-6E8A-4147-A177-3AD203B41FA5}">
                      <a16:colId xmlns:a16="http://schemas.microsoft.com/office/drawing/2014/main" val="20001"/>
                    </a:ext>
                  </a:extLst>
                </a:gridCol>
                <a:gridCol w="1273175">
                  <a:extLst>
                    <a:ext uri="{9D8B030D-6E8A-4147-A177-3AD203B41FA5}">
                      <a16:colId xmlns:a16="http://schemas.microsoft.com/office/drawing/2014/main" val="20002"/>
                    </a:ext>
                  </a:extLst>
                </a:gridCol>
                <a:gridCol w="1271587">
                  <a:extLst>
                    <a:ext uri="{9D8B030D-6E8A-4147-A177-3AD203B41FA5}">
                      <a16:colId xmlns:a16="http://schemas.microsoft.com/office/drawing/2014/main" val="20003"/>
                    </a:ext>
                  </a:extLst>
                </a:gridCol>
                <a:gridCol w="1273175">
                  <a:extLst>
                    <a:ext uri="{9D8B030D-6E8A-4147-A177-3AD203B41FA5}">
                      <a16:colId xmlns:a16="http://schemas.microsoft.com/office/drawing/2014/main" val="20004"/>
                    </a:ext>
                  </a:extLst>
                </a:gridCol>
              </a:tblGrid>
              <a:tr h="447675">
                <a:tc gridSpan="5">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b="1" i="0" u="none" strike="noStrike" cap="none" normalizeH="0" baseline="0">
                          <a:ln>
                            <a:noFill/>
                          </a:ln>
                          <a:solidFill>
                            <a:schemeClr val="bg1"/>
                          </a:solidFill>
                          <a:effectLst/>
                          <a:latin typeface="Arial" pitchFamily="34" charset="0"/>
                          <a:ea typeface="MS PGothic" pitchFamily="34" charset="-128"/>
                          <a:cs typeface="Arial" pitchFamily="34" charset="0"/>
                        </a:rPr>
                        <a:t>Unternehmen X – Kennzahlen</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81013">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Kennzahl</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Jahr 1</a:t>
                      </a:r>
                      <a:b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Jahr 2</a:t>
                      </a:r>
                      <a:b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32" marR="91432" marT="45705" marB="45705"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Jahr 3</a:t>
                      </a:r>
                      <a:b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32" marR="91432" marT="45705" marB="45705" anchor="ct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Jahr 4</a:t>
                      </a:r>
                      <a:b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b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Plan</a:t>
                      </a: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2"/>
                          </a:solidFill>
                          <a:effectLst/>
                          <a:latin typeface="Arial" pitchFamily="34" charset="0"/>
                          <a:ea typeface="MS PGothic" pitchFamily="34" charset="-128"/>
                          <a:cs typeface="Arial" pitchFamily="34" charset="0"/>
                        </a:rPr>
                        <a:t>Liquiditätsgrad I</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2"/>
                          </a:solidFill>
                          <a:effectLst/>
                          <a:latin typeface="Arial" pitchFamily="34" charset="0"/>
                          <a:ea typeface="MS PGothic" pitchFamily="34" charset="-128"/>
                          <a:cs typeface="Arial" pitchFamily="34" charset="0"/>
                        </a:rPr>
                        <a:t>Liquiditätsgrad II</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2"/>
                          </a:solidFill>
                          <a:effectLst/>
                          <a:latin typeface="Frutiger 45 light" pitchFamily="34" charset="0"/>
                          <a:ea typeface="MS PGothic" pitchFamily="34" charset="-128"/>
                          <a:cs typeface="Arial" pitchFamily="34" charset="0"/>
                        </a:rPr>
                        <a:t>Kapitaldienst-deckungsfähigkeit</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2"/>
                          </a:solidFill>
                          <a:effectLst/>
                          <a:latin typeface="Frutiger 45 light" pitchFamily="34" charset="0"/>
                          <a:ea typeface="MS PGothic" pitchFamily="34" charset="-128"/>
                          <a:cs typeface="Arial" pitchFamily="34" charset="0"/>
                        </a:rPr>
                        <a:t>Gesamtkapitalrentabilität</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2"/>
                          </a:solidFill>
                          <a:effectLst/>
                          <a:latin typeface="Frutiger 45 light" pitchFamily="34" charset="0"/>
                          <a:ea typeface="MS PGothic" pitchFamily="34" charset="-128"/>
                          <a:cs typeface="Arial" pitchFamily="34" charset="0"/>
                        </a:rPr>
                        <a:t>Eigenkapitalrentabilität</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2"/>
                          </a:solidFill>
                          <a:effectLst/>
                          <a:latin typeface="Frutiger 45 light" pitchFamily="34" charset="0"/>
                          <a:ea typeface="MS PGothic" pitchFamily="34" charset="-128"/>
                          <a:cs typeface="Arial" pitchFamily="34" charset="0"/>
                        </a:rPr>
                        <a:t>Eigenkapitalquote</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2"/>
                          </a:solidFill>
                          <a:effectLst/>
                          <a:latin typeface="Frutiger 45 light" pitchFamily="34" charset="0"/>
                          <a:ea typeface="MS PGothic" pitchFamily="34" charset="-128"/>
                          <a:cs typeface="Arial" pitchFamily="34" charset="0"/>
                        </a:rPr>
                        <a:t>Personalquote</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2"/>
                          </a:solidFill>
                          <a:effectLst/>
                          <a:latin typeface="Frutiger 45 light" pitchFamily="34" charset="0"/>
                          <a:ea typeface="MS PGothic" pitchFamily="34" charset="-128"/>
                          <a:cs typeface="Arial" pitchFamily="34" charset="0"/>
                        </a:rPr>
                        <a:t>Anlagendeckung</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a:noFill/>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a:noFill/>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2" name="Textplatzhalter 59">
            <a:extLst>
              <a:ext uri="{FF2B5EF4-FFF2-40B4-BE49-F238E27FC236}">
                <a16:creationId xmlns:a16="http://schemas.microsoft.com/office/drawing/2014/main" id="{ADBDE5F1-8D31-42D8-8C9E-0D05B545756F}"/>
              </a:ext>
            </a:extLst>
          </p:cNvPr>
          <p:cNvSpPr txBox="1">
            <a:spLocks/>
          </p:cNvSpPr>
          <p:nvPr/>
        </p:nvSpPr>
        <p:spPr bwMode="auto">
          <a:xfrm>
            <a:off x="68263" y="1241425"/>
            <a:ext cx="1489075" cy="4564063"/>
          </a:xfrm>
          <a:prstGeom prst="rect">
            <a:avLst/>
          </a:prstGeom>
          <a:solidFill>
            <a:schemeClr val="bg1">
              <a:lumMod val="95000"/>
            </a:schemeClr>
          </a:solidFill>
          <a:ln>
            <a:noFill/>
          </a:ln>
          <a:effectLst/>
        </p:spPr>
        <p:txBody>
          <a:bodyPr/>
          <a:lstStyle>
            <a:lvl1pPr marL="174625" indent="-174625">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spcBef>
                <a:spcPct val="20000"/>
              </a:spcBef>
              <a:buClr>
                <a:srgbClr val="0C2D83"/>
              </a:buClr>
              <a:buSzPct val="150000"/>
              <a:buFont typeface="Wingdings" pitchFamily="2" charset="2"/>
              <a:buChar char="§"/>
              <a:defRPr/>
            </a:pPr>
            <a:r>
              <a:rPr lang="de-DE" altLang="en-US" sz="1200" dirty="0">
                <a:cs typeface="Arial" pitchFamily="34" charset="0"/>
              </a:rPr>
              <a:t>Kernaussage</a:t>
            </a:r>
          </a:p>
          <a:p>
            <a:pPr>
              <a:spcBef>
                <a:spcPct val="20000"/>
              </a:spcBef>
              <a:buClr>
                <a:srgbClr val="0C2D83"/>
              </a:buClr>
              <a:buSzPct val="150000"/>
              <a:buFont typeface="Wingdings" pitchFamily="2" charset="2"/>
              <a:buChar char="§"/>
              <a:defRPr/>
            </a:pPr>
            <a:endParaRPr lang="de-DE" altLang="en-US" sz="1200" dirty="0">
              <a:cs typeface="Arial" pitchFamily="34" charset="0"/>
            </a:endParaRPr>
          </a:p>
          <a:p>
            <a:pPr>
              <a:spcBef>
                <a:spcPct val="20000"/>
              </a:spcBef>
              <a:buClr>
                <a:srgbClr val="0C2D83"/>
              </a:buClr>
              <a:buSzPct val="150000"/>
              <a:buFont typeface="Wingdings" pitchFamily="2" charset="2"/>
              <a:buChar char="§"/>
              <a:defRPr/>
            </a:pPr>
            <a:r>
              <a:rPr lang="de-DE" altLang="en-US" sz="1200" dirty="0">
                <a:cs typeface="Arial" pitchFamily="34" charset="0"/>
              </a:rPr>
              <a:t>Kennzahlen sind beispielhaft</a:t>
            </a:r>
            <a:br>
              <a:rPr lang="de-DE" altLang="en-US" sz="1200" dirty="0">
                <a:cs typeface="Arial" pitchFamily="34" charset="0"/>
              </a:rPr>
            </a:br>
            <a:r>
              <a:rPr lang="de-DE" altLang="en-US" sz="1200" dirty="0">
                <a:cs typeface="Arial" pitchFamily="34" charset="0"/>
              </a:rPr>
              <a:t>(vgl. 7.4 F &amp; A zu IDW S 6)</a:t>
            </a:r>
          </a:p>
        </p:txBody>
      </p:sp>
    </p:spTree>
    <p:extLst>
      <p:ext uri="{BB962C8B-B14F-4D97-AF65-F5344CB8AC3E}">
        <p14:creationId xmlns:p14="http://schemas.microsoft.com/office/powerpoint/2010/main" val="449101757"/>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liennummernplatzhalter 2">
            <a:extLst>
              <a:ext uri="{FF2B5EF4-FFF2-40B4-BE49-F238E27FC236}">
                <a16:creationId xmlns:a16="http://schemas.microsoft.com/office/drawing/2014/main" id="{6406BE6C-EC35-420C-B082-97D44D635CE6}"/>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B877C469-870C-4A05-B200-912B1358DE10}" type="slidenum">
              <a:rPr lang="de-DE" altLang="de-DE" sz="1000"/>
              <a:pPr>
                <a:spcBef>
                  <a:spcPct val="0"/>
                </a:spcBef>
                <a:buClrTx/>
                <a:buSzTx/>
                <a:buFontTx/>
                <a:buNone/>
              </a:pPr>
              <a:t>57</a:t>
            </a:fld>
            <a:endParaRPr lang="de-DE" altLang="de-DE" sz="1000"/>
          </a:p>
        </p:txBody>
      </p:sp>
      <p:sp>
        <p:nvSpPr>
          <p:cNvPr id="10" name="Titel 3">
            <a:extLst>
              <a:ext uri="{FF2B5EF4-FFF2-40B4-BE49-F238E27FC236}">
                <a16:creationId xmlns:a16="http://schemas.microsoft.com/office/drawing/2014/main" id="{E09DE4ED-E477-4216-8CE6-BBEC4CB6B362}"/>
              </a:ext>
            </a:extLst>
          </p:cNvPr>
          <p:cNvSpPr>
            <a:spLocks noGrp="1"/>
          </p:cNvSpPr>
          <p:nvPr>
            <p:ph type="title"/>
          </p:nvPr>
        </p:nvSpPr>
        <p:spPr>
          <a:xfrm>
            <a:off x="457200" y="44450"/>
            <a:ext cx="8219256" cy="1143000"/>
          </a:xfrm>
        </p:spPr>
        <p:txBody>
          <a:bodyPr/>
          <a:lstStyle/>
          <a:p>
            <a:r>
              <a:rPr lang="de-DE" altLang="en-US" dirty="0"/>
              <a:t>7. Integrierte Sanierungsplanung</a:t>
            </a:r>
            <a:br>
              <a:rPr lang="de-DE" altLang="en-US" dirty="0"/>
            </a:br>
            <a:r>
              <a:rPr lang="de-DE" altLang="en-US" sz="2000" dirty="0"/>
              <a:t>7.3 Chancen und Risiken der Planung</a:t>
            </a:r>
          </a:p>
        </p:txBody>
      </p:sp>
      <p:sp>
        <p:nvSpPr>
          <p:cNvPr id="2" name="Rechteck 1">
            <a:extLst>
              <a:ext uri="{FF2B5EF4-FFF2-40B4-BE49-F238E27FC236}">
                <a16:creationId xmlns:a16="http://schemas.microsoft.com/office/drawing/2014/main" id="{E15A684F-9EBF-4218-87DA-7BB1079E8A55}"/>
              </a:ext>
            </a:extLst>
          </p:cNvPr>
          <p:cNvSpPr/>
          <p:nvPr/>
        </p:nvSpPr>
        <p:spPr>
          <a:xfrm>
            <a:off x="323528" y="1628800"/>
            <a:ext cx="4176464" cy="432048"/>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Chancen</a:t>
            </a:r>
          </a:p>
        </p:txBody>
      </p:sp>
      <p:sp>
        <p:nvSpPr>
          <p:cNvPr id="7" name="Rechteck 6">
            <a:extLst>
              <a:ext uri="{FF2B5EF4-FFF2-40B4-BE49-F238E27FC236}">
                <a16:creationId xmlns:a16="http://schemas.microsoft.com/office/drawing/2014/main" id="{6B67B21F-E44C-4519-8C90-A431A2D41188}"/>
              </a:ext>
            </a:extLst>
          </p:cNvPr>
          <p:cNvSpPr/>
          <p:nvPr/>
        </p:nvSpPr>
        <p:spPr>
          <a:xfrm>
            <a:off x="4644008" y="1633672"/>
            <a:ext cx="4176464" cy="432048"/>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Risiken</a:t>
            </a:r>
          </a:p>
        </p:txBody>
      </p:sp>
      <p:sp>
        <p:nvSpPr>
          <p:cNvPr id="8" name="Rechteck 7">
            <a:extLst>
              <a:ext uri="{FF2B5EF4-FFF2-40B4-BE49-F238E27FC236}">
                <a16:creationId xmlns:a16="http://schemas.microsoft.com/office/drawing/2014/main" id="{696F93EB-EAE0-4EFB-AAFA-D1F233C144C1}"/>
              </a:ext>
            </a:extLst>
          </p:cNvPr>
          <p:cNvSpPr/>
          <p:nvPr/>
        </p:nvSpPr>
        <p:spPr>
          <a:xfrm>
            <a:off x="539552" y="2204864"/>
            <a:ext cx="3960440" cy="27363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p:txBody>
      </p:sp>
      <p:sp>
        <p:nvSpPr>
          <p:cNvPr id="9" name="Rechteck 8">
            <a:extLst>
              <a:ext uri="{FF2B5EF4-FFF2-40B4-BE49-F238E27FC236}">
                <a16:creationId xmlns:a16="http://schemas.microsoft.com/office/drawing/2014/main" id="{32253C20-69B1-4F4E-BC4F-B15ACC163AE7}"/>
              </a:ext>
            </a:extLst>
          </p:cNvPr>
          <p:cNvSpPr/>
          <p:nvPr/>
        </p:nvSpPr>
        <p:spPr>
          <a:xfrm>
            <a:off x="4860032" y="2204864"/>
            <a:ext cx="3960440" cy="27363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a:p>
            <a:pPr marL="285750" indent="-285750">
              <a:buClr>
                <a:srgbClr val="002060"/>
              </a:buClr>
              <a:buFont typeface="Wingdings" panose="05000000000000000000" pitchFamily="2" charset="2"/>
              <a:buChar char="§"/>
            </a:pPr>
            <a:r>
              <a:rPr lang="de-DE" dirty="0"/>
              <a:t> </a:t>
            </a:r>
          </a:p>
        </p:txBody>
      </p:sp>
      <p:sp>
        <p:nvSpPr>
          <p:cNvPr id="13" name="Rechteck 12">
            <a:extLst>
              <a:ext uri="{FF2B5EF4-FFF2-40B4-BE49-F238E27FC236}">
                <a16:creationId xmlns:a16="http://schemas.microsoft.com/office/drawing/2014/main" id="{55B983EA-7D99-4643-806E-F7F11AA9A36F}"/>
              </a:ext>
            </a:extLst>
          </p:cNvPr>
          <p:cNvSpPr/>
          <p:nvPr/>
        </p:nvSpPr>
        <p:spPr>
          <a:xfrm>
            <a:off x="1187624" y="5157192"/>
            <a:ext cx="7632848" cy="830528"/>
          </a:xfrm>
          <a:prstGeom prst="rect">
            <a:avLst/>
          </a:prstGeom>
          <a:solidFill>
            <a:srgbClr val="E5F2F4"/>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buClr>
                <a:srgbClr val="002060"/>
              </a:buClr>
            </a:pPr>
            <a:r>
              <a:rPr lang="de-DE" b="1" dirty="0">
                <a:solidFill>
                  <a:srgbClr val="002060"/>
                </a:solidFill>
              </a:rPr>
              <a:t>Beurteilung</a:t>
            </a:r>
          </a:p>
          <a:p>
            <a:pPr marL="285750" indent="-285750">
              <a:buClr>
                <a:srgbClr val="002060"/>
              </a:buClr>
              <a:buFont typeface="Wingdings" panose="05000000000000000000" pitchFamily="2" charset="2"/>
              <a:buChar char="§"/>
            </a:pPr>
            <a:r>
              <a:rPr lang="de-DE" dirty="0">
                <a:solidFill>
                  <a:srgbClr val="002060"/>
                </a:solidFill>
              </a:rPr>
              <a:t> </a:t>
            </a:r>
          </a:p>
          <a:p>
            <a:pPr marL="285750" indent="-285750">
              <a:buClr>
                <a:srgbClr val="002060"/>
              </a:buClr>
              <a:buFont typeface="Wingdings" panose="05000000000000000000" pitchFamily="2" charset="2"/>
              <a:buChar char="§"/>
            </a:pPr>
            <a:r>
              <a:rPr lang="de-DE" dirty="0">
                <a:solidFill>
                  <a:srgbClr val="002060"/>
                </a:solidFill>
              </a:rPr>
              <a:t> </a:t>
            </a:r>
          </a:p>
        </p:txBody>
      </p:sp>
      <p:grpSp>
        <p:nvGrpSpPr>
          <p:cNvPr id="4" name="Gruppieren 3">
            <a:extLst>
              <a:ext uri="{FF2B5EF4-FFF2-40B4-BE49-F238E27FC236}">
                <a16:creationId xmlns:a16="http://schemas.microsoft.com/office/drawing/2014/main" id="{4394C63D-5F03-49B2-84F6-DC3156F3141F}"/>
              </a:ext>
            </a:extLst>
          </p:cNvPr>
          <p:cNvGrpSpPr/>
          <p:nvPr/>
        </p:nvGrpSpPr>
        <p:grpSpPr>
          <a:xfrm>
            <a:off x="386072" y="5301208"/>
            <a:ext cx="730798" cy="576783"/>
            <a:chOff x="384121" y="5363195"/>
            <a:chExt cx="730798" cy="576783"/>
          </a:xfrm>
        </p:grpSpPr>
        <p:sp>
          <p:nvSpPr>
            <p:cNvPr id="3" name="Pfeil: Chevron 2">
              <a:extLst>
                <a:ext uri="{FF2B5EF4-FFF2-40B4-BE49-F238E27FC236}">
                  <a16:creationId xmlns:a16="http://schemas.microsoft.com/office/drawing/2014/main" id="{86CF8326-311E-436D-AE70-319D1C23F9B3}"/>
                </a:ext>
              </a:extLst>
            </p:cNvPr>
            <p:cNvSpPr/>
            <p:nvPr/>
          </p:nvSpPr>
          <p:spPr>
            <a:xfrm>
              <a:off x="384121" y="5363914"/>
              <a:ext cx="442392" cy="57606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5" name="Pfeil: Chevron 14">
              <a:extLst>
                <a:ext uri="{FF2B5EF4-FFF2-40B4-BE49-F238E27FC236}">
                  <a16:creationId xmlns:a16="http://schemas.microsoft.com/office/drawing/2014/main" id="{7C05C7BF-047A-4779-A3C6-9CC35FBC1747}"/>
                </a:ext>
              </a:extLst>
            </p:cNvPr>
            <p:cNvSpPr/>
            <p:nvPr/>
          </p:nvSpPr>
          <p:spPr>
            <a:xfrm>
              <a:off x="672527" y="5363195"/>
              <a:ext cx="442392" cy="576064"/>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grpSp>
    </p:spTree>
    <p:extLst>
      <p:ext uri="{BB962C8B-B14F-4D97-AF65-F5344CB8AC3E}">
        <p14:creationId xmlns:p14="http://schemas.microsoft.com/office/powerpoint/2010/main" val="1398863723"/>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C8411D9-B086-4140-9B92-B6B6D12D3333}"/>
              </a:ext>
            </a:extLst>
          </p:cNvPr>
          <p:cNvSpPr>
            <a:spLocks noGrp="1"/>
          </p:cNvSpPr>
          <p:nvPr>
            <p:ph type="sldNum" sz="quarter" idx="10"/>
          </p:nvPr>
        </p:nvSpPr>
        <p:spPr/>
        <p:txBody>
          <a:bodyPr/>
          <a:lstStyle/>
          <a:p>
            <a:r>
              <a:rPr lang="de-DE" altLang="de-DE"/>
              <a:t> Folie </a:t>
            </a:r>
            <a:fld id="{1C866A0E-1F33-4B8B-A547-6BB87D656CF9}" type="slidenum">
              <a:rPr lang="de-DE" altLang="de-DE" smtClean="0"/>
              <a:pPr/>
              <a:t>58</a:t>
            </a:fld>
            <a:endParaRPr lang="de-DE" altLang="de-DE"/>
          </a:p>
        </p:txBody>
      </p:sp>
      <p:sp>
        <p:nvSpPr>
          <p:cNvPr id="3" name="Textfeld 1">
            <a:extLst>
              <a:ext uri="{FF2B5EF4-FFF2-40B4-BE49-F238E27FC236}">
                <a16:creationId xmlns:a16="http://schemas.microsoft.com/office/drawing/2014/main" id="{EB80DE15-56DC-46A7-8102-38C2853DEF6A}"/>
              </a:ext>
            </a:extLst>
          </p:cNvPr>
          <p:cNvSpPr txBox="1">
            <a:spLocks noChangeArrowheads="1"/>
          </p:cNvSpPr>
          <p:nvPr/>
        </p:nvSpPr>
        <p:spPr bwMode="auto">
          <a:xfrm>
            <a:off x="107950" y="2448743"/>
            <a:ext cx="9036050"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spcAft>
                <a:spcPts val="1800"/>
              </a:spcAft>
              <a:buClrTx/>
              <a:buSzTx/>
              <a:buFontTx/>
              <a:buNone/>
            </a:pPr>
            <a:r>
              <a:rPr lang="de-DE" altLang="de-DE" sz="3200" b="1" dirty="0">
                <a:solidFill>
                  <a:srgbClr val="80BEC9"/>
                </a:solidFill>
              </a:rPr>
              <a:t>8.</a:t>
            </a:r>
          </a:p>
          <a:p>
            <a:pPr algn="ctr" eaLnBrk="1" hangingPunct="1">
              <a:spcBef>
                <a:spcPct val="0"/>
              </a:spcBef>
              <a:buClrTx/>
              <a:buSzTx/>
              <a:buFontTx/>
              <a:buNone/>
            </a:pPr>
            <a:r>
              <a:rPr lang="de-DE" altLang="de-DE" sz="3200" b="1" dirty="0">
                <a:solidFill>
                  <a:srgbClr val="002060"/>
                </a:solidFill>
              </a:rPr>
              <a:t>Aussagen zur Sanierungsfähigkeit</a:t>
            </a:r>
          </a:p>
        </p:txBody>
      </p:sp>
    </p:spTree>
    <p:extLst>
      <p:ext uri="{BB962C8B-B14F-4D97-AF65-F5344CB8AC3E}">
        <p14:creationId xmlns:p14="http://schemas.microsoft.com/office/powerpoint/2010/main" val="41365791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el 1">
            <a:extLst>
              <a:ext uri="{FF2B5EF4-FFF2-40B4-BE49-F238E27FC236}">
                <a16:creationId xmlns:a16="http://schemas.microsoft.com/office/drawing/2014/main" id="{AEB4AA08-B5A0-4DC5-9D84-345720E4EEAA}"/>
              </a:ext>
            </a:extLst>
          </p:cNvPr>
          <p:cNvSpPr>
            <a:spLocks noGrp="1"/>
          </p:cNvSpPr>
          <p:nvPr>
            <p:ph type="title"/>
          </p:nvPr>
        </p:nvSpPr>
        <p:spPr>
          <a:xfrm>
            <a:off x="323850" y="44450"/>
            <a:ext cx="7632700" cy="1143000"/>
          </a:xfrm>
        </p:spPr>
        <p:txBody>
          <a:bodyPr/>
          <a:lstStyle/>
          <a:p>
            <a:r>
              <a:rPr lang="de-DE" altLang="de-DE" dirty="0"/>
              <a:t>8. Zusammenfassende Einschätzung der Sanierungsfähigkeit (1/2)</a:t>
            </a:r>
          </a:p>
        </p:txBody>
      </p:sp>
      <p:sp>
        <p:nvSpPr>
          <p:cNvPr id="90115" name="Foliennummernplatzhalter 2">
            <a:extLst>
              <a:ext uri="{FF2B5EF4-FFF2-40B4-BE49-F238E27FC236}">
                <a16:creationId xmlns:a16="http://schemas.microsoft.com/office/drawing/2014/main" id="{2E3BFA96-AD67-4EDF-9E15-8F2B70C6B2E9}"/>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001F3636-5D18-4CBC-B983-22EDB98D4CF9}" type="slidenum">
              <a:rPr lang="de-DE" altLang="de-DE" sz="1000"/>
              <a:pPr>
                <a:spcBef>
                  <a:spcPct val="0"/>
                </a:spcBef>
                <a:buClrTx/>
                <a:buSzTx/>
                <a:buFontTx/>
                <a:buNone/>
              </a:pPr>
              <a:t>59</a:t>
            </a:fld>
            <a:endParaRPr lang="de-DE" altLang="de-DE" sz="1000"/>
          </a:p>
        </p:txBody>
      </p:sp>
      <p:sp>
        <p:nvSpPr>
          <p:cNvPr id="50180" name="Inhaltsplatzhalter 2">
            <a:extLst>
              <a:ext uri="{FF2B5EF4-FFF2-40B4-BE49-F238E27FC236}">
                <a16:creationId xmlns:a16="http://schemas.microsoft.com/office/drawing/2014/main" id="{18FF99DB-B748-420E-A81C-5712D41943C4}"/>
              </a:ext>
            </a:extLst>
          </p:cNvPr>
          <p:cNvSpPr txBox="1">
            <a:spLocks/>
          </p:cNvSpPr>
          <p:nvPr/>
        </p:nvSpPr>
        <p:spPr bwMode="auto">
          <a:xfrm>
            <a:off x="179387" y="1268413"/>
            <a:ext cx="8713787" cy="511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lnSpc>
                <a:spcPct val="107000"/>
              </a:lnSpc>
              <a:spcAft>
                <a:spcPts val="400"/>
              </a:spcAft>
              <a:buNone/>
            </a:pPr>
            <a:r>
              <a:rPr lang="de-DE" sz="1200" dirty="0">
                <a:effectLst/>
                <a:ea typeface="Calibri" panose="020F0502020204030204" pitchFamily="34" charset="0"/>
              </a:rPr>
              <a:t>Ich war beauftragt, das in voranstehendem Bericht dargestellte Sanierungskonzept für die MUSTERGESELLSCHAFT zu erstellen. Das Sanierungskonzept wurde auf Grundlage des zwischen der Gesellschaft und mir geschlossenen Auftrags mit Datum vom [Datum], dem die berufsüblichen Allgemeinen Auftragsbedingungen für Wirtschaftsprüfer und Wirtschaftsprüfungs-gesellschaften vom 01.01.2017 [meine Allgemeinen Auftragsbedingungen mit Datum vom XX.YY.ZZZZ zugrunde liegen, erstellt. Ich habe meiner Erstellungstätigkeit den IDW-Standard: Anforderungen an Sanierungskonzepte (IDW S 6 i. d. F. vom XX.YY.ZZZZ) zugrunde gelegt. Dieser IDW-Standard legt die Grundsätze dar, nach denen Wirtschaftsprüfer Sanierungs-konzepte erarbeiten.</a:t>
            </a:r>
          </a:p>
          <a:p>
            <a:pPr algn="just">
              <a:lnSpc>
                <a:spcPct val="107000"/>
              </a:lnSpc>
              <a:spcAft>
                <a:spcPts val="400"/>
              </a:spcAft>
              <a:buNone/>
            </a:pPr>
            <a:r>
              <a:rPr lang="de-DE" sz="1200" dirty="0">
                <a:effectLst/>
                <a:ea typeface="Calibri" panose="020F0502020204030204" pitchFamily="34" charset="0"/>
              </a:rPr>
              <a:t>Im Rahmen meiner Erstellungstätigkeit haben ich auf Basis meiner Analysen der Ist-Lage und der Krisenursachen in Abstimmung mit den gesetzlichen Vertretern der Gesellschaft vor dem Hintergrund des Leitbilds des sanierten Unternehmens geeignete Sanierungsmaßnahmen erarbeitet und die Auswirkungen der ergriffenen und geplanten Maßnahmen in die integrierte Vermögens-, Finanz- und Ertragsplanung überführt.  Die gesetzlichen Vertreter haben sich das Sanierungskonzept und </a:t>
            </a:r>
            <a:r>
              <a:rPr lang="de-DE" sz="1200" dirty="0"/>
              <a:t>das dem Konzept zugrunde liegende Leitbild zu eigen gemacht. Bei ihnen liegt die Verantwortung für die Umsetzung, kontinuierliche Überwachung und Fortschreibung des Sanierungskonzepts.</a:t>
            </a:r>
          </a:p>
          <a:p>
            <a:pPr algn="just">
              <a:lnSpc>
                <a:spcPct val="107000"/>
              </a:lnSpc>
              <a:spcAft>
                <a:spcPts val="400"/>
              </a:spcAft>
              <a:buNone/>
            </a:pPr>
            <a:r>
              <a:rPr lang="de-DE" sz="1200" dirty="0">
                <a:effectLst/>
                <a:ea typeface="Calibri" panose="020F0502020204030204" pitchFamily="34" charset="0"/>
              </a:rPr>
              <a:t>Aufgabe der gesetzlichen Vertreter der Gesellschaft war es, uns die für die Auftragsdurchführung erforderlichen Informationen vollständig und richtig zur Verfügung zu stellen. Auf die beigefügte Vollständigkeitsklärung wird verwiesen. Ergänzend haben mir die gesetzlichen Vertreter erklärt, dass sie beabsichtigen und in der Lage sind, die zur Sanierung erforderlichen und im Sanierungskonzept beschriebenen Maßnahmen umzusetzen. Auftragsgemäß war es nicht meine Aufgabe, die dem </a:t>
            </a:r>
            <a:r>
              <a:rPr lang="de-DE" sz="1200" dirty="0"/>
              <a:t>Sanierungskonzept zugrunde liegenden Daten nach Art und Umfang einer betriebswirtschaftlichen Prüfung i. S. d. § 2 Abs. 1 WPO (z. B. einer Jahresabschlussprüfung) zu prüfen. Ich habe hinsichtlich der in das Sanierungskonzept eingeflossenen wesentlichen Daten Plausibilitätsbeurteilungen durchgeführt.</a:t>
            </a:r>
          </a:p>
          <a:p>
            <a:pPr algn="just">
              <a:lnSpc>
                <a:spcPct val="107000"/>
              </a:lnSpc>
              <a:spcAft>
                <a:spcPts val="400"/>
              </a:spcAft>
              <a:buNone/>
            </a:pPr>
            <a:r>
              <a:rPr lang="de-DE" sz="1200" dirty="0"/>
              <a:t>Die dem Konzept beigefügte integrierte Planung weist künftige Liquiditätsüberschüsse und zum Ende des Betrachtungszeit-raums ein positives Eigenkapital aus.</a:t>
            </a:r>
          </a:p>
          <a:p>
            <a:pPr algn="just">
              <a:lnSpc>
                <a:spcPct val="107000"/>
              </a:lnSpc>
              <a:spcAft>
                <a:spcPts val="800"/>
              </a:spcAft>
              <a:buNone/>
            </a:pPr>
            <a:r>
              <a:rPr lang="de-DE" sz="1200" dirty="0">
                <a:effectLst/>
                <a:ea typeface="Calibri" panose="020F0502020204030204" pitchFamily="34" charset="0"/>
              </a:rPr>
              <a:t>Das Sanierungskonzept beschreibt die für eine positive Fortbestehensprognose und darüber hinaus die für die Wieder-erlangung der Wettbewerbsfähigkeit der MUSTERGESELLSCHAFT erforderlichen Maßnahmen.</a:t>
            </a:r>
          </a:p>
          <a:p>
            <a:pPr eaLnBrk="1" hangingPunct="1">
              <a:spcBef>
                <a:spcPct val="0"/>
              </a:spcBef>
              <a:spcAft>
                <a:spcPts val="600"/>
              </a:spcAft>
              <a:buNone/>
            </a:pPr>
            <a:endParaRPr lang="de-DE" altLang="de-DE" sz="1200" dirty="0"/>
          </a:p>
          <a:p>
            <a:pPr eaLnBrk="1" hangingPunct="1">
              <a:spcBef>
                <a:spcPct val="0"/>
              </a:spcBef>
              <a:spcAft>
                <a:spcPts val="600"/>
              </a:spcAft>
              <a:buNone/>
            </a:pPr>
            <a:endParaRPr lang="de-DE" altLang="de-DE" sz="1200" dirty="0"/>
          </a:p>
          <a:p>
            <a:pPr eaLnBrk="1" hangingPunct="1">
              <a:spcBef>
                <a:spcPct val="0"/>
              </a:spcBef>
              <a:spcAft>
                <a:spcPts val="600"/>
              </a:spcAft>
              <a:buFont typeface="Arial" panose="020B0604020202020204" pitchFamily="34" charset="0"/>
              <a:buNone/>
            </a:pPr>
            <a:endParaRPr lang="de-DE" altLang="de-DE" sz="1200" dirty="0"/>
          </a:p>
        </p:txBody>
      </p:sp>
    </p:spTree>
    <p:extLst>
      <p:ext uri="{BB962C8B-B14F-4D97-AF65-F5344CB8AC3E}">
        <p14:creationId xmlns:p14="http://schemas.microsoft.com/office/powerpoint/2010/main" val="359938766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a:extLst>
              <a:ext uri="{FF2B5EF4-FFF2-40B4-BE49-F238E27FC236}">
                <a16:creationId xmlns:a16="http://schemas.microsoft.com/office/drawing/2014/main" id="{F400AB02-1602-4567-A160-84171D895840}"/>
              </a:ext>
            </a:extLst>
          </p:cNvPr>
          <p:cNvSpPr txBox="1">
            <a:spLocks noChangeArrowheads="1"/>
          </p:cNvSpPr>
          <p:nvPr/>
        </p:nvSpPr>
        <p:spPr bwMode="gray">
          <a:xfrm>
            <a:off x="179388" y="1196975"/>
            <a:ext cx="8713787" cy="4605338"/>
          </a:xfrm>
          <a:prstGeom prst="rect">
            <a:avLst/>
          </a:prstGeom>
          <a:solidFill>
            <a:schemeClr val="bg1">
              <a:lumMod val="95000"/>
            </a:schemeClr>
          </a:solidFill>
          <a:ln w="9525">
            <a:solidFill>
              <a:schemeClr val="bg1">
                <a:lumMod val="95000"/>
              </a:schemeClr>
            </a:solidFill>
            <a:miter lim="800000"/>
            <a:headEnd/>
            <a:tailEnd/>
          </a:ln>
          <a:effectLst/>
        </p:spPr>
        <p:txBody>
          <a:bodyPr/>
          <a:lstStyle>
            <a:lvl1pPr defTabSz="801688">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defTabSz="801688">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defTabSz="801688">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defTabSz="801688">
              <a:spcBef>
                <a:spcPct val="20000"/>
              </a:spcBef>
              <a:buChar char="–"/>
              <a:defRPr sz="1400">
                <a:solidFill>
                  <a:schemeClr val="tx1"/>
                </a:solidFill>
                <a:latin typeface="Arial" pitchFamily="34" charset="0"/>
                <a:ea typeface="Arial" pitchFamily="34" charset="0"/>
                <a:cs typeface="Arial" pitchFamily="34" charset="0"/>
              </a:defRPr>
            </a:lvl4pPr>
            <a:lvl5pPr marL="2057400" indent="-228600" defTabSz="801688">
              <a:spcBef>
                <a:spcPct val="20000"/>
              </a:spcBef>
              <a:defRPr sz="1400">
                <a:solidFill>
                  <a:schemeClr val="tx1"/>
                </a:solidFill>
                <a:latin typeface="Arial" pitchFamily="34" charset="0"/>
                <a:ea typeface="Arial" pitchFamily="34" charset="0"/>
                <a:cs typeface="Arial" pitchFamily="34" charset="0"/>
              </a:defRPr>
            </a:lvl5pPr>
            <a:lvl6pPr marL="25146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marL="0" lvl="1">
              <a:lnSpc>
                <a:spcPct val="120000"/>
              </a:lnSpc>
              <a:spcAft>
                <a:spcPts val="600"/>
              </a:spcAft>
              <a:buSzPct val="90000"/>
              <a:buFont typeface="Frutiger 45 light" pitchFamily="34" charset="0"/>
              <a:buNone/>
              <a:defRPr/>
            </a:pPr>
            <a:r>
              <a:rPr lang="de-DE" altLang="de-DE" sz="1400" b="1" dirty="0">
                <a:ea typeface="MS PGothic" pitchFamily="34" charset="-128"/>
              </a:rPr>
              <a:t>Auftragsbeschreibung</a:t>
            </a:r>
          </a:p>
          <a:p>
            <a:pPr>
              <a:buFont typeface="Frutiger 45 light" pitchFamily="34" charset="0"/>
              <a:buNone/>
              <a:defRPr/>
            </a:pPr>
            <a:r>
              <a:rPr lang="de-DE" altLang="de-DE" sz="1300" dirty="0"/>
              <a:t>Der Umfang und die Art meines Auftrags, einschließlich seiner Grundlagen und Einschränkungen meiner Arbeiten, sind in meiner Mandatsvereinbarung mit Datum vom XX.YY.ZZZZ im Einzelnen beschrieben.</a:t>
            </a:r>
          </a:p>
          <a:p>
            <a:pPr>
              <a:buFont typeface="Frutiger 45 light" pitchFamily="34" charset="0"/>
              <a:buNone/>
              <a:defRPr/>
            </a:pPr>
            <a:r>
              <a:rPr lang="de-DE" altLang="de-DE" sz="1300" dirty="0"/>
              <a:t>Bei der Durchführung meiner Arbeiten und der Erstellung meiner Beurteilung habe ich neben den im IDW S 6 definierten grundlegenden Prinzipien, nach denen Sanierungskonzepte anzufertigen sind, auch die zum Zeitpunkt der Erstellung des Sanierungskonzepts bestehenden BGH-Mindestanforderungen mit den folgenden Kernbestandteilen berücksichtigt: </a:t>
            </a:r>
          </a:p>
          <a:p>
            <a:pPr marL="177800" indent="-177800">
              <a:buClr>
                <a:srgbClr val="002060"/>
              </a:buClr>
              <a:buFont typeface="Wingdings" pitchFamily="2" charset="2"/>
              <a:buChar char="§"/>
              <a:defRPr/>
            </a:pPr>
            <a:r>
              <a:rPr lang="de-DE" altLang="de-DE" sz="1300" dirty="0"/>
              <a:t>Das Sanierungsgutachten geht von den erkannten und erkennbaren tatsächlichen Gegebenheiten aus und ist durchführbar</a:t>
            </a:r>
          </a:p>
          <a:p>
            <a:pPr marL="177800" indent="-177800">
              <a:buClr>
                <a:srgbClr val="002060"/>
              </a:buClr>
              <a:buFont typeface="Wingdings" pitchFamily="2" charset="2"/>
              <a:buChar char="§"/>
              <a:defRPr/>
            </a:pPr>
            <a:r>
              <a:rPr lang="de-DE" altLang="de-DE" sz="1300" dirty="0"/>
              <a:t>Dem Gutachter lagen die erforderlichen Buchhaltungsunterlagen des Unternehmens vor, das Sanierungskonzept   würdigt deren Aussagekraft</a:t>
            </a:r>
          </a:p>
          <a:p>
            <a:pPr marL="177800" indent="-177800">
              <a:buClr>
                <a:srgbClr val="002060"/>
              </a:buClr>
              <a:buFont typeface="Wingdings" pitchFamily="2" charset="2"/>
              <a:buChar char="§"/>
              <a:defRPr/>
            </a:pPr>
            <a:r>
              <a:rPr lang="de-DE" altLang="de-DE" sz="1300" dirty="0"/>
              <a:t>Das Sanierungsgutachten enthält eine Analyse der wirtschaftlichen Lage des Unternehmens im Rahmen seiner  Branche und erfasst die Krisenursachen</a:t>
            </a:r>
          </a:p>
          <a:p>
            <a:pPr marL="177800" indent="-177800">
              <a:buClr>
                <a:srgbClr val="002060"/>
              </a:buClr>
              <a:buFont typeface="Wingdings" pitchFamily="2" charset="2"/>
              <a:buChar char="§"/>
              <a:defRPr/>
            </a:pPr>
            <a:r>
              <a:rPr lang="de-DE" altLang="de-DE" sz="1300" dirty="0"/>
              <a:t>Das Sanierungsgutachten beurteilt die Vermögens-, Ertrags- und Finanzlage des Unternehmens zutreffend</a:t>
            </a:r>
          </a:p>
          <a:p>
            <a:pPr marL="177800" indent="-177800">
              <a:buClr>
                <a:srgbClr val="002060"/>
              </a:buClr>
              <a:buFont typeface="Wingdings" pitchFamily="2" charset="2"/>
              <a:buChar char="§"/>
              <a:defRPr/>
            </a:pPr>
            <a:r>
              <a:rPr lang="de-DE" altLang="de-DE" sz="1300" dirty="0"/>
              <a:t>Das Unternehmen ist objektiv sanierungsfähig und die für seine Sanierung konkret in Angriff genommenen Maßnahmen sind insgesamt objektiv geeignet, das Unternehmen in überschaubarer Zeit durchgreifend zu sanieren</a:t>
            </a:r>
          </a:p>
          <a:p>
            <a:pPr marL="177800" indent="-177800">
              <a:buClr>
                <a:srgbClr val="002060"/>
              </a:buClr>
              <a:buFont typeface="Wingdings" pitchFamily="2" charset="2"/>
              <a:buChar char="§"/>
              <a:defRPr/>
            </a:pPr>
            <a:r>
              <a:rPr lang="de-DE" altLang="de-DE" sz="1300" dirty="0"/>
              <a:t>Die geplanten Sanierungsmaßnahmen sind jedenfalls in den Anfängen schon in die Tat umgesetzt, d. h. die Sanierungsaktivitäten wurden objektiv sachgerecht eingeleitet</a:t>
            </a:r>
          </a:p>
          <a:p>
            <a:pPr marL="0" lvl="1">
              <a:lnSpc>
                <a:spcPct val="120000"/>
              </a:lnSpc>
              <a:buSzPct val="90000"/>
              <a:buFont typeface="Frutiger 45 light" pitchFamily="34" charset="0"/>
              <a:buNone/>
              <a:defRPr/>
            </a:pPr>
            <a:endParaRPr lang="de-DE" altLang="de-DE" sz="1300" b="1" dirty="0">
              <a:ea typeface="MS PGothic" pitchFamily="34" charset="-128"/>
            </a:endParaRPr>
          </a:p>
        </p:txBody>
      </p:sp>
      <p:sp>
        <p:nvSpPr>
          <p:cNvPr id="9219" name="Titel 3">
            <a:extLst>
              <a:ext uri="{FF2B5EF4-FFF2-40B4-BE49-F238E27FC236}">
                <a16:creationId xmlns:a16="http://schemas.microsoft.com/office/drawing/2014/main" id="{465FACCF-C1BD-4147-B00C-57309143C3D9}"/>
              </a:ext>
            </a:extLst>
          </p:cNvPr>
          <p:cNvSpPr>
            <a:spLocks noGrp="1"/>
          </p:cNvSpPr>
          <p:nvPr>
            <p:ph type="title"/>
          </p:nvPr>
        </p:nvSpPr>
        <p:spPr>
          <a:xfrm>
            <a:off x="457200" y="44450"/>
            <a:ext cx="7354888" cy="1143000"/>
          </a:xfrm>
        </p:spPr>
        <p:txBody>
          <a:bodyPr/>
          <a:lstStyle/>
          <a:p>
            <a:r>
              <a:rPr lang="de-DE" altLang="en-US" dirty="0"/>
              <a:t>1. Auftragsgegenstand und -umfang</a:t>
            </a:r>
          </a:p>
        </p:txBody>
      </p:sp>
      <p:sp>
        <p:nvSpPr>
          <p:cNvPr id="15364" name="Foliennummernplatzhalter 3">
            <a:extLst>
              <a:ext uri="{FF2B5EF4-FFF2-40B4-BE49-F238E27FC236}">
                <a16:creationId xmlns:a16="http://schemas.microsoft.com/office/drawing/2014/main" id="{4E13AACB-92AF-49D2-B78F-65A7E427A19C}"/>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46363D37-FC33-4F5B-891C-A4A8603BF767}" type="slidenum">
              <a:rPr lang="de-DE" altLang="de-DE" sz="1000"/>
              <a:pPr>
                <a:spcBef>
                  <a:spcPct val="0"/>
                </a:spcBef>
                <a:buClrTx/>
                <a:buSzTx/>
                <a:buFontTx/>
                <a:buNone/>
              </a:pPr>
              <a:t>6</a:t>
            </a:fld>
            <a:endParaRPr lang="de-DE" altLang="de-DE" sz="1000"/>
          </a:p>
        </p:txBody>
      </p:sp>
    </p:spTree>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el 1">
            <a:extLst>
              <a:ext uri="{FF2B5EF4-FFF2-40B4-BE49-F238E27FC236}">
                <a16:creationId xmlns:a16="http://schemas.microsoft.com/office/drawing/2014/main" id="{AEB4AA08-B5A0-4DC5-9D84-345720E4EEAA}"/>
              </a:ext>
            </a:extLst>
          </p:cNvPr>
          <p:cNvSpPr>
            <a:spLocks noGrp="1"/>
          </p:cNvSpPr>
          <p:nvPr>
            <p:ph type="title"/>
          </p:nvPr>
        </p:nvSpPr>
        <p:spPr>
          <a:xfrm>
            <a:off x="323850" y="44450"/>
            <a:ext cx="7632700" cy="1143000"/>
          </a:xfrm>
        </p:spPr>
        <p:txBody>
          <a:bodyPr/>
          <a:lstStyle/>
          <a:p>
            <a:r>
              <a:rPr lang="de-DE" altLang="de-DE" dirty="0"/>
              <a:t>8. Zusammenfassende Einschätzung der Sanierungsfähigkeit (2/2)</a:t>
            </a:r>
          </a:p>
        </p:txBody>
      </p:sp>
      <p:sp>
        <p:nvSpPr>
          <p:cNvPr id="90115" name="Foliennummernplatzhalter 2">
            <a:extLst>
              <a:ext uri="{FF2B5EF4-FFF2-40B4-BE49-F238E27FC236}">
                <a16:creationId xmlns:a16="http://schemas.microsoft.com/office/drawing/2014/main" id="{2E3BFA96-AD67-4EDF-9E15-8F2B70C6B2E9}"/>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001F3636-5D18-4CBC-B983-22EDB98D4CF9}" type="slidenum">
              <a:rPr lang="de-DE" altLang="de-DE" sz="1000"/>
              <a:pPr>
                <a:spcBef>
                  <a:spcPct val="0"/>
                </a:spcBef>
                <a:buClrTx/>
                <a:buSzTx/>
                <a:buFontTx/>
                <a:buNone/>
              </a:pPr>
              <a:t>60</a:t>
            </a:fld>
            <a:endParaRPr lang="de-DE" altLang="de-DE" sz="1000"/>
          </a:p>
        </p:txBody>
      </p:sp>
      <p:sp>
        <p:nvSpPr>
          <p:cNvPr id="50180" name="Inhaltsplatzhalter 2">
            <a:extLst>
              <a:ext uri="{FF2B5EF4-FFF2-40B4-BE49-F238E27FC236}">
                <a16:creationId xmlns:a16="http://schemas.microsoft.com/office/drawing/2014/main" id="{18FF99DB-B748-420E-A81C-5712D41943C4}"/>
              </a:ext>
            </a:extLst>
          </p:cNvPr>
          <p:cNvSpPr txBox="1">
            <a:spLocks/>
          </p:cNvSpPr>
          <p:nvPr/>
        </p:nvSpPr>
        <p:spPr bwMode="auto">
          <a:xfrm>
            <a:off x="179387" y="1268413"/>
            <a:ext cx="8713787" cy="511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eaLnBrk="1" hangingPunct="1">
              <a:spcBef>
                <a:spcPct val="0"/>
              </a:spcBef>
              <a:spcAft>
                <a:spcPts val="1200"/>
              </a:spcAft>
              <a:buClr>
                <a:schemeClr val="accent2">
                  <a:lumMod val="75000"/>
                </a:schemeClr>
              </a:buClr>
              <a:buNone/>
            </a:pPr>
            <a:r>
              <a:rPr lang="de-DE" sz="1200" dirty="0"/>
              <a:t>Im Rahmen meiner Tätigkeit bin ich zu der abschließenden Einschätzung gelangt, dass aufgrund der im vorliegenden Sanierungskonzept beschriebenen Sachverhalte, Erkenntnisse, Maßnahmen und plausiblen Annahmen das Unternehmen bei objektiver Betrachtung mit überwiegender Wahrscheinlichkeit saniert werden kann. Dabei fanden insbesondere folgende Rechtsprechungsgrundsätze Anwendung:</a:t>
            </a:r>
          </a:p>
          <a:p>
            <a:pPr marL="342900" lvl="0" indent="-342900">
              <a:lnSpc>
                <a:spcPct val="107000"/>
              </a:lnSpc>
              <a:spcAft>
                <a:spcPts val="800"/>
              </a:spcAft>
              <a:buClr>
                <a:schemeClr val="accent2">
                  <a:lumMod val="75000"/>
                </a:schemeClr>
              </a:buClr>
              <a:buFont typeface="Wingdings" pitchFamily="2" charset="2"/>
              <a:buChar char=""/>
            </a:pPr>
            <a:r>
              <a:rPr lang="de-DE" sz="1200" dirty="0">
                <a:effectLst/>
                <a:ea typeface="Calibri" panose="020F0502020204030204" pitchFamily="34" charset="0"/>
              </a:rPr>
              <a:t>Das Sanierungskonzept geht von den erkannten und erkennbaren tatsächlichen Gegebenheiten des Unternehmens aus und ist durchführbar.</a:t>
            </a:r>
          </a:p>
          <a:p>
            <a:pPr marL="342900" lvl="0" indent="-342900">
              <a:lnSpc>
                <a:spcPct val="107000"/>
              </a:lnSpc>
              <a:spcAft>
                <a:spcPts val="800"/>
              </a:spcAft>
              <a:buClr>
                <a:schemeClr val="accent2">
                  <a:lumMod val="75000"/>
                </a:schemeClr>
              </a:buClr>
              <a:buFont typeface="Wingdings" pitchFamily="2" charset="2"/>
              <a:buChar char=""/>
            </a:pPr>
            <a:r>
              <a:rPr lang="de-DE" sz="1200" dirty="0">
                <a:effectLst/>
                <a:ea typeface="Calibri" panose="020F0502020204030204" pitchFamily="34" charset="0"/>
              </a:rPr>
              <a:t>Mir haben die erforderlichen Buchhaltungsunterlagen des Unternehmens vorgelegen. Die Geschäftsführung hat mir dies in einer Vollständigkeits-erklärung bestätigt.</a:t>
            </a:r>
          </a:p>
          <a:p>
            <a:pPr marL="342900" lvl="0" indent="-342900">
              <a:lnSpc>
                <a:spcPct val="107000"/>
              </a:lnSpc>
              <a:spcAft>
                <a:spcPts val="800"/>
              </a:spcAft>
              <a:buClr>
                <a:schemeClr val="accent2">
                  <a:lumMod val="75000"/>
                </a:schemeClr>
              </a:buClr>
              <a:buFont typeface="Wingdings" pitchFamily="2" charset="2"/>
              <a:buChar char=""/>
            </a:pPr>
            <a:r>
              <a:rPr lang="de-DE" sz="1200" dirty="0">
                <a:effectLst/>
                <a:ea typeface="Calibri" panose="020F0502020204030204" pitchFamily="34" charset="0"/>
              </a:rPr>
              <a:t>Das Sanierungskonzept enthält eine Analyse der wirtschaftlichen Lage des Unternehmens im Rahmen seiner Wirtschaftsbranche und erfasst die Krisenursachen.</a:t>
            </a:r>
          </a:p>
          <a:p>
            <a:pPr marL="342900" lvl="0" indent="-342900">
              <a:lnSpc>
                <a:spcPct val="107000"/>
              </a:lnSpc>
              <a:spcAft>
                <a:spcPts val="800"/>
              </a:spcAft>
              <a:buClr>
                <a:schemeClr val="accent2">
                  <a:lumMod val="75000"/>
                </a:schemeClr>
              </a:buClr>
              <a:buFont typeface="Wingdings" pitchFamily="2" charset="2"/>
              <a:buChar char=""/>
            </a:pPr>
            <a:r>
              <a:rPr lang="de-DE" sz="1200" dirty="0">
                <a:effectLst/>
                <a:ea typeface="Calibri" panose="020F0502020204030204" pitchFamily="34" charset="0"/>
              </a:rPr>
              <a:t>Das Sanierungskonzept beurteilt die Vermögens-, Finanz- und Ertragslage des Unternehmens zutreffend.</a:t>
            </a:r>
          </a:p>
          <a:p>
            <a:pPr marL="342900" lvl="0" indent="-342900">
              <a:lnSpc>
                <a:spcPct val="107000"/>
              </a:lnSpc>
              <a:spcAft>
                <a:spcPts val="800"/>
              </a:spcAft>
              <a:buClr>
                <a:schemeClr val="accent2">
                  <a:lumMod val="75000"/>
                </a:schemeClr>
              </a:buClr>
              <a:buFont typeface="Wingdings" pitchFamily="2" charset="2"/>
              <a:buChar char=""/>
            </a:pPr>
            <a:r>
              <a:rPr lang="de-DE" sz="1200" dirty="0">
                <a:effectLst/>
                <a:ea typeface="Calibri" panose="020F0502020204030204" pitchFamily="34" charset="0"/>
              </a:rPr>
              <a:t>Das Sanierungskonzept enthält eine positive Fortbestehensprognose.</a:t>
            </a:r>
          </a:p>
          <a:p>
            <a:pPr marL="342900" lvl="0" indent="-342900">
              <a:lnSpc>
                <a:spcPct val="107000"/>
              </a:lnSpc>
              <a:spcAft>
                <a:spcPts val="800"/>
              </a:spcAft>
              <a:buClr>
                <a:schemeClr val="accent2">
                  <a:lumMod val="75000"/>
                </a:schemeClr>
              </a:buClr>
              <a:buFont typeface="Wingdings" pitchFamily="2" charset="2"/>
              <a:buChar char=""/>
            </a:pPr>
            <a:r>
              <a:rPr lang="de-DE" sz="1200" dirty="0">
                <a:effectLst/>
                <a:ea typeface="Calibri" panose="020F0502020204030204" pitchFamily="34" charset="0"/>
              </a:rPr>
              <a:t>Das Sanierungskonzept zeigt auf, dass das Unternehmen objektiv sanierungsfähig ist und die für seine Sanierung konkret in Angriff genommenen Maßnahmen insgesamt objektiv geeignet sind, das Unternehmen in überschaubarer Zeit durchgreifend zu sanieren.</a:t>
            </a:r>
          </a:p>
          <a:p>
            <a:pPr marL="342900" lvl="0" indent="-342900">
              <a:lnSpc>
                <a:spcPct val="107000"/>
              </a:lnSpc>
              <a:spcAft>
                <a:spcPts val="800"/>
              </a:spcAft>
              <a:buClr>
                <a:schemeClr val="accent2">
                  <a:lumMod val="75000"/>
                </a:schemeClr>
              </a:buClr>
              <a:buFont typeface="Wingdings" pitchFamily="2" charset="2"/>
              <a:buChar char=""/>
            </a:pPr>
            <a:r>
              <a:rPr lang="de-DE" sz="1200" dirty="0">
                <a:effectLst/>
                <a:ea typeface="Calibri" panose="020F0502020204030204" pitchFamily="34" charset="0"/>
              </a:rPr>
              <a:t>Das Sanierungskonzept belegt, dass nach Durchführung der Sanierungsmaßnahmen die Rentabilität der unternehmerischen Tätigkeit wieder hergestellt werden kann.</a:t>
            </a:r>
          </a:p>
          <a:p>
            <a:pPr marL="342900" lvl="0" indent="-342900">
              <a:lnSpc>
                <a:spcPct val="107000"/>
              </a:lnSpc>
              <a:spcAft>
                <a:spcPts val="800"/>
              </a:spcAft>
              <a:buClr>
                <a:schemeClr val="accent2">
                  <a:lumMod val="75000"/>
                </a:schemeClr>
              </a:buClr>
              <a:buFont typeface="Wingdings" pitchFamily="2" charset="2"/>
              <a:buChar char=""/>
            </a:pPr>
            <a:r>
              <a:rPr lang="de-DE" sz="1200" dirty="0">
                <a:effectLst/>
                <a:ea typeface="Calibri" panose="020F0502020204030204" pitchFamily="34" charset="0"/>
              </a:rPr>
              <a:t>Das Management hat bestätigt, das vorliegende Sanierungskonzept umzusetzen.</a:t>
            </a:r>
          </a:p>
          <a:p>
            <a:pPr eaLnBrk="1" hangingPunct="1">
              <a:spcBef>
                <a:spcPct val="0"/>
              </a:spcBef>
              <a:spcAft>
                <a:spcPts val="600"/>
              </a:spcAft>
              <a:buNone/>
            </a:pPr>
            <a:endParaRPr lang="de-DE" altLang="de-DE" sz="1200" dirty="0"/>
          </a:p>
          <a:p>
            <a:pPr eaLnBrk="1" hangingPunct="1">
              <a:spcBef>
                <a:spcPct val="0"/>
              </a:spcBef>
              <a:spcAft>
                <a:spcPts val="600"/>
              </a:spcAft>
              <a:buNone/>
            </a:pPr>
            <a:endParaRPr lang="de-DE" altLang="de-DE" sz="1200" dirty="0"/>
          </a:p>
          <a:p>
            <a:pPr eaLnBrk="1" hangingPunct="1">
              <a:spcBef>
                <a:spcPct val="0"/>
              </a:spcBef>
              <a:spcAft>
                <a:spcPts val="600"/>
              </a:spcAft>
              <a:buFont typeface="Arial" panose="020B0604020202020204" pitchFamily="34" charset="0"/>
              <a:buNone/>
            </a:pPr>
            <a:endParaRPr lang="de-DE" altLang="de-DE" sz="1200" dirty="0"/>
          </a:p>
        </p:txBody>
      </p:sp>
    </p:spTree>
    <p:extLst>
      <p:ext uri="{BB962C8B-B14F-4D97-AF65-F5344CB8AC3E}">
        <p14:creationId xmlns:p14="http://schemas.microsoft.com/office/powerpoint/2010/main" val="1861383953"/>
      </p:ext>
    </p:extLst>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C8411D9-B086-4140-9B92-B6B6D12D3333}"/>
              </a:ext>
            </a:extLst>
          </p:cNvPr>
          <p:cNvSpPr>
            <a:spLocks noGrp="1"/>
          </p:cNvSpPr>
          <p:nvPr>
            <p:ph type="sldNum" sz="quarter" idx="10"/>
          </p:nvPr>
        </p:nvSpPr>
        <p:spPr/>
        <p:txBody>
          <a:bodyPr/>
          <a:lstStyle/>
          <a:p>
            <a:r>
              <a:rPr lang="de-DE" altLang="de-DE"/>
              <a:t> Folie </a:t>
            </a:r>
            <a:fld id="{1C866A0E-1F33-4B8B-A547-6BB87D656CF9}" type="slidenum">
              <a:rPr lang="de-DE" altLang="de-DE" smtClean="0"/>
              <a:pPr/>
              <a:t>61</a:t>
            </a:fld>
            <a:endParaRPr lang="de-DE" altLang="de-DE"/>
          </a:p>
        </p:txBody>
      </p:sp>
      <p:sp>
        <p:nvSpPr>
          <p:cNvPr id="3" name="Textfeld 1">
            <a:extLst>
              <a:ext uri="{FF2B5EF4-FFF2-40B4-BE49-F238E27FC236}">
                <a16:creationId xmlns:a16="http://schemas.microsoft.com/office/drawing/2014/main" id="{EB80DE15-56DC-46A7-8102-38C2853DEF6A}"/>
              </a:ext>
            </a:extLst>
          </p:cNvPr>
          <p:cNvSpPr txBox="1">
            <a:spLocks noChangeArrowheads="1"/>
          </p:cNvSpPr>
          <p:nvPr/>
        </p:nvSpPr>
        <p:spPr bwMode="auto">
          <a:xfrm>
            <a:off x="107950" y="2448743"/>
            <a:ext cx="9036050"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spcAft>
                <a:spcPts val="1800"/>
              </a:spcAft>
              <a:buClrTx/>
              <a:buSzTx/>
              <a:buFontTx/>
              <a:buNone/>
            </a:pPr>
            <a:r>
              <a:rPr lang="de-DE" altLang="de-DE" sz="3200" b="1" dirty="0">
                <a:solidFill>
                  <a:srgbClr val="80BEC9"/>
                </a:solidFill>
              </a:rPr>
              <a:t>9.</a:t>
            </a:r>
          </a:p>
          <a:p>
            <a:pPr algn="ctr" eaLnBrk="1" hangingPunct="1">
              <a:spcBef>
                <a:spcPct val="0"/>
              </a:spcBef>
              <a:buClrTx/>
              <a:buSzTx/>
              <a:buFontTx/>
              <a:buNone/>
            </a:pPr>
            <a:r>
              <a:rPr lang="de-DE" altLang="de-DE" sz="3200" b="1" dirty="0">
                <a:solidFill>
                  <a:srgbClr val="002060"/>
                </a:solidFill>
              </a:rPr>
              <a:t>ANHANG</a:t>
            </a:r>
          </a:p>
        </p:txBody>
      </p:sp>
    </p:spTree>
    <p:extLst>
      <p:ext uri="{BB962C8B-B14F-4D97-AF65-F5344CB8AC3E}">
        <p14:creationId xmlns:p14="http://schemas.microsoft.com/office/powerpoint/2010/main" val="20648863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Foliennummernplatzhalter 3">
            <a:extLst>
              <a:ext uri="{FF2B5EF4-FFF2-40B4-BE49-F238E27FC236}">
                <a16:creationId xmlns:a16="http://schemas.microsoft.com/office/drawing/2014/main" id="{A006540F-3C12-4735-8BED-6E94698F77C2}"/>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656D981F-0728-4B3E-88C2-E01A808F9795}" type="slidenum">
              <a:rPr lang="de-DE" altLang="de-DE" sz="1000"/>
              <a:pPr>
                <a:spcBef>
                  <a:spcPct val="0"/>
                </a:spcBef>
                <a:buClrTx/>
                <a:buSzTx/>
                <a:buFontTx/>
                <a:buNone/>
              </a:pPr>
              <a:t>62</a:t>
            </a:fld>
            <a:endParaRPr lang="de-DE" altLang="de-DE" sz="1000"/>
          </a:p>
        </p:txBody>
      </p:sp>
      <p:sp>
        <p:nvSpPr>
          <p:cNvPr id="53251" name="Titel 1">
            <a:extLst>
              <a:ext uri="{FF2B5EF4-FFF2-40B4-BE49-F238E27FC236}">
                <a16:creationId xmlns:a16="http://schemas.microsoft.com/office/drawing/2014/main" id="{1C7E6E3C-7527-4AD4-9F8B-76133538999D}"/>
              </a:ext>
            </a:extLst>
          </p:cNvPr>
          <p:cNvSpPr>
            <a:spLocks noGrp="1"/>
          </p:cNvSpPr>
          <p:nvPr>
            <p:ph type="title"/>
          </p:nvPr>
        </p:nvSpPr>
        <p:spPr>
          <a:xfrm>
            <a:off x="323850" y="44450"/>
            <a:ext cx="7632700" cy="1143000"/>
          </a:xfrm>
        </p:spPr>
        <p:txBody>
          <a:bodyPr/>
          <a:lstStyle/>
          <a:p>
            <a:r>
              <a:rPr lang="de-DE" altLang="en-US" dirty="0"/>
              <a:t>9. Anhang mit Dokumentation der Arbeitsschritte</a:t>
            </a:r>
          </a:p>
        </p:txBody>
      </p:sp>
      <p:sp>
        <p:nvSpPr>
          <p:cNvPr id="53252" name="Inhaltsplatzhalter 2">
            <a:extLst>
              <a:ext uri="{FF2B5EF4-FFF2-40B4-BE49-F238E27FC236}">
                <a16:creationId xmlns:a16="http://schemas.microsoft.com/office/drawing/2014/main" id="{F0717987-532B-4ACD-8E38-4A8003E8BAA8}"/>
              </a:ext>
            </a:extLst>
          </p:cNvPr>
          <p:cNvSpPr txBox="1">
            <a:spLocks/>
          </p:cNvSpPr>
          <p:nvPr/>
        </p:nvSpPr>
        <p:spPr bwMode="auto">
          <a:xfrm>
            <a:off x="457200" y="1125538"/>
            <a:ext cx="8291513"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Tx/>
              <a:buSzTx/>
              <a:buFontTx/>
              <a:buNone/>
            </a:pPr>
            <a:r>
              <a:rPr lang="de-DE" altLang="de-DE" dirty="0">
                <a:solidFill>
                  <a:schemeClr val="tx2"/>
                </a:solidFill>
                <a:ea typeface="MS PGothic" panose="020B0600070205080204" pitchFamily="34" charset="-128"/>
              </a:rPr>
              <a:t>9.1	Liste der vom Mandanten erhaltenen Unterlagen</a:t>
            </a:r>
          </a:p>
          <a:p>
            <a:pPr lvl="1" eaLnBrk="1" hangingPunct="1">
              <a:buClrTx/>
              <a:buSzTx/>
              <a:buFontTx/>
              <a:buNone/>
            </a:pPr>
            <a:r>
              <a:rPr lang="de-DE" altLang="de-DE" dirty="0">
                <a:solidFill>
                  <a:schemeClr val="tx2"/>
                </a:solidFill>
                <a:ea typeface="MS PGothic" panose="020B0600070205080204" pitchFamily="34" charset="-128"/>
              </a:rPr>
              <a:t>9.2 	Banken- und </a:t>
            </a:r>
            <a:r>
              <a:rPr lang="de-DE" altLang="de-DE" dirty="0" err="1">
                <a:solidFill>
                  <a:schemeClr val="tx2"/>
                </a:solidFill>
                <a:ea typeface="MS PGothic" panose="020B0600070205080204" pitchFamily="34" charset="-128"/>
              </a:rPr>
              <a:t>Sicherheitenspiegel</a:t>
            </a:r>
            <a:endParaRPr lang="de-DE" altLang="de-DE" dirty="0">
              <a:solidFill>
                <a:schemeClr val="tx2"/>
              </a:solidFill>
              <a:ea typeface="MS PGothic" panose="020B0600070205080204" pitchFamily="34" charset="-128"/>
            </a:endParaRPr>
          </a:p>
          <a:p>
            <a:pPr lvl="1" eaLnBrk="1" hangingPunct="1">
              <a:buClrTx/>
              <a:buSzTx/>
              <a:buFontTx/>
              <a:buNone/>
            </a:pPr>
            <a:r>
              <a:rPr lang="de-DE" altLang="de-DE" dirty="0">
                <a:solidFill>
                  <a:schemeClr val="tx2"/>
                </a:solidFill>
                <a:ea typeface="MS PGothic" panose="020B0600070205080204" pitchFamily="34" charset="-128"/>
              </a:rPr>
              <a:t>9.3	Integrierte Sanierungsplanung </a:t>
            </a:r>
            <a:r>
              <a:rPr lang="mr-IN" altLang="de-DE" dirty="0">
                <a:solidFill>
                  <a:schemeClr val="tx2"/>
                </a:solidFill>
                <a:ea typeface="MS PGothic" panose="020B0600070205080204" pitchFamily="34" charset="-128"/>
              </a:rPr>
              <a:t>–</a:t>
            </a:r>
            <a:r>
              <a:rPr lang="de-DE" altLang="de-DE" dirty="0">
                <a:solidFill>
                  <a:schemeClr val="tx2"/>
                </a:solidFill>
                <a:ea typeface="MS PGothic" panose="020B0600070205080204" pitchFamily="34" charset="-128"/>
              </a:rPr>
              <a:t> im Detail auf Gesellschafts- und    	Monatsebene</a:t>
            </a:r>
          </a:p>
          <a:p>
            <a:pPr lvl="1" eaLnBrk="1" hangingPunct="1">
              <a:buClrTx/>
              <a:buSzTx/>
              <a:buFontTx/>
              <a:buNone/>
            </a:pPr>
            <a:r>
              <a:rPr lang="de-DE" altLang="de-DE" dirty="0">
                <a:solidFill>
                  <a:schemeClr val="tx2"/>
                </a:solidFill>
                <a:ea typeface="MS PGothic" panose="020B0600070205080204" pitchFamily="34" charset="-128"/>
              </a:rPr>
              <a:t>9.4 	Kopie Vollständigkeitserklärung</a:t>
            </a:r>
          </a:p>
          <a:p>
            <a:pPr lvl="1" eaLnBrk="1" hangingPunct="1">
              <a:buClrTx/>
              <a:buSzTx/>
              <a:buFontTx/>
              <a:buNone/>
            </a:pPr>
            <a:r>
              <a:rPr lang="de-DE" altLang="de-DE" dirty="0">
                <a:solidFill>
                  <a:schemeClr val="tx2"/>
                </a:solidFill>
                <a:ea typeface="MS PGothic" panose="020B0600070205080204" pitchFamily="34" charset="-128"/>
              </a:rPr>
              <a:t>9.5 	Kopie Auftragsschreiben</a:t>
            </a:r>
          </a:p>
          <a:p>
            <a:pPr lvl="1" eaLnBrk="1" hangingPunct="1">
              <a:buClrTx/>
              <a:buSzTx/>
              <a:buFontTx/>
              <a:buNone/>
            </a:pPr>
            <a:r>
              <a:rPr lang="de-DE" altLang="de-DE" dirty="0">
                <a:solidFill>
                  <a:schemeClr val="tx2"/>
                </a:solidFill>
                <a:ea typeface="MS PGothic" panose="020B0600070205080204" pitchFamily="34" charset="-128"/>
              </a:rPr>
              <a:t>9.6 	Liste  der wesentlichen Verträge mit Eckdaten</a:t>
            </a:r>
          </a:p>
          <a:p>
            <a:pPr lvl="1" eaLnBrk="1" hangingPunct="1">
              <a:buClrTx/>
              <a:buSzTx/>
              <a:buFontTx/>
              <a:buNone/>
            </a:pPr>
            <a:r>
              <a:rPr lang="de-DE" altLang="de-DE" dirty="0">
                <a:solidFill>
                  <a:schemeClr val="tx2"/>
                </a:solidFill>
                <a:ea typeface="MS PGothic" panose="020B0600070205080204" pitchFamily="34" charset="-128"/>
              </a:rPr>
              <a:t>9.7	.....</a:t>
            </a:r>
          </a:p>
          <a:p>
            <a:pPr lvl="1" eaLnBrk="1" hangingPunct="1">
              <a:spcBef>
                <a:spcPct val="0"/>
              </a:spcBef>
              <a:buClr>
                <a:schemeClr val="tx1"/>
              </a:buClr>
              <a:buSzPct val="100000"/>
              <a:buFontTx/>
              <a:buNone/>
            </a:pPr>
            <a:endParaRPr lang="de-DE" altLang="de-DE" sz="1600" dirty="0">
              <a:ea typeface="MS PGothic" panose="020B0600070205080204" pitchFamily="34" charset="-128"/>
            </a:endParaRPr>
          </a:p>
          <a:p>
            <a:pPr eaLnBrk="1" hangingPunct="1">
              <a:spcBef>
                <a:spcPct val="0"/>
              </a:spcBef>
              <a:buFont typeface="Arial" panose="020B0604020202020204" pitchFamily="34" charset="0"/>
              <a:buNone/>
            </a:pPr>
            <a:endParaRPr lang="de-DE" altLang="de-DE" sz="1600" dirty="0"/>
          </a:p>
          <a:p>
            <a:pPr eaLnBrk="1" hangingPunct="1">
              <a:spcBef>
                <a:spcPct val="0"/>
              </a:spcBef>
              <a:buFont typeface="Arial" panose="020B0604020202020204" pitchFamily="34" charset="0"/>
              <a:buNone/>
            </a:pPr>
            <a:endParaRPr lang="de-DE" altLang="de-DE" sz="16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Foliennummernplatzhalter 3">
            <a:extLst>
              <a:ext uri="{FF2B5EF4-FFF2-40B4-BE49-F238E27FC236}">
                <a16:creationId xmlns:a16="http://schemas.microsoft.com/office/drawing/2014/main" id="{6672036C-5DFD-4DB0-BB11-077354D5622B}"/>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82612C95-D74B-4BB5-BB0E-94532A4555B2}" type="slidenum">
              <a:rPr lang="de-DE" altLang="de-DE" sz="1000"/>
              <a:pPr>
                <a:spcBef>
                  <a:spcPct val="0"/>
                </a:spcBef>
                <a:buClrTx/>
                <a:buSzTx/>
                <a:buFontTx/>
                <a:buNone/>
              </a:pPr>
              <a:t>63</a:t>
            </a:fld>
            <a:endParaRPr lang="de-DE" altLang="de-DE" sz="1000"/>
          </a:p>
        </p:txBody>
      </p:sp>
      <p:sp>
        <p:nvSpPr>
          <p:cNvPr id="54276" name="Inhaltsplatzhalter 2">
            <a:extLst>
              <a:ext uri="{FF2B5EF4-FFF2-40B4-BE49-F238E27FC236}">
                <a16:creationId xmlns:a16="http://schemas.microsoft.com/office/drawing/2014/main" id="{753D4101-738D-4BCD-B40D-95DF6C870F2A}"/>
              </a:ext>
            </a:extLst>
          </p:cNvPr>
          <p:cNvSpPr txBox="1">
            <a:spLocks/>
          </p:cNvSpPr>
          <p:nvPr/>
        </p:nvSpPr>
        <p:spPr bwMode="auto">
          <a:xfrm>
            <a:off x="457200" y="1125538"/>
            <a:ext cx="8229600"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spcBef>
                <a:spcPct val="0"/>
              </a:spcBef>
              <a:buClr>
                <a:schemeClr val="tx1"/>
              </a:buClr>
              <a:buSzPct val="100000"/>
              <a:buFontTx/>
              <a:buNone/>
            </a:pPr>
            <a:endParaRPr lang="de-DE" altLang="de-DE" sz="1600">
              <a:ea typeface="MS PGothic" panose="020B0600070205080204" pitchFamily="34" charset="-128"/>
            </a:endParaRPr>
          </a:p>
          <a:p>
            <a:pPr eaLnBrk="1" hangingPunct="1">
              <a:spcBef>
                <a:spcPct val="0"/>
              </a:spcBef>
              <a:buFont typeface="Arial" panose="020B0604020202020204" pitchFamily="34" charset="0"/>
              <a:buNone/>
            </a:pPr>
            <a:endParaRPr lang="de-DE" altLang="de-DE" sz="1600"/>
          </a:p>
          <a:p>
            <a:pPr eaLnBrk="1" hangingPunct="1">
              <a:spcBef>
                <a:spcPct val="0"/>
              </a:spcBef>
              <a:buFont typeface="Arial" panose="020B0604020202020204" pitchFamily="34" charset="0"/>
              <a:buNone/>
            </a:pPr>
            <a:endParaRPr lang="de-DE" altLang="de-DE" sz="1600"/>
          </a:p>
        </p:txBody>
      </p:sp>
      <p:graphicFrame>
        <p:nvGraphicFramePr>
          <p:cNvPr id="5" name="Tabelle 4">
            <a:extLst>
              <a:ext uri="{FF2B5EF4-FFF2-40B4-BE49-F238E27FC236}">
                <a16:creationId xmlns:a16="http://schemas.microsoft.com/office/drawing/2014/main" id="{6E4FD348-DA11-4C47-BD35-70D00B1F76CD}"/>
              </a:ext>
            </a:extLst>
          </p:cNvPr>
          <p:cNvGraphicFramePr>
            <a:graphicFrameLocks noGrp="1"/>
          </p:cNvGraphicFramePr>
          <p:nvPr/>
        </p:nvGraphicFramePr>
        <p:xfrm>
          <a:off x="539750" y="1187450"/>
          <a:ext cx="8280400" cy="4883150"/>
        </p:xfrm>
        <a:graphic>
          <a:graphicData uri="http://schemas.openxmlformats.org/drawingml/2006/table">
            <a:tbl>
              <a:tblPr/>
              <a:tblGrid>
                <a:gridCol w="458788">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gridCol w="1439862">
                  <a:extLst>
                    <a:ext uri="{9D8B030D-6E8A-4147-A177-3AD203B41FA5}">
                      <a16:colId xmlns:a16="http://schemas.microsoft.com/office/drawing/2014/main" val="20002"/>
                    </a:ext>
                  </a:extLst>
                </a:gridCol>
                <a:gridCol w="1223963">
                  <a:extLst>
                    <a:ext uri="{9D8B030D-6E8A-4147-A177-3AD203B41FA5}">
                      <a16:colId xmlns:a16="http://schemas.microsoft.com/office/drawing/2014/main" val="20003"/>
                    </a:ext>
                  </a:extLst>
                </a:gridCol>
                <a:gridCol w="1008062">
                  <a:extLst>
                    <a:ext uri="{9D8B030D-6E8A-4147-A177-3AD203B41FA5}">
                      <a16:colId xmlns:a16="http://schemas.microsoft.com/office/drawing/2014/main" val="20004"/>
                    </a:ext>
                  </a:extLst>
                </a:gridCol>
                <a:gridCol w="2016125">
                  <a:extLst>
                    <a:ext uri="{9D8B030D-6E8A-4147-A177-3AD203B41FA5}">
                      <a16:colId xmlns:a16="http://schemas.microsoft.com/office/drawing/2014/main" val="20005"/>
                    </a:ext>
                  </a:extLst>
                </a:gridCol>
              </a:tblGrid>
              <a:tr h="447675">
                <a:tc gridSpan="6">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b="1" i="0" u="none" strike="noStrike" cap="none" normalizeH="0" baseline="0">
                          <a:ln>
                            <a:noFill/>
                          </a:ln>
                          <a:solidFill>
                            <a:schemeClr val="bg1"/>
                          </a:solidFill>
                          <a:effectLst/>
                          <a:latin typeface="Arial" pitchFamily="34" charset="0"/>
                          <a:ea typeface="MS PGothic" pitchFamily="34" charset="-128"/>
                          <a:cs typeface="Arial" pitchFamily="34" charset="0"/>
                        </a:rPr>
                        <a:t>Liste erhaltene Unterlagen</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492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Nr.</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Dokument / Bezeichnung</a:t>
                      </a:r>
                    </a:p>
                  </a:txBody>
                  <a:tcPr marL="91432" marR="91432" marT="45705" marB="45705" anchor="ctr" horzOverflow="overflow">
                    <a:lnL w="12700" cap="flat" cmpd="sng" algn="ctr">
                      <a:solidFill>
                        <a:schemeClr val="tx1"/>
                      </a:solidFill>
                      <a:prstDash val="solid"/>
                      <a:round/>
                      <a:headEnd type="none" w="med" len="med"/>
                      <a:tailEnd type="none" w="med" len="med"/>
                    </a:lnL>
                    <a:lnR w="6350" cap="flat" cmpd="sng" algn="ctr">
                      <a:solidFill>
                        <a:srgbClr val="59595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Empfänger</a:t>
                      </a: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geliefert von</a:t>
                      </a: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erhalten am</a:t>
                      </a: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Relevanz für folgenden Bereich im Sanierungskonzept</a:t>
                      </a:r>
                    </a:p>
                  </a:txBody>
                  <a:tcPr marL="91432" marR="91432" marT="45705" marB="45705" anchor="ctr" horzOverflow="overflow">
                    <a:lnL w="6350" cap="flat" cmpd="sng" algn="ctr">
                      <a:solidFill>
                        <a:srgbClr val="595959"/>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92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2"/>
                          </a:solidFill>
                          <a:effectLst/>
                          <a:latin typeface="Arial" pitchFamily="34" charset="0"/>
                          <a:ea typeface="MS PGothic" pitchFamily="34" charset="-128"/>
                          <a:cs typeface="Arial" pitchFamily="34" charset="0"/>
                        </a:rPr>
                        <a:t>1</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Organigramm des Unternehmens</a:t>
                      </a:r>
                    </a:p>
                  </a:txBody>
                  <a:tcPr marL="91432" marR="91432" marT="45705" marB="45705" anchor="ctr" horzOverflow="overflow">
                    <a:lnL w="12700" cap="flat" cmpd="sng" algn="ctr">
                      <a:solidFill>
                        <a:schemeClr val="tx1"/>
                      </a:solidFill>
                      <a:prstDash val="solid"/>
                      <a:round/>
                      <a:headEnd type="none" w="med" len="med"/>
                      <a:tailEnd type="none" w="med" len="med"/>
                    </a:lnL>
                    <a:lnR w="6350" cap="flat" cmpd="sng" algn="ctr">
                      <a:solidFill>
                        <a:srgbClr val="595959"/>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MAX MUSTERMANN</a:t>
                      </a: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Geschäftsführung</a:t>
                      </a: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XX.YY.ZZZZ</a:t>
                      </a: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Darstellung und Analyse des Unternehmens (Unternehmensstrukturen)</a:t>
                      </a:r>
                    </a:p>
                  </a:txBody>
                  <a:tcPr marL="91432" marR="91432" marT="45705" marB="45705" anchor="ctr" horzOverflow="overflow">
                    <a:lnL w="6350" cap="flat" cmpd="sng" algn="ctr">
                      <a:solidFill>
                        <a:srgbClr val="595959"/>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92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2"/>
                          </a:solidFill>
                          <a:effectLst/>
                          <a:latin typeface="Arial" pitchFamily="34" charset="0"/>
                          <a:ea typeface="MS PGothic" pitchFamily="34" charset="-128"/>
                          <a:cs typeface="Arial" pitchFamily="34" charset="0"/>
                        </a:rPr>
                        <a:t>2</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Gesellschafsvertrag</a:t>
                      </a:r>
                    </a:p>
                  </a:txBody>
                  <a:tcPr marL="91432" marR="91432" marT="45705" marB="45705" anchor="ctr" horzOverflow="overflow">
                    <a:lnL w="12700" cap="flat" cmpd="sng" algn="ctr">
                      <a:solidFill>
                        <a:schemeClr val="tx1"/>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MAX MUSTERMANN</a:t>
                      </a: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Geschäftsführung</a:t>
                      </a: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XX.YY.ZZZZ</a:t>
                      </a: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Darstellung und Analyse des Unternehmens (Rechtliche Verhältnisse)</a:t>
                      </a:r>
                    </a:p>
                  </a:txBody>
                  <a:tcPr marL="91432" marR="91432" marT="45705" marB="45705" anchor="ctr" horzOverflow="overflow">
                    <a:lnL w="6350" cap="flat" cmpd="sng" algn="ctr">
                      <a:solidFill>
                        <a:srgbClr val="595959"/>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492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2"/>
                          </a:solidFill>
                          <a:effectLst/>
                          <a:latin typeface="Frutiger 45 light" pitchFamily="34" charset="0"/>
                          <a:ea typeface="MS PGothic" pitchFamily="34" charset="-128"/>
                          <a:cs typeface="Arial" pitchFamily="34" charset="0"/>
                        </a:rPr>
                        <a:t>3</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Bankenspiegel</a:t>
                      </a:r>
                    </a:p>
                  </a:txBody>
                  <a:tcPr marL="91432" marR="91432" marT="45705" marB="45705" anchor="ctr" horzOverflow="overflow">
                    <a:lnL w="12700" cap="flat" cmpd="sng" algn="ctr">
                      <a:solidFill>
                        <a:schemeClr val="tx1"/>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MAX MUSTERMANN</a:t>
                      </a: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Leiter Finanzen</a:t>
                      </a: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XX.YY.ZZZZ</a:t>
                      </a: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1"/>
                          </a:solidFill>
                          <a:effectLst/>
                          <a:latin typeface="Arial" pitchFamily="34" charset="0"/>
                          <a:ea typeface="MS PGothic" pitchFamily="34" charset="-128"/>
                          <a:cs typeface="Arial" pitchFamily="34" charset="0"/>
                        </a:rPr>
                        <a:t>Darstellung und Analyse des Unternehmens (Finanzwirt-schaftliche Verhältnisse)</a:t>
                      </a:r>
                    </a:p>
                  </a:txBody>
                  <a:tcPr marL="91432" marR="91432" marT="45705" marB="45705" anchor="ctr" horzOverflow="overflow">
                    <a:lnL w="6350" cap="flat" cmpd="sng" algn="ctr">
                      <a:solidFill>
                        <a:srgbClr val="595959"/>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a:ln>
                            <a:noFill/>
                          </a:ln>
                          <a:solidFill>
                            <a:schemeClr val="tx2"/>
                          </a:solidFill>
                          <a:effectLst/>
                          <a:latin typeface="Frutiger 45 light" pitchFamily="34" charset="0"/>
                          <a:ea typeface="MS PGothic" pitchFamily="34" charset="-128"/>
                          <a:cs typeface="Arial" pitchFamily="34" charset="0"/>
                        </a:rPr>
                        <a:t>4</a:t>
                      </a: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rPr>
                        <a:t>…</a:t>
                      </a:r>
                    </a:p>
                  </a:txBody>
                  <a:tcPr marL="91432" marR="91432" marT="45705" marB="45705" anchor="ctr" horzOverflow="overflow">
                    <a:lnL w="12700" cap="flat" cmpd="sng" algn="ctr">
                      <a:solidFill>
                        <a:schemeClr val="tx1"/>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000" b="0" i="0" u="none" strike="noStrike" cap="none" normalizeH="0" baseline="0">
                        <a:ln>
                          <a:noFill/>
                        </a:ln>
                        <a:solidFill>
                          <a:schemeClr val="tx2"/>
                        </a:solidFill>
                        <a:effectLst/>
                        <a:latin typeface="Frutiger 45 light"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000" b="0" i="0" u="none" strike="noStrike" cap="none" normalizeH="0" baseline="0">
                        <a:ln>
                          <a:noFill/>
                        </a:ln>
                        <a:solidFill>
                          <a:schemeClr val="tx2"/>
                        </a:solidFill>
                        <a:effectLst/>
                        <a:latin typeface="Frutiger 45 light"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000" b="0" i="0" u="none" strike="noStrike" cap="none" normalizeH="0" baseline="0">
                        <a:ln>
                          <a:noFill/>
                        </a:ln>
                        <a:solidFill>
                          <a:schemeClr val="tx2"/>
                        </a:solidFill>
                        <a:effectLst/>
                        <a:latin typeface="Frutiger 45 light"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6350" cap="flat" cmpd="sng" algn="ctr">
                      <a:solidFill>
                        <a:srgbClr val="5959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47675">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de-DE" altLang="de-DE" sz="1000" b="0" i="0" u="none" strike="noStrike" cap="none" normalizeH="0" baseline="0">
                        <a:ln>
                          <a:noFill/>
                        </a:ln>
                        <a:solidFill>
                          <a:schemeClr val="tx2"/>
                        </a:solidFill>
                        <a:effectLst/>
                        <a:latin typeface="Frutiger 45 light"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12700" cap="flat" cmpd="sng" algn="ctr">
                      <a:solidFill>
                        <a:schemeClr val="tx1"/>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6350" cap="flat" cmpd="sng" algn="ctr">
                      <a:solidFill>
                        <a:srgbClr val="595959"/>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989E20"/>
                        </a:buClr>
                        <a:buSzPct val="150000"/>
                        <a:buFont typeface="Frutiger 45 light" pitchFamily="34" charset="0"/>
                        <a:defRPr>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defRPr sz="1600">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defRPr sz="1400">
                          <a:solidFill>
                            <a:schemeClr val="tx1"/>
                          </a:solidFill>
                          <a:latin typeface="Arial" pitchFamily="34" charset="0"/>
                          <a:ea typeface="Arial" pitchFamily="34" charset="0"/>
                          <a:cs typeface="Arial" pitchFamily="34" charset="0"/>
                        </a:defRPr>
                      </a:lvl3pPr>
                      <a:lvl4pPr marL="1600200" indent="-228600">
                        <a:spcBef>
                          <a:spcPct val="20000"/>
                        </a:spcBef>
                        <a:defRPr sz="1200">
                          <a:solidFill>
                            <a:schemeClr val="tx1"/>
                          </a:solidFill>
                          <a:latin typeface="Arial" pitchFamily="34" charset="0"/>
                          <a:ea typeface="Arial" pitchFamily="34" charset="0"/>
                          <a:cs typeface="Arial" pitchFamily="34" charset="0"/>
                        </a:defRPr>
                      </a:lvl4pPr>
                      <a:lvl5pPr marL="2057400" indent="-228600">
                        <a:spcBef>
                          <a:spcPct val="2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200">
                          <a:solidFill>
                            <a:schemeClr val="tx1"/>
                          </a:solidFill>
                          <a:latin typeface="Arial" pitchFamily="34" charset="0"/>
                          <a:ea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altLang="de-DE" sz="1000" b="1" i="0" u="none" strike="noStrike" cap="none" normalizeH="0" baseline="0">
                        <a:ln>
                          <a:noFill/>
                        </a:ln>
                        <a:solidFill>
                          <a:schemeClr val="tx1"/>
                        </a:solidFill>
                        <a:effectLst/>
                        <a:latin typeface="Arial" pitchFamily="34" charset="0"/>
                        <a:ea typeface="MS PGothic" pitchFamily="34" charset="-128"/>
                        <a:cs typeface="Arial" pitchFamily="34" charset="0"/>
                      </a:endParaRPr>
                    </a:p>
                  </a:txBody>
                  <a:tcPr marL="91432" marR="91432" marT="45705" marB="45705" anchor="ctr" horzOverflow="overflow">
                    <a:lnL w="6350" cap="flat" cmpd="sng" algn="ctr">
                      <a:solidFill>
                        <a:srgbClr val="595959"/>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595959"/>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Titel 3">
            <a:extLst>
              <a:ext uri="{FF2B5EF4-FFF2-40B4-BE49-F238E27FC236}">
                <a16:creationId xmlns:a16="http://schemas.microsoft.com/office/drawing/2014/main" id="{40F1B501-DFF6-4DE3-B090-C2D87C5317AF}"/>
              </a:ext>
            </a:extLst>
          </p:cNvPr>
          <p:cNvSpPr>
            <a:spLocks noGrp="1"/>
          </p:cNvSpPr>
          <p:nvPr>
            <p:ph type="title"/>
          </p:nvPr>
        </p:nvSpPr>
        <p:spPr>
          <a:xfrm>
            <a:off x="457200" y="44450"/>
            <a:ext cx="8219256" cy="1143000"/>
          </a:xfrm>
        </p:spPr>
        <p:txBody>
          <a:bodyPr/>
          <a:lstStyle/>
          <a:p>
            <a:r>
              <a:rPr lang="de-DE" altLang="en-US" dirty="0"/>
              <a:t>9. Anhang mit Dokumentation der Arbeitsschritte</a:t>
            </a:r>
            <a:br>
              <a:rPr lang="de-DE" altLang="en-US" dirty="0"/>
            </a:br>
            <a:r>
              <a:rPr lang="de-DE" altLang="en-US" sz="2000" dirty="0"/>
              <a:t>9.1 Liste der vom Mandanten erhaltenen Unterlagen</a:t>
            </a:r>
          </a:p>
        </p:txBody>
      </p:sp>
    </p:spTree>
    <p:extLst>
      <p:ext uri="{BB962C8B-B14F-4D97-AF65-F5344CB8AC3E}">
        <p14:creationId xmlns:p14="http://schemas.microsoft.com/office/powerpoint/2010/main" val="4009803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a:extLst>
              <a:ext uri="{FF2B5EF4-FFF2-40B4-BE49-F238E27FC236}">
                <a16:creationId xmlns:a16="http://schemas.microsoft.com/office/drawing/2014/main" id="{0EDF6E00-5152-461A-8CEB-6EFECCCF932D}"/>
              </a:ext>
            </a:extLst>
          </p:cNvPr>
          <p:cNvSpPr txBox="1">
            <a:spLocks noChangeArrowheads="1"/>
          </p:cNvSpPr>
          <p:nvPr/>
        </p:nvSpPr>
        <p:spPr bwMode="gray">
          <a:xfrm>
            <a:off x="179388" y="1196975"/>
            <a:ext cx="8713787" cy="1725613"/>
          </a:xfrm>
          <a:prstGeom prst="rect">
            <a:avLst/>
          </a:prstGeom>
          <a:solidFill>
            <a:schemeClr val="bg1">
              <a:lumMod val="95000"/>
            </a:schemeClr>
          </a:solidFill>
          <a:ln w="9525">
            <a:solidFill>
              <a:schemeClr val="bg1">
                <a:lumMod val="95000"/>
              </a:schemeClr>
            </a:solidFill>
            <a:miter lim="800000"/>
            <a:headEnd/>
            <a:tailEnd/>
          </a:ln>
          <a:effectLst/>
        </p:spPr>
        <p:txBody>
          <a:bodyPr/>
          <a:lstStyle>
            <a:lvl1pPr defTabSz="801688">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defTabSz="801688">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defTabSz="801688">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defTabSz="801688">
              <a:spcBef>
                <a:spcPct val="20000"/>
              </a:spcBef>
              <a:buChar char="–"/>
              <a:defRPr sz="1400">
                <a:solidFill>
                  <a:schemeClr val="tx1"/>
                </a:solidFill>
                <a:latin typeface="Arial" pitchFamily="34" charset="0"/>
                <a:ea typeface="Arial" pitchFamily="34" charset="0"/>
                <a:cs typeface="Arial" pitchFamily="34" charset="0"/>
              </a:defRPr>
            </a:lvl4pPr>
            <a:lvl5pPr marL="2057400" indent="-228600" defTabSz="801688">
              <a:spcBef>
                <a:spcPct val="20000"/>
              </a:spcBef>
              <a:defRPr sz="1400">
                <a:solidFill>
                  <a:schemeClr val="tx1"/>
                </a:solidFill>
                <a:latin typeface="Arial" pitchFamily="34" charset="0"/>
                <a:ea typeface="Arial" pitchFamily="34" charset="0"/>
                <a:cs typeface="Arial" pitchFamily="34" charset="0"/>
              </a:defRPr>
            </a:lvl5pPr>
            <a:lvl6pPr marL="25146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marL="0" lvl="1">
              <a:lnSpc>
                <a:spcPct val="120000"/>
              </a:lnSpc>
              <a:spcAft>
                <a:spcPts val="600"/>
              </a:spcAft>
              <a:buSzPct val="90000"/>
              <a:buFont typeface="Frutiger 45 light" pitchFamily="34" charset="0"/>
              <a:buNone/>
              <a:defRPr/>
            </a:pPr>
            <a:r>
              <a:rPr lang="de-DE" altLang="de-DE" sz="1400" b="1" dirty="0">
                <a:ea typeface="MS PGothic" pitchFamily="34" charset="-128"/>
              </a:rPr>
              <a:t>Auftragsbeschreibung</a:t>
            </a:r>
          </a:p>
          <a:p>
            <a:pPr>
              <a:buFont typeface="Frutiger 45 light" pitchFamily="34" charset="0"/>
              <a:buNone/>
              <a:defRPr/>
            </a:pPr>
            <a:r>
              <a:rPr lang="de-DE" altLang="de-DE" sz="1300" dirty="0"/>
              <a:t>Meine Leistungen stellen weder eine Abschlussprüfung gemäß den Grundsätzen ordnungsmäßiger Abschlussprüfung noch eine prüferische Durchsicht, Untersuchung oder einen anderen Prüfungsauftrag gemäß den Prüfungsgrundsätzen dar. Daher werde ich für den Jahresabschluss oder andere Finanzinformationen (einschließlich zukunftsorientierter Finanzinformationen), die mir im Rahmen der Auftragsdurchführung für die [Unternehmen] zugänglich gemacht worden sind, weder einen Bestätigungsvermerk noch eine andere Art der Zusicherung gemäß den maßgeblichen Prüfungsgrundsätzen erteilen.</a:t>
            </a:r>
          </a:p>
          <a:p>
            <a:pPr marL="0" lvl="1">
              <a:lnSpc>
                <a:spcPct val="120000"/>
              </a:lnSpc>
              <a:buSzPct val="90000"/>
              <a:buFont typeface="Frutiger 45 light" pitchFamily="34" charset="0"/>
              <a:buNone/>
              <a:defRPr/>
            </a:pPr>
            <a:endParaRPr lang="de-DE" altLang="de-DE" sz="1300" b="1" dirty="0">
              <a:ea typeface="MS PGothic" pitchFamily="34" charset="-128"/>
            </a:endParaRPr>
          </a:p>
        </p:txBody>
      </p:sp>
      <p:sp>
        <p:nvSpPr>
          <p:cNvPr id="10243" name="Titel 3">
            <a:extLst>
              <a:ext uri="{FF2B5EF4-FFF2-40B4-BE49-F238E27FC236}">
                <a16:creationId xmlns:a16="http://schemas.microsoft.com/office/drawing/2014/main" id="{10A50C0B-FB25-4C3B-A314-D147BF600A0F}"/>
              </a:ext>
            </a:extLst>
          </p:cNvPr>
          <p:cNvSpPr>
            <a:spLocks noGrp="1"/>
          </p:cNvSpPr>
          <p:nvPr>
            <p:ph type="title"/>
          </p:nvPr>
        </p:nvSpPr>
        <p:spPr>
          <a:xfrm>
            <a:off x="457200" y="44450"/>
            <a:ext cx="7354888" cy="1143000"/>
          </a:xfrm>
        </p:spPr>
        <p:txBody>
          <a:bodyPr/>
          <a:lstStyle/>
          <a:p>
            <a:r>
              <a:rPr lang="de-DE" altLang="en-US" dirty="0"/>
              <a:t>1. Auftragsgegenstand und -umfang</a:t>
            </a:r>
          </a:p>
        </p:txBody>
      </p:sp>
      <p:sp>
        <p:nvSpPr>
          <p:cNvPr id="17412" name="Foliennummernplatzhalter 3">
            <a:extLst>
              <a:ext uri="{FF2B5EF4-FFF2-40B4-BE49-F238E27FC236}">
                <a16:creationId xmlns:a16="http://schemas.microsoft.com/office/drawing/2014/main" id="{0F23D180-7DB8-484E-9DB6-DF2607F37EA4}"/>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Muster Folie </a:t>
            </a:r>
            <a:fld id="{3DA4E7E9-3807-4BD7-8E19-6E83DFD2EC30}" type="slidenum">
              <a:rPr lang="de-DE" altLang="de-DE" sz="1000"/>
              <a:pPr>
                <a:spcBef>
                  <a:spcPct val="0"/>
                </a:spcBef>
                <a:buClrTx/>
                <a:buSzTx/>
                <a:buFontTx/>
                <a:buNone/>
              </a:pPr>
              <a:t>7</a:t>
            </a:fld>
            <a:endParaRPr lang="de-DE" altLang="de-DE" sz="1000"/>
          </a:p>
        </p:txBody>
      </p:sp>
      <p:sp>
        <p:nvSpPr>
          <p:cNvPr id="5" name="Rectangle 3">
            <a:extLst>
              <a:ext uri="{FF2B5EF4-FFF2-40B4-BE49-F238E27FC236}">
                <a16:creationId xmlns:a16="http://schemas.microsoft.com/office/drawing/2014/main" id="{E128DBC0-B8C1-4F9D-95EC-6D48BCA6B9AD}"/>
              </a:ext>
            </a:extLst>
          </p:cNvPr>
          <p:cNvSpPr txBox="1">
            <a:spLocks noChangeArrowheads="1"/>
          </p:cNvSpPr>
          <p:nvPr/>
        </p:nvSpPr>
        <p:spPr bwMode="gray">
          <a:xfrm>
            <a:off x="179388" y="3078163"/>
            <a:ext cx="8713787" cy="2943225"/>
          </a:xfrm>
          <a:prstGeom prst="rect">
            <a:avLst/>
          </a:prstGeom>
          <a:solidFill>
            <a:schemeClr val="bg1">
              <a:lumMod val="95000"/>
            </a:schemeClr>
          </a:solidFill>
          <a:ln w="9525">
            <a:solidFill>
              <a:schemeClr val="bg1">
                <a:lumMod val="95000"/>
              </a:schemeClr>
            </a:solidFill>
            <a:miter lim="800000"/>
            <a:headEnd/>
            <a:tailEnd/>
          </a:ln>
          <a:effectLst/>
        </p:spPr>
        <p:txBody>
          <a:bodyPr/>
          <a:lstStyle>
            <a:lvl1pPr defTabSz="801688">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defTabSz="801688">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defTabSz="801688">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defTabSz="801688">
              <a:spcBef>
                <a:spcPct val="20000"/>
              </a:spcBef>
              <a:buChar char="–"/>
              <a:defRPr sz="1400">
                <a:solidFill>
                  <a:schemeClr val="tx1"/>
                </a:solidFill>
                <a:latin typeface="Arial" pitchFamily="34" charset="0"/>
                <a:ea typeface="Arial" pitchFamily="34" charset="0"/>
                <a:cs typeface="Arial" pitchFamily="34" charset="0"/>
              </a:defRPr>
            </a:lvl4pPr>
            <a:lvl5pPr marL="2057400" indent="-228600" defTabSz="801688">
              <a:spcBef>
                <a:spcPct val="20000"/>
              </a:spcBef>
              <a:defRPr sz="1400">
                <a:solidFill>
                  <a:schemeClr val="tx1"/>
                </a:solidFill>
                <a:latin typeface="Arial" pitchFamily="34" charset="0"/>
                <a:ea typeface="Arial" pitchFamily="34" charset="0"/>
                <a:cs typeface="Arial" pitchFamily="34" charset="0"/>
              </a:defRPr>
            </a:lvl5pPr>
            <a:lvl6pPr marL="25146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marL="0" lvl="1">
              <a:lnSpc>
                <a:spcPct val="120000"/>
              </a:lnSpc>
              <a:spcAft>
                <a:spcPts val="600"/>
              </a:spcAft>
              <a:buSzPct val="90000"/>
              <a:buFont typeface="Frutiger 45 light" pitchFamily="34" charset="0"/>
              <a:buNone/>
              <a:defRPr/>
            </a:pPr>
            <a:r>
              <a:rPr lang="de-DE" altLang="de-DE" sz="1400" b="1" dirty="0">
                <a:ea typeface="MS PGothic" pitchFamily="34" charset="-128"/>
              </a:rPr>
              <a:t>Auftragsdurchführung</a:t>
            </a:r>
          </a:p>
          <a:p>
            <a:pPr>
              <a:buFont typeface="Frutiger 45 light" pitchFamily="34" charset="0"/>
              <a:buNone/>
              <a:defRPr/>
            </a:pPr>
            <a:r>
              <a:rPr lang="de-DE" altLang="de-DE" sz="1300" dirty="0"/>
              <a:t>Ich habe meine Arbeiten am [Datum] begonnen und am [Datum] abgeschlossen. Infolgedessen berücksichtigt mein Bericht keine Ereignisse und Sachverhalte, die nach dem Abschluss der Arbeiten eingetreten sind. Im Rahmen meiner Untersuchungen habe ich alle Betriebsstätten besucht und mich vor Ort mit den Gegebenheiten vertraut gemacht. Ich habe der Gesellschaft zu Beginn meiner Arbeiten eine umfassende Informationsanforderungsliste übergeben. Die in diesem Zusammenhang wichtigsten Unterlagen und Auskunftspersonen auf Seiten der MUSTERGESELLSCHAFT und Dritter, die die wesentlichen Grundlagen für die in diesem Gutachten enthaltenen Informationen darstellen, habe ich in der Anlage X im Anhang dokumentiert. Die Grundlage für die in diesem Bericht enthaltenen Finanzinformationen bilden im Wesentlichen:</a:t>
            </a:r>
          </a:p>
          <a:p>
            <a:pPr marL="177800" indent="-177800">
              <a:buClr>
                <a:srgbClr val="002060"/>
              </a:buClr>
              <a:buFont typeface="Wingdings" pitchFamily="2" charset="2"/>
              <a:buChar char="§"/>
              <a:defRPr/>
            </a:pPr>
            <a:r>
              <a:rPr lang="de-DE" altLang="de-DE" sz="1300" dirty="0"/>
              <a:t>XY</a:t>
            </a:r>
          </a:p>
          <a:p>
            <a:pPr marL="177800" indent="-177800">
              <a:buClr>
                <a:srgbClr val="002060"/>
              </a:buClr>
              <a:buFont typeface="Wingdings" pitchFamily="2" charset="2"/>
              <a:buChar char="§"/>
              <a:defRPr/>
            </a:pPr>
            <a:r>
              <a:rPr lang="de-DE" altLang="de-DE" sz="1300" dirty="0"/>
              <a:t>...</a:t>
            </a:r>
          </a:p>
          <a:p>
            <a:pPr>
              <a:buClr>
                <a:srgbClr val="0C2DB9"/>
              </a:buClr>
              <a:buFont typeface="Frutiger 45 light" pitchFamily="34" charset="0"/>
              <a:buNone/>
              <a:defRPr/>
            </a:pPr>
            <a:r>
              <a:rPr lang="de-DE" altLang="de-DE" sz="1300" dirty="0"/>
              <a:t>Der Inhalt meines Berichts wurde von der Geschäftsführung der MUSTERGESELLSCHAFT, Herrn MAX MUSTERMANN, geprüft. Dieser hat mir gegenüber dessen sachliche Richtigkeit bestätigt.</a:t>
            </a:r>
          </a:p>
          <a:p>
            <a:pPr>
              <a:buClr>
                <a:srgbClr val="0C2DB9"/>
              </a:buClr>
              <a:buFont typeface="Frutiger 45 light" pitchFamily="34" charset="0"/>
              <a:buNone/>
              <a:defRPr/>
            </a:pPr>
            <a:endParaRPr lang="de-DE" altLang="de-DE" sz="1300" dirty="0"/>
          </a:p>
          <a:p>
            <a:pPr marL="0" lvl="1">
              <a:lnSpc>
                <a:spcPct val="120000"/>
              </a:lnSpc>
              <a:buSzPct val="90000"/>
              <a:buFont typeface="Frutiger 45 light" pitchFamily="34" charset="0"/>
              <a:buNone/>
              <a:defRPr/>
            </a:pPr>
            <a:endParaRPr lang="de-DE" altLang="de-DE" sz="1300" b="1" dirty="0">
              <a:ea typeface="MS PGothic" pitchFamily="34" charset="-128"/>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a:extLst>
              <a:ext uri="{FF2B5EF4-FFF2-40B4-BE49-F238E27FC236}">
                <a16:creationId xmlns:a16="http://schemas.microsoft.com/office/drawing/2014/main" id="{CD88479E-253E-46A5-BD54-73818B38CB95}"/>
              </a:ext>
            </a:extLst>
          </p:cNvPr>
          <p:cNvSpPr txBox="1">
            <a:spLocks noChangeArrowheads="1"/>
          </p:cNvSpPr>
          <p:nvPr/>
        </p:nvSpPr>
        <p:spPr bwMode="gray">
          <a:xfrm>
            <a:off x="179388" y="1196975"/>
            <a:ext cx="8713787" cy="2301875"/>
          </a:xfrm>
          <a:prstGeom prst="rect">
            <a:avLst/>
          </a:prstGeom>
          <a:solidFill>
            <a:schemeClr val="bg1">
              <a:lumMod val="95000"/>
            </a:schemeClr>
          </a:solidFill>
          <a:ln w="9525">
            <a:solidFill>
              <a:schemeClr val="bg1">
                <a:lumMod val="95000"/>
              </a:schemeClr>
            </a:solidFill>
            <a:miter lim="800000"/>
            <a:headEnd/>
            <a:tailEnd/>
          </a:ln>
          <a:effectLst/>
        </p:spPr>
        <p:txBody>
          <a:bodyPr/>
          <a:lstStyle>
            <a:lvl1pPr defTabSz="801688">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defTabSz="801688">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defTabSz="801688">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defTabSz="801688">
              <a:spcBef>
                <a:spcPct val="20000"/>
              </a:spcBef>
              <a:buChar char="–"/>
              <a:defRPr sz="1400">
                <a:solidFill>
                  <a:schemeClr val="tx1"/>
                </a:solidFill>
                <a:latin typeface="Arial" pitchFamily="34" charset="0"/>
                <a:ea typeface="Arial" pitchFamily="34" charset="0"/>
                <a:cs typeface="Arial" pitchFamily="34" charset="0"/>
              </a:defRPr>
            </a:lvl4pPr>
            <a:lvl5pPr marL="2057400" indent="-228600" defTabSz="801688">
              <a:spcBef>
                <a:spcPct val="20000"/>
              </a:spcBef>
              <a:defRPr sz="1400">
                <a:solidFill>
                  <a:schemeClr val="tx1"/>
                </a:solidFill>
                <a:latin typeface="Arial" pitchFamily="34" charset="0"/>
                <a:ea typeface="Arial" pitchFamily="34" charset="0"/>
                <a:cs typeface="Arial" pitchFamily="34" charset="0"/>
              </a:defRPr>
            </a:lvl5pPr>
            <a:lvl6pPr marL="25146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marL="0" lvl="1">
              <a:lnSpc>
                <a:spcPct val="120000"/>
              </a:lnSpc>
              <a:spcAft>
                <a:spcPts val="600"/>
              </a:spcAft>
              <a:buSzPct val="90000"/>
              <a:buFont typeface="Frutiger 45 light" pitchFamily="34" charset="0"/>
              <a:buNone/>
              <a:defRPr/>
            </a:pPr>
            <a:r>
              <a:rPr lang="de-DE" altLang="de-DE" sz="1400" b="1">
                <a:ea typeface="MS PGothic" pitchFamily="34" charset="-128"/>
              </a:rPr>
              <a:t>Bericht</a:t>
            </a:r>
          </a:p>
          <a:p>
            <a:pPr>
              <a:spcAft>
                <a:spcPts val="300"/>
              </a:spcAft>
              <a:buFont typeface="Frutiger 45 light" pitchFamily="34" charset="0"/>
              <a:buNone/>
              <a:defRPr/>
            </a:pPr>
            <a:r>
              <a:rPr lang="de-DE" altLang="de-DE" sz="1300"/>
              <a:t>Die seitens des IDW im Standard S 6 definierten Kernanforderungen an Sanierungskonzepte wurden in der Struktur meines Gutachtens im Wesentlichen abgebildet und spiegeln sich im inhaltlichen Aufbau wider.</a:t>
            </a:r>
          </a:p>
          <a:p>
            <a:pPr>
              <a:spcAft>
                <a:spcPts val="300"/>
              </a:spcAft>
              <a:buFont typeface="Frutiger 45 light" pitchFamily="34" charset="0"/>
              <a:buNone/>
              <a:defRPr/>
            </a:pPr>
            <a:r>
              <a:rPr lang="de-DE" altLang="de-DE" sz="1300"/>
              <a:t>Ich habe nach pflichtgemäßem Ermessen meine Untersuchungen und Anforderungen an die Größe und Organisationsstruktur der MUSTERGESELLSCHAFT angepasst. Durch die gewählte Form der Darstellung werden jedoch die grundsätzlichen Anforderungen an die Kernbestandteile eines Sanierungskonzepts, als Grundlage der Ableitung der Kernaussage zur Sanierungsfähigkeit nicht beeinträchtigt. </a:t>
            </a:r>
          </a:p>
          <a:p>
            <a:pPr>
              <a:spcAft>
                <a:spcPts val="300"/>
              </a:spcAft>
              <a:buFont typeface="Frutiger 45 light" pitchFamily="34" charset="0"/>
              <a:buNone/>
              <a:defRPr/>
            </a:pPr>
            <a:r>
              <a:rPr lang="de-DE" altLang="de-DE" sz="1300"/>
              <a:t>In meinem Bericht sind die von mir vorgenommenen Analysen und meine Untersuchungsergebnisse in Bezug auf das von mir erstellte Sanierungskonzept der MUSTERGESELLSCHAFT dokumentiert.</a:t>
            </a:r>
          </a:p>
          <a:p>
            <a:pPr marL="0" lvl="1">
              <a:lnSpc>
                <a:spcPct val="120000"/>
              </a:lnSpc>
              <a:spcAft>
                <a:spcPts val="600"/>
              </a:spcAft>
              <a:buSzPct val="90000"/>
              <a:buFont typeface="Frutiger 45 light" pitchFamily="34" charset="0"/>
              <a:buNone/>
              <a:defRPr/>
            </a:pPr>
            <a:endParaRPr lang="de-DE" altLang="de-DE" sz="1300" b="1">
              <a:ea typeface="MS PGothic" pitchFamily="34" charset="-128"/>
            </a:endParaRPr>
          </a:p>
        </p:txBody>
      </p:sp>
      <p:sp>
        <p:nvSpPr>
          <p:cNvPr id="11267" name="Titel 3">
            <a:extLst>
              <a:ext uri="{FF2B5EF4-FFF2-40B4-BE49-F238E27FC236}">
                <a16:creationId xmlns:a16="http://schemas.microsoft.com/office/drawing/2014/main" id="{5B6EFF3C-1C05-4482-B56F-C19B35DDE98A}"/>
              </a:ext>
            </a:extLst>
          </p:cNvPr>
          <p:cNvSpPr>
            <a:spLocks noGrp="1"/>
          </p:cNvSpPr>
          <p:nvPr>
            <p:ph type="title"/>
          </p:nvPr>
        </p:nvSpPr>
        <p:spPr>
          <a:xfrm>
            <a:off x="457200" y="44450"/>
            <a:ext cx="7354888" cy="1143000"/>
          </a:xfrm>
        </p:spPr>
        <p:txBody>
          <a:bodyPr/>
          <a:lstStyle/>
          <a:p>
            <a:r>
              <a:rPr lang="de-DE" altLang="en-US" dirty="0"/>
              <a:t>1. Auftragsgegenstand und -umfang</a:t>
            </a:r>
          </a:p>
        </p:txBody>
      </p:sp>
      <p:sp>
        <p:nvSpPr>
          <p:cNvPr id="19460" name="Foliennummernplatzhalter 3">
            <a:extLst>
              <a:ext uri="{FF2B5EF4-FFF2-40B4-BE49-F238E27FC236}">
                <a16:creationId xmlns:a16="http://schemas.microsoft.com/office/drawing/2014/main" id="{B8011116-8D67-4E24-94F1-9D9A7E83136C}"/>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280BCF38-56FB-4561-82A5-DE5D896817F8}" type="slidenum">
              <a:rPr lang="de-DE" altLang="de-DE" sz="1000"/>
              <a:pPr>
                <a:spcBef>
                  <a:spcPct val="0"/>
                </a:spcBef>
                <a:buClrTx/>
                <a:buSzTx/>
                <a:buFontTx/>
                <a:buNone/>
              </a:pPr>
              <a:t>8</a:t>
            </a:fld>
            <a:endParaRPr lang="de-DE" altLang="de-DE" sz="1000"/>
          </a:p>
        </p:txBody>
      </p:sp>
      <p:sp>
        <p:nvSpPr>
          <p:cNvPr id="6" name="Rectangle 3">
            <a:extLst>
              <a:ext uri="{FF2B5EF4-FFF2-40B4-BE49-F238E27FC236}">
                <a16:creationId xmlns:a16="http://schemas.microsoft.com/office/drawing/2014/main" id="{DB7A450A-FA06-4A89-9A54-BEB459C95302}"/>
              </a:ext>
            </a:extLst>
          </p:cNvPr>
          <p:cNvSpPr txBox="1">
            <a:spLocks noChangeArrowheads="1"/>
          </p:cNvSpPr>
          <p:nvPr/>
        </p:nvSpPr>
        <p:spPr bwMode="gray">
          <a:xfrm>
            <a:off x="179388" y="3654425"/>
            <a:ext cx="8713787" cy="2292350"/>
          </a:xfrm>
          <a:prstGeom prst="rect">
            <a:avLst/>
          </a:prstGeom>
          <a:solidFill>
            <a:schemeClr val="bg1">
              <a:lumMod val="95000"/>
            </a:schemeClr>
          </a:solidFill>
          <a:ln w="9525">
            <a:solidFill>
              <a:schemeClr val="bg1">
                <a:lumMod val="95000"/>
              </a:schemeClr>
            </a:solidFill>
            <a:miter lim="800000"/>
            <a:headEnd/>
            <a:tailEnd/>
          </a:ln>
          <a:effectLst/>
        </p:spPr>
        <p:txBody>
          <a:bodyPr/>
          <a:lstStyle>
            <a:lvl1pPr defTabSz="801688">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defTabSz="801688">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defTabSz="801688">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defTabSz="801688">
              <a:spcBef>
                <a:spcPct val="20000"/>
              </a:spcBef>
              <a:buChar char="–"/>
              <a:defRPr sz="1400">
                <a:solidFill>
                  <a:schemeClr val="tx1"/>
                </a:solidFill>
                <a:latin typeface="Arial" pitchFamily="34" charset="0"/>
                <a:ea typeface="Arial" pitchFamily="34" charset="0"/>
                <a:cs typeface="Arial" pitchFamily="34" charset="0"/>
              </a:defRPr>
            </a:lvl4pPr>
            <a:lvl5pPr marL="2057400" indent="-228600" defTabSz="801688">
              <a:spcBef>
                <a:spcPct val="20000"/>
              </a:spcBef>
              <a:defRPr sz="1400">
                <a:solidFill>
                  <a:schemeClr val="tx1"/>
                </a:solidFill>
                <a:latin typeface="Arial" pitchFamily="34" charset="0"/>
                <a:ea typeface="Arial" pitchFamily="34" charset="0"/>
                <a:cs typeface="Arial" pitchFamily="34" charset="0"/>
              </a:defRPr>
            </a:lvl5pPr>
            <a:lvl6pPr marL="25146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marL="0" lvl="1">
              <a:lnSpc>
                <a:spcPct val="120000"/>
              </a:lnSpc>
              <a:spcAft>
                <a:spcPts val="600"/>
              </a:spcAft>
              <a:buSzPct val="90000"/>
              <a:buFont typeface="Frutiger 45 light" pitchFamily="34" charset="0"/>
              <a:buNone/>
              <a:defRPr/>
            </a:pPr>
            <a:r>
              <a:rPr lang="de-DE" altLang="de-DE" sz="1400" b="1" dirty="0">
                <a:ea typeface="MS PGothic" pitchFamily="34" charset="-128"/>
              </a:rPr>
              <a:t>Weitergabe des Berichts an Dritte und uneingeschränkte Verwendung</a:t>
            </a:r>
          </a:p>
          <a:p>
            <a:pPr>
              <a:spcAft>
                <a:spcPts val="300"/>
              </a:spcAft>
              <a:buFont typeface="Frutiger 45 light" pitchFamily="34" charset="0"/>
              <a:buNone/>
              <a:defRPr/>
            </a:pPr>
            <a:r>
              <a:rPr lang="de-DE" altLang="de-DE" sz="1300" dirty="0"/>
              <a:t>Ihrem Wunsch entsprechend werde ich den Bericht folgenden Kreditinstituten und sonstigen Parteien  zur Verfügung stellen:</a:t>
            </a:r>
          </a:p>
          <a:p>
            <a:pPr marL="177800" indent="-177800">
              <a:buClr>
                <a:srgbClr val="002060"/>
              </a:buClr>
              <a:buFont typeface="Wingdings" pitchFamily="2" charset="2"/>
              <a:buChar char="§"/>
              <a:defRPr/>
            </a:pPr>
            <a:r>
              <a:rPr lang="de-DE" altLang="de-DE" sz="1300" dirty="0"/>
              <a:t>MUSTERBANK, MUSTERDORF</a:t>
            </a:r>
          </a:p>
          <a:p>
            <a:pPr marL="177800" indent="-177800">
              <a:buClr>
                <a:srgbClr val="002060"/>
              </a:buClr>
              <a:buFont typeface="Wingdings" pitchFamily="2" charset="2"/>
              <a:buChar char="§"/>
              <a:defRPr/>
            </a:pPr>
            <a:r>
              <a:rPr lang="de-DE" altLang="de-DE" sz="1300" dirty="0"/>
              <a:t>...</a:t>
            </a:r>
          </a:p>
          <a:p>
            <a:pPr>
              <a:spcAft>
                <a:spcPts val="300"/>
              </a:spcAft>
              <a:buFont typeface="Frutiger 45 light" pitchFamily="34" charset="0"/>
              <a:buNone/>
              <a:defRPr/>
            </a:pPr>
            <a:r>
              <a:rPr lang="de-DE" altLang="de-DE" sz="1300" dirty="0"/>
              <a:t>Der Bericht darf weder als Ganzes noch in Teilen oder in zusammengefasster Form zitiert werden, es darf nicht auf seinen Inhalt Bezug genommen werden und er darf nicht gegenüber Dritten offen gelegt werden. Ausnahmen sind im Abschnitt „Weitergabe meiner Arbeitsergebnisse</a:t>
            </a:r>
            <a:r>
              <a:rPr lang="ja-JP" altLang="de-DE" sz="1300" dirty="0"/>
              <a:t>“</a:t>
            </a:r>
            <a:r>
              <a:rPr lang="de-DE" altLang="ja-JP" sz="1300" dirty="0"/>
              <a:t> in der Leistungsbeschreibung und in den Paragraph XY meiner Allgemeinen Auftragsbedingungen der beigefügten Mandatsvereinbarung enthalten.</a:t>
            </a:r>
          </a:p>
          <a:p>
            <a:pPr marL="0" lvl="1">
              <a:lnSpc>
                <a:spcPct val="120000"/>
              </a:lnSpc>
              <a:spcAft>
                <a:spcPts val="600"/>
              </a:spcAft>
              <a:buSzPct val="90000"/>
              <a:buFont typeface="Frutiger 45 light" pitchFamily="34" charset="0"/>
              <a:buNone/>
              <a:defRPr/>
            </a:pPr>
            <a:endParaRPr lang="de-DE" altLang="de-DE" sz="1300" dirty="0">
              <a:ea typeface="MS PGothic" pitchFamily="34" charset="-128"/>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a:extLst>
              <a:ext uri="{FF2B5EF4-FFF2-40B4-BE49-F238E27FC236}">
                <a16:creationId xmlns:a16="http://schemas.microsoft.com/office/drawing/2014/main" id="{21E63A10-FE32-4F3A-A9AC-49D3587972F8}"/>
              </a:ext>
            </a:extLst>
          </p:cNvPr>
          <p:cNvSpPr txBox="1">
            <a:spLocks noChangeArrowheads="1"/>
          </p:cNvSpPr>
          <p:nvPr/>
        </p:nvSpPr>
        <p:spPr bwMode="gray">
          <a:xfrm>
            <a:off x="179388" y="1196975"/>
            <a:ext cx="8713787" cy="3671888"/>
          </a:xfrm>
          <a:prstGeom prst="rect">
            <a:avLst/>
          </a:prstGeom>
          <a:solidFill>
            <a:schemeClr val="bg1">
              <a:lumMod val="95000"/>
            </a:schemeClr>
          </a:solidFill>
          <a:ln w="9525">
            <a:solidFill>
              <a:schemeClr val="bg1">
                <a:lumMod val="95000"/>
              </a:schemeClr>
            </a:solidFill>
            <a:miter lim="800000"/>
            <a:headEnd/>
            <a:tailEnd/>
          </a:ln>
          <a:effectLst/>
        </p:spPr>
        <p:txBody>
          <a:bodyPr/>
          <a:lstStyle>
            <a:lvl1pPr defTabSz="801688">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defTabSz="801688">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defTabSz="801688">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defTabSz="801688">
              <a:spcBef>
                <a:spcPct val="20000"/>
              </a:spcBef>
              <a:buChar char="–"/>
              <a:defRPr sz="1400">
                <a:solidFill>
                  <a:schemeClr val="tx1"/>
                </a:solidFill>
                <a:latin typeface="Arial" pitchFamily="34" charset="0"/>
                <a:ea typeface="Arial" pitchFamily="34" charset="0"/>
                <a:cs typeface="Arial" pitchFamily="34" charset="0"/>
              </a:defRPr>
            </a:lvl4pPr>
            <a:lvl5pPr marL="2057400" indent="-228600" defTabSz="801688">
              <a:spcBef>
                <a:spcPct val="20000"/>
              </a:spcBef>
              <a:defRPr sz="1400">
                <a:solidFill>
                  <a:schemeClr val="tx1"/>
                </a:solidFill>
                <a:latin typeface="Arial" pitchFamily="34" charset="0"/>
                <a:ea typeface="Arial" pitchFamily="34" charset="0"/>
                <a:cs typeface="Arial" pitchFamily="34" charset="0"/>
              </a:defRPr>
            </a:lvl5pPr>
            <a:lvl6pPr marL="25146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defTabSz="801688"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marL="0" lvl="1">
              <a:lnSpc>
                <a:spcPct val="120000"/>
              </a:lnSpc>
              <a:spcAft>
                <a:spcPts val="600"/>
              </a:spcAft>
              <a:buSzPct val="90000"/>
              <a:buFont typeface="Frutiger 45 light" pitchFamily="34" charset="0"/>
              <a:buNone/>
              <a:defRPr/>
            </a:pPr>
            <a:r>
              <a:rPr lang="de-DE" altLang="de-DE" sz="1400" b="1" dirty="0">
                <a:ea typeface="MS PGothic" pitchFamily="34" charset="-128"/>
              </a:rPr>
              <a:t>Haftung</a:t>
            </a:r>
          </a:p>
          <a:p>
            <a:pPr>
              <a:spcAft>
                <a:spcPts val="300"/>
              </a:spcAft>
              <a:buFont typeface="Frutiger 45 light" pitchFamily="34" charset="0"/>
              <a:buNone/>
              <a:defRPr/>
            </a:pPr>
            <a:r>
              <a:rPr lang="de-DE" altLang="de-DE" sz="1300" dirty="0"/>
              <a:t>Bezüglich meiner Verantwortlichkeit und Haftung im Rahmen des meiner Beauftragung zugrunde liegenden Auftrags gelten die Bedingungen der getroffenen Mandatsvereinbarung vom [Datum]. Dieser Mandatsvereinbarung liegen meine in der Anlage beigefügten Allgemeinen Geschäftsbedingungen zugrunde. Abweichend von der in § X AGB normierten Haftungshöchstsumme vereinbaren wir eine Haftungshöchstsumme von X Mio. €. Demnach ist meine Haftung für Schadensersatzansprüche jeder Art, mit Ausnahme von Schäden aus der Verletzung von Leben, Körper und Gesundheit, bei einem fahrlässig versursachten Schadensfall auf insgesamt X Mio. € begrenzt.</a:t>
            </a:r>
          </a:p>
          <a:p>
            <a:pPr>
              <a:spcAft>
                <a:spcPts val="300"/>
              </a:spcAft>
              <a:buFont typeface="Frutiger 45 light" pitchFamily="34" charset="0"/>
              <a:buNone/>
              <a:defRPr/>
            </a:pPr>
            <a:endParaRPr lang="de-DE" altLang="de-DE" sz="1300" dirty="0"/>
          </a:p>
          <a:p>
            <a:pPr>
              <a:spcAft>
                <a:spcPts val="300"/>
              </a:spcAft>
              <a:buFont typeface="Frutiger 45 light" pitchFamily="34" charset="0"/>
              <a:buNone/>
              <a:defRPr/>
            </a:pPr>
            <a:r>
              <a:rPr lang="de-DE" altLang="de-DE" sz="1300" dirty="0"/>
              <a:t>Die vorab benannten Kreditinstitute werden auf Ihren Wunsch in den Schutzbereich des Mandatsverhältnisses einbezogen. Als Konsequenz der Einbeziehung dieser Kreditinstitute in den Schutzbereich, hafte ich Ihnen als Auftraggeber und diesen Kreditinstituten (Finanzierern) gegenüber gemäß den in der Mandatsvereinbarung getroffenen Regelungen bis zu einem Höchstbetrag von X Mio. €. Der Haftungshöchstbetrag steht diesen und Ihnen nur einmalig als Gesamtgläubiger zu. Ausdrücklich erkläre ich, dass ich gegenüber Ihnen und jedem in den Schutzbereich aufgenommenen finanzierenden Kreditinstitut keine weitere Haftung übernehme. Auf die Rechte aus § 334 BGB, wonach Einwendungen aus einem Vertrag auch Dritten gegenüber entgegengehalten werden können, verzichte ich nicht.</a:t>
            </a:r>
          </a:p>
          <a:p>
            <a:pPr>
              <a:spcAft>
                <a:spcPts val="300"/>
              </a:spcAft>
              <a:buFont typeface="Frutiger 45 light" pitchFamily="34" charset="0"/>
              <a:buNone/>
              <a:defRPr/>
            </a:pPr>
            <a:endParaRPr lang="de-DE" altLang="de-DE" sz="1300" dirty="0"/>
          </a:p>
          <a:p>
            <a:pPr>
              <a:spcAft>
                <a:spcPts val="300"/>
              </a:spcAft>
              <a:buFont typeface="Frutiger 45 light" pitchFamily="34" charset="0"/>
              <a:buNone/>
              <a:defRPr/>
            </a:pPr>
            <a:endParaRPr lang="de-DE" altLang="de-DE" sz="1300" dirty="0"/>
          </a:p>
          <a:p>
            <a:pPr marL="0" lvl="1">
              <a:lnSpc>
                <a:spcPct val="120000"/>
              </a:lnSpc>
              <a:spcAft>
                <a:spcPts val="600"/>
              </a:spcAft>
              <a:buSzPct val="90000"/>
              <a:buFont typeface="Frutiger 45 light" pitchFamily="34" charset="0"/>
              <a:buNone/>
              <a:defRPr/>
            </a:pPr>
            <a:endParaRPr lang="de-DE" altLang="de-DE" sz="1300" b="1" dirty="0">
              <a:ea typeface="MS PGothic" pitchFamily="34" charset="-128"/>
            </a:endParaRPr>
          </a:p>
        </p:txBody>
      </p:sp>
      <p:sp>
        <p:nvSpPr>
          <p:cNvPr id="12291" name="Titel 3">
            <a:extLst>
              <a:ext uri="{FF2B5EF4-FFF2-40B4-BE49-F238E27FC236}">
                <a16:creationId xmlns:a16="http://schemas.microsoft.com/office/drawing/2014/main" id="{4D5D4104-751A-4078-9DB0-E884FA7F0766}"/>
              </a:ext>
            </a:extLst>
          </p:cNvPr>
          <p:cNvSpPr>
            <a:spLocks noGrp="1"/>
          </p:cNvSpPr>
          <p:nvPr>
            <p:ph type="title"/>
          </p:nvPr>
        </p:nvSpPr>
        <p:spPr>
          <a:xfrm>
            <a:off x="457200" y="44450"/>
            <a:ext cx="7354888" cy="1143000"/>
          </a:xfrm>
        </p:spPr>
        <p:txBody>
          <a:bodyPr/>
          <a:lstStyle/>
          <a:p>
            <a:r>
              <a:rPr lang="de-DE" altLang="en-US" dirty="0"/>
              <a:t>1. Auftragsgegenstand und -umfang</a:t>
            </a:r>
          </a:p>
        </p:txBody>
      </p:sp>
      <p:sp>
        <p:nvSpPr>
          <p:cNvPr id="21508" name="Foliennummernplatzhalter 3">
            <a:extLst>
              <a:ext uri="{FF2B5EF4-FFF2-40B4-BE49-F238E27FC236}">
                <a16:creationId xmlns:a16="http://schemas.microsoft.com/office/drawing/2014/main" id="{038F3CD8-AEEF-407F-AB92-E08DCACA5A9C}"/>
              </a:ext>
            </a:extLst>
          </p:cNvPr>
          <p:cNvSpPr>
            <a:spLocks noGrp="1"/>
          </p:cNvSpPr>
          <p:nvPr>
            <p:ph type="sldNum"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spcBef>
                <a:spcPct val="20000"/>
              </a:spcBef>
              <a:buClr>
                <a:srgbClr val="989E20"/>
              </a:buClr>
              <a:buSzPct val="150000"/>
              <a:buFont typeface="Frutiger 45 light" pitchFamily="34" charset="0"/>
              <a:buChar char="›"/>
              <a:defRPr sz="20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989E20"/>
              </a:buClr>
              <a:buSzPct val="120000"/>
              <a:buFont typeface="Wingdings" panose="05000000000000000000" pitchFamily="2" charset="2"/>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defRPr sz="14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defRPr sz="14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SzTx/>
              <a:buFontTx/>
              <a:buNone/>
            </a:pPr>
            <a:r>
              <a:rPr lang="de-DE" altLang="de-DE" sz="1000"/>
              <a:t> Muster Folie </a:t>
            </a:r>
            <a:fld id="{DBEC398F-2231-47EF-9946-7BD8232BB18A}" type="slidenum">
              <a:rPr lang="de-DE" altLang="de-DE" sz="1000"/>
              <a:pPr>
                <a:spcBef>
                  <a:spcPct val="0"/>
                </a:spcBef>
                <a:buClrTx/>
                <a:buSzTx/>
                <a:buFontTx/>
                <a:buNone/>
              </a:pPr>
              <a:t>9</a:t>
            </a:fld>
            <a:endParaRPr lang="de-DE" altLang="de-DE" sz="1000"/>
          </a:p>
        </p:txBody>
      </p:sp>
      <p:sp>
        <p:nvSpPr>
          <p:cNvPr id="2" name="Rechteck 1">
            <a:extLst>
              <a:ext uri="{FF2B5EF4-FFF2-40B4-BE49-F238E27FC236}">
                <a16:creationId xmlns:a16="http://schemas.microsoft.com/office/drawing/2014/main" id="{E3BDBC8B-E022-42DF-8438-A99522229802}"/>
              </a:ext>
            </a:extLst>
          </p:cNvPr>
          <p:cNvSpPr>
            <a:spLocks noChangeArrowheads="1"/>
          </p:cNvSpPr>
          <p:nvPr/>
        </p:nvSpPr>
        <p:spPr bwMode="auto">
          <a:xfrm>
            <a:off x="388938" y="5157788"/>
            <a:ext cx="8329612" cy="647700"/>
          </a:xfrm>
          <a:prstGeom prst="rect">
            <a:avLst/>
          </a:prstGeom>
          <a:solidFill>
            <a:srgbClr val="0070C0"/>
          </a:solidFill>
          <a:ln>
            <a:noFill/>
          </a:ln>
          <a:effectLst>
            <a:outerShdw blurRad="50800" dist="38100" dir="5400000" algn="t" rotWithShape="0">
              <a:srgbClr val="808080">
                <a:alpha val="39998"/>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lvl1pPr>
              <a:spcBef>
                <a:spcPct val="20000"/>
              </a:spcBef>
              <a:buClr>
                <a:srgbClr val="989E20"/>
              </a:buClr>
              <a:buSzPct val="150000"/>
              <a:buFont typeface="Frutiger 45 light" pitchFamily="34" charset="0"/>
              <a:buChar char="›"/>
              <a:defRPr sz="2000">
                <a:solidFill>
                  <a:schemeClr val="tx1"/>
                </a:solidFill>
                <a:latin typeface="Arial" pitchFamily="34" charset="0"/>
                <a:ea typeface="MS PGothic" pitchFamily="34" charset="-128"/>
                <a:cs typeface="Arial" pitchFamily="34" charset="0"/>
              </a:defRPr>
            </a:lvl1pPr>
            <a:lvl2pPr marL="742950" indent="-285750">
              <a:spcBef>
                <a:spcPct val="20000"/>
              </a:spcBef>
              <a:buClr>
                <a:srgbClr val="989E20"/>
              </a:buClr>
              <a:buSzPct val="130000"/>
              <a:buFont typeface="Frutiger 45 light" pitchFamily="34" charset="0"/>
              <a:buChar char="›"/>
              <a:defRPr>
                <a:solidFill>
                  <a:schemeClr val="tx1"/>
                </a:solidFill>
                <a:latin typeface="Arial" pitchFamily="34" charset="0"/>
                <a:ea typeface="Arial" pitchFamily="34" charset="0"/>
                <a:cs typeface="Arial" pitchFamily="34" charset="0"/>
              </a:defRPr>
            </a:lvl2pPr>
            <a:lvl3pPr marL="1143000" indent="-228600">
              <a:spcBef>
                <a:spcPct val="20000"/>
              </a:spcBef>
              <a:buClr>
                <a:srgbClr val="989E20"/>
              </a:buClr>
              <a:buSzPct val="120000"/>
              <a:buFont typeface="Wingdings" pitchFamily="2" charset="2"/>
              <a:buChar char="§"/>
              <a:defRPr sz="1600">
                <a:solidFill>
                  <a:schemeClr val="tx1"/>
                </a:solidFill>
                <a:latin typeface="Arial" pitchFamily="34" charset="0"/>
                <a:ea typeface="Arial" pitchFamily="34" charset="0"/>
                <a:cs typeface="Arial" pitchFamily="34" charset="0"/>
              </a:defRPr>
            </a:lvl3pPr>
            <a:lvl4pPr marL="1600200" indent="-228600">
              <a:spcBef>
                <a:spcPct val="20000"/>
              </a:spcBef>
              <a:buChar char="–"/>
              <a:defRPr sz="1400">
                <a:solidFill>
                  <a:schemeClr val="tx1"/>
                </a:solidFill>
                <a:latin typeface="Arial" pitchFamily="34" charset="0"/>
                <a:ea typeface="Arial" pitchFamily="34" charset="0"/>
                <a:cs typeface="Arial" pitchFamily="34" charset="0"/>
              </a:defRPr>
            </a:lvl4pPr>
            <a:lvl5pPr marL="2057400" indent="-228600">
              <a:spcBef>
                <a:spcPct val="20000"/>
              </a:spcBef>
              <a:defRPr sz="1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defRPr sz="1400">
                <a:solidFill>
                  <a:schemeClr val="tx1"/>
                </a:solidFill>
                <a:latin typeface="Arial" pitchFamily="34" charset="0"/>
                <a:ea typeface="Arial" pitchFamily="34" charset="0"/>
                <a:cs typeface="Arial" pitchFamily="34" charset="0"/>
              </a:defRPr>
            </a:lvl9pPr>
          </a:lstStyle>
          <a:p>
            <a:pPr algn="ctr">
              <a:spcBef>
                <a:spcPct val="0"/>
              </a:spcBef>
              <a:buClrTx/>
              <a:buSzTx/>
              <a:buFontTx/>
              <a:buNone/>
              <a:defRPr/>
            </a:pPr>
            <a:r>
              <a:rPr lang="de-DE" altLang="de-DE" sz="1800" b="1" dirty="0">
                <a:solidFill>
                  <a:schemeClr val="bg1"/>
                </a:solidFill>
                <a:latin typeface="Frutiger 45 light" pitchFamily="34" charset="0"/>
              </a:rPr>
              <a:t>Es wird auf die Mustervorlage „Informationsschreiben – Finanzierer</a:t>
            </a:r>
            <a:r>
              <a:rPr lang="ja-JP" altLang="de-DE" sz="1800" b="1" dirty="0">
                <a:solidFill>
                  <a:schemeClr val="bg1"/>
                </a:solidFill>
                <a:latin typeface="Frutiger 45 light" pitchFamily="34" charset="0"/>
              </a:rPr>
              <a:t>“</a:t>
            </a:r>
            <a:r>
              <a:rPr lang="de-DE" altLang="ja-JP" sz="1800" b="1" dirty="0">
                <a:solidFill>
                  <a:schemeClr val="bg1"/>
                </a:solidFill>
                <a:latin typeface="Frutiger 45 light" pitchFamily="34" charset="0"/>
              </a:rPr>
              <a:t> auf der Website zum Buch verwiesen</a:t>
            </a:r>
            <a:endParaRPr lang="de-DE" altLang="de-DE" sz="1800" b="1" dirty="0">
              <a:solidFill>
                <a:srgbClr val="FFFFFF"/>
              </a:solidFill>
              <a:latin typeface="Frutiger 45 light" pitchFamily="34" charset="0"/>
            </a:endParaRPr>
          </a:p>
        </p:txBody>
      </p:sp>
    </p:spTree>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10.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11.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12.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13.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14.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15.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16.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17.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18.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19.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2.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20.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21.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22.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TfhunDSz1kSwmHfAze5KC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RjbOrOleJEqR831Fdyuqq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LcVUi.hKHEafSoiqOdS2P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NFzapjwyCEeSZw_rvEz3E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cdlNhe1jw06uKvUOh1_Dv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7LZ29Wa760qpS3TkgNcarw"/>
</p:tagLst>
</file>

<file path=ppt/tags/tag29.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 name="THINKCELLSHAPEDONOTDELETE" val="pBX1ldQAAIkm0TIbKHbmPoA"/>
</p:tagLst>
</file>

<file path=ppt/tags/tag3.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30.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 name="THINKCELLSHAPEDONOTDELETE" val="p1jKD8Qy.wkCgPqsgtybdLg"/>
</p:tagLst>
</file>

<file path=ppt/tags/tag31.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 name="THINKCELLSHAPEDONOTDELETE" val="pBX1ldQAAIkm0TIbKHbmPoA"/>
</p:tagLst>
</file>

<file path=ppt/tags/tag32.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Lst>
</file>

<file path=ppt/tags/tag33.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Lst>
</file>

<file path=ppt/tags/tag34.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Lst>
</file>

<file path=ppt/tags/tag35.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36.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Lst>
</file>

<file path=ppt/tags/tag37.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38.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Lst>
</file>

<file path=ppt/tags/tag39.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4.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40.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Lst>
</file>

<file path=ppt/tags/tag41.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42.xml><?xml version="1.0" encoding="utf-8"?>
<p:tagLst xmlns:a="http://schemas.openxmlformats.org/drawingml/2006/main" xmlns:r="http://schemas.openxmlformats.org/officeDocument/2006/relationships" xmlns:p="http://schemas.openxmlformats.org/presentationml/2006/main">
  <p:tag name="ADV_TOP" val="480,875"/>
  <p:tag name="ADV_LEFT" val="140,625"/>
  <p:tag name="ADV_HEIGHT" val="15,625"/>
  <p:tag name="ADV_WIDTH" val="312"/>
</p:tagLst>
</file>

<file path=ppt/tags/tag43.xml><?xml version="1.0" encoding="utf-8"?>
<p:tagLst xmlns:a="http://schemas.openxmlformats.org/drawingml/2006/main" xmlns:r="http://schemas.openxmlformats.org/officeDocument/2006/relationships" xmlns:p="http://schemas.openxmlformats.org/presentationml/2006/main">
  <p:tag name="ADV_TOP" val="480,875"/>
  <p:tag name="ADV_LEFT" val="140,625"/>
  <p:tag name="ADV_HEIGHT" val="15,625"/>
  <p:tag name="ADV_WIDTH" val="312"/>
</p:tagLst>
</file>

<file path=ppt/tags/tag44.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45.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46.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47.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48.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XG9kRDCxykOSJcUjSMDksw"/>
</p:tagLst>
</file>

<file path=ppt/tags/tag5.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XG9kRDCxykOSJcUjSMDksw"/>
</p:tagLst>
</file>

<file path=ppt/tags/tag51.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52.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53.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54.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55.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6.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7.xml><?xml version="1.0" encoding="utf-8"?>
<p:tagLst xmlns:a="http://schemas.openxmlformats.org/drawingml/2006/main" xmlns:r="http://schemas.openxmlformats.org/officeDocument/2006/relationships" xmlns:p="http://schemas.openxmlformats.org/presentationml/2006/main">
  <p:tag name="ADV_TOP" val="94,25"/>
  <p:tag name="ADV_LEFT" val="180,1719"/>
  <p:tag name="ADV_HEIGHT" val="187,125"/>
  <p:tag name="ADV_WIDTH" val="283,5781"/>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XG9kRDCxykOSJcUjSMDks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XG9kRDCxykOSJcUjSMDksw"/>
</p:tagLst>
</file>

<file path=ppt/theme/theme1.xml><?xml version="1.0" encoding="utf-8"?>
<a:theme xmlns:a="http://schemas.openxmlformats.org/drawingml/2006/main" name="1_Standarddesign">
  <a:themeElements>
    <a:clrScheme name="1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Standarddesign">
      <a:majorFont>
        <a:latin typeface="Frutiger 45 light"/>
        <a:ea typeface=""/>
        <a:cs typeface=""/>
      </a:majorFont>
      <a:minorFont>
        <a:latin typeface="Frutiger 45 light"/>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5581</Words>
  <Application>Microsoft Office PowerPoint</Application>
  <PresentationFormat>Bildschirmpräsentation (4:3)</PresentationFormat>
  <Paragraphs>1429</Paragraphs>
  <Slides>63</Slides>
  <Notes>50</Notes>
  <HiddenSlides>0</HiddenSlides>
  <MMClips>0</MMClips>
  <ScaleCrop>false</ScaleCrop>
  <HeadingPairs>
    <vt:vector size="6" baseType="variant">
      <vt:variant>
        <vt:lpstr>Verwendete Schriftarten</vt:lpstr>
      </vt:variant>
      <vt:variant>
        <vt:i4>10</vt:i4>
      </vt:variant>
      <vt:variant>
        <vt:lpstr>Design</vt:lpstr>
      </vt:variant>
      <vt:variant>
        <vt:i4>1</vt:i4>
      </vt:variant>
      <vt:variant>
        <vt:lpstr>Folientitel</vt:lpstr>
      </vt:variant>
      <vt:variant>
        <vt:i4>63</vt:i4>
      </vt:variant>
    </vt:vector>
  </HeadingPairs>
  <TitlesOfParts>
    <vt:vector size="74" baseType="lpstr">
      <vt:lpstr>MS PGothic</vt:lpstr>
      <vt:lpstr>Arial</vt:lpstr>
      <vt:lpstr>Calibri</vt:lpstr>
      <vt:lpstr>Cambria</vt:lpstr>
      <vt:lpstr>CorpoS</vt:lpstr>
      <vt:lpstr>Frutiger 45 light</vt:lpstr>
      <vt:lpstr>Frutiger 45 light (Textkörper)</vt:lpstr>
      <vt:lpstr>Frutiger 45 light (Überschriften)</vt:lpstr>
      <vt:lpstr>Times</vt:lpstr>
      <vt:lpstr>Wingdings</vt:lpstr>
      <vt:lpstr>1_Standarddesign</vt:lpstr>
      <vt:lpstr>PowerPoint-Präsentation</vt:lpstr>
      <vt:lpstr>Aufbau des Sanierungskonzeptes nach IDW S 6 (1/2) - Detailgliederung -</vt:lpstr>
      <vt:lpstr>Aufbau des Sanierungskonzeptes nach IDW S 6 (2/2) - Detailgliederung -</vt:lpstr>
      <vt:lpstr>PowerPoint-Präsentation</vt:lpstr>
      <vt:lpstr>PowerPoint-Präsentation</vt:lpstr>
      <vt:lpstr>1. Auftragsgegenstand und -umfang</vt:lpstr>
      <vt:lpstr>1. Auftragsgegenstand und -umfang</vt:lpstr>
      <vt:lpstr>1. Auftragsgegenstand und -umfang</vt:lpstr>
      <vt:lpstr>1. Auftragsgegenstand und -umfang</vt:lpstr>
      <vt:lpstr>PowerPoint-Präsentation</vt:lpstr>
      <vt:lpstr>2. Zusammenfassung wesentlicher Ergebnisse</vt:lpstr>
      <vt:lpstr>2. Zusammenfassung wesentlicher Ergebnisse</vt:lpstr>
      <vt:lpstr>PowerPoint-Präsentation</vt:lpstr>
      <vt:lpstr>3. Beschreibung des Unternehmens 3.1 Historische Entwicklung und Unternehmensprofil</vt:lpstr>
      <vt:lpstr>3. Beschreibung des Unternehmens 3.1 Historische Entwicklung und Unternehmensprofil</vt:lpstr>
      <vt:lpstr>3. Beschreibung des Unternehmens 3.2 Organisatorische, (steuer-)rechtliche Verhältnisse</vt:lpstr>
      <vt:lpstr>3. Beschreibung des Unternehmens 3.2 Organisatorische, (steuer-)rechtliche Verhältnisse</vt:lpstr>
      <vt:lpstr>3. Beschreibung des Unternehmens 3.2 Organisatorische, (steuer-)rechtliche Verhältnisse</vt:lpstr>
      <vt:lpstr>3. Beschreibung des Unternehmens 3.3 Übersicht über Geschäftsfelder und Produkte</vt:lpstr>
      <vt:lpstr>PowerPoint-Präsentation</vt:lpstr>
      <vt:lpstr>4. Analyse der wirtschaftl. Lage des Unternehmens 4.1 Leistungswirtschaftliche Analyse</vt:lpstr>
      <vt:lpstr>4. Analyse der wirtschaftl. Lage des Unternehmens 4.1 Leistungswirtschaftliche Analyse</vt:lpstr>
      <vt:lpstr>4. Analyse der wirtschaftl. Lage des Unternehmens 4.1 Leistungswirtschaftliche Analyse</vt:lpstr>
      <vt:lpstr>4. Analyse der wirtschaftl. Lage des Unternehmens 4.2 Finanzwirtschaftliche Analyse</vt:lpstr>
      <vt:lpstr>4. Analyse der wirtschaftl. Lage des Unternehmens 4.2 Finanzwirtschaftliche Analyse</vt:lpstr>
      <vt:lpstr>4. Analyse der wirtschaftl. Lage des Unternehmens 4.2 Finanzwirtschaftliche Analyse</vt:lpstr>
      <vt:lpstr>4. Analyse der wirtschaftl. Lage des Unternehmens 4.2 Finanzwirtschaftliche Analyse</vt:lpstr>
      <vt:lpstr>4. Analyse der wirtschaftl. Lage des Unternehmens 4.2 Finanzwirtschaftliche Analyse</vt:lpstr>
      <vt:lpstr>4. Analyse der wirtschaftl. Lage des Unternehmens 4.2 Finanzwirtschaftliche Analyse</vt:lpstr>
      <vt:lpstr>4. Analyse der wirtschaftl. Lage des Unternehmens 4.2 Finanzwirtschaftliche Analyse</vt:lpstr>
      <vt:lpstr>4. Analyse der wirtschaftl. Lage des Unternehmens 4.2 Finanzwirtschaftliche Analyse</vt:lpstr>
      <vt:lpstr>4. Analyse der wirtschaftl. Lage des Unternehmens 4.3 Markt und Wettbewerb</vt:lpstr>
      <vt:lpstr>4. Analyse der wirtschaftl. Lage des Unternehmens 4.3 Markt und Wettbewerb</vt:lpstr>
      <vt:lpstr>4. Analyse der wirtschaftl. Lage des Unternehmens 4.3 Markt und Wettbewerb</vt:lpstr>
      <vt:lpstr>4. Analyse der wirtschaftl. Lage des Unternehmens 4.3 Markt und Wettbewerb</vt:lpstr>
      <vt:lpstr>4. Analyse der wirtschaftl. Lage des Unternehmens 4.3 Markt und Wettbewerb</vt:lpstr>
      <vt:lpstr>4. Analyse der wirtschaftl. Lage des Unternehmens 4.4 SWOT</vt:lpstr>
      <vt:lpstr>PowerPoint-Präsentation</vt:lpstr>
      <vt:lpstr>5. Krisenursachen und Stadium der Krise sowie Ausschluss der Insolvenzreife</vt:lpstr>
      <vt:lpstr>5. Krisenursachen und Stadium der Krise sowie Ausschluss der Insolvenzreife</vt:lpstr>
      <vt:lpstr>5. Krisenursachen und Stadium der Krise sowie Ausschluss der Insolvenzreife</vt:lpstr>
      <vt:lpstr>5. Krisenursachen und Stadium der Krise sowie Ausschluss der Insolvenzreife</vt:lpstr>
      <vt:lpstr>5. Krisenursachen und Stadium der Krise sowie Ausschluss der Insolvenzreife</vt:lpstr>
      <vt:lpstr>PowerPoint-Präsentation</vt:lpstr>
      <vt:lpstr>6. Strategisches Leitbild und Sanierungsmaßnahmen 6.1 Strategische Marktausrichtung und Leitbild</vt:lpstr>
      <vt:lpstr>6. Strategisches Leitbild und Sanierungsmaßnahmen 6.2 Maßnahmen zur Umsetzung des Sanierungskonzepts</vt:lpstr>
      <vt:lpstr>6. Strategisches Leitbild und Sanierungsmaßnahmen 6.2 Maßnahmen zur Umsetzung des Sanierungskonzepts</vt:lpstr>
      <vt:lpstr>PowerPoint-Präsentation</vt:lpstr>
      <vt:lpstr>7. Integrierte Sanierungsplanung 7.1 Planungssystematik und Annahmen</vt:lpstr>
      <vt:lpstr>7. Integrierte Sanierungsplanung 7.2 Vermögens-, Finanz- und Ertragslage</vt:lpstr>
      <vt:lpstr>7. Integrierte Sanierungsplanung 7.2 Vermögens-, Finanz- und Ertragslage</vt:lpstr>
      <vt:lpstr>7. Integrierte Sanierungsplanung 7.2 Vermögens-, Finanz- und Ertragslage</vt:lpstr>
      <vt:lpstr>7. Integrierte Sanierungsplanung 7.2 Vermögens-, Finanz- und Ertragslage</vt:lpstr>
      <vt:lpstr>7. Integrierte Sanierungsplanung 7.2 Vermögens-, Finanz- und Ertragslage</vt:lpstr>
      <vt:lpstr>7. Integrierte Sanierungsplanung 7.2 Vermögens-, Finanz- und Ertragslage</vt:lpstr>
      <vt:lpstr>7. Integrierte Sanierungsplanung 7.2 Vermögens-, Finanz- und Ertragslage</vt:lpstr>
      <vt:lpstr>7. Integrierte Sanierungsplanung 7.3 Chancen und Risiken der Planung</vt:lpstr>
      <vt:lpstr>PowerPoint-Präsentation</vt:lpstr>
      <vt:lpstr>8. Zusammenfassende Einschätzung der Sanierungsfähigkeit (1/2)</vt:lpstr>
      <vt:lpstr>8. Zusammenfassende Einschätzung der Sanierungsfähigkeit (2/2)</vt:lpstr>
      <vt:lpstr>PowerPoint-Präsentation</vt:lpstr>
      <vt:lpstr>9. Anhang mit Dokumentation der Arbeitsschritte</vt:lpstr>
      <vt:lpstr>9. Anhang mit Dokumentation der Arbeitsschritte 9.1 Liste der vom Mandanten erhaltenen Unterlagen</vt:lpstr>
    </vt:vector>
  </TitlesOfParts>
  <Company>SRH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Präsentationsvorlage SRH Hochschulen</dc:title>
  <dc:creator>Dr. Stefan Müller</dc:creator>
  <cp:lastModifiedBy>Henning Werner</cp:lastModifiedBy>
  <cp:revision>745</cp:revision>
  <cp:lastPrinted>2021-03-12T15:51:00Z</cp:lastPrinted>
  <dcterms:created xsi:type="dcterms:W3CDTF">2010-09-02T12:41:59Z</dcterms:created>
  <dcterms:modified xsi:type="dcterms:W3CDTF">2024-03-12T08:33:14Z</dcterms:modified>
</cp:coreProperties>
</file>